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>
  <p:sldMasterIdLst>
    <p:sldMasterId id="2147483850" r:id="rId1"/>
    <p:sldMasterId id="2147483862" r:id="rId2"/>
  </p:sldMasterIdLst>
  <p:notesMasterIdLst>
    <p:notesMasterId r:id="rId35"/>
  </p:notesMasterIdLst>
  <p:handoutMasterIdLst>
    <p:handoutMasterId r:id="rId36"/>
  </p:handoutMasterIdLst>
  <p:sldIdLst>
    <p:sldId id="1025" r:id="rId3"/>
    <p:sldId id="992" r:id="rId4"/>
    <p:sldId id="1004" r:id="rId5"/>
    <p:sldId id="1007" r:id="rId6"/>
    <p:sldId id="1000" r:id="rId7"/>
    <p:sldId id="1001" r:id="rId8"/>
    <p:sldId id="1026" r:id="rId9"/>
    <p:sldId id="1002" r:id="rId10"/>
    <p:sldId id="1006" r:id="rId11"/>
    <p:sldId id="1008" r:id="rId12"/>
    <p:sldId id="1027" r:id="rId13"/>
    <p:sldId id="1021" r:id="rId14"/>
    <p:sldId id="1024" r:id="rId15"/>
    <p:sldId id="1005" r:id="rId16"/>
    <p:sldId id="1009" r:id="rId17"/>
    <p:sldId id="1010" r:id="rId18"/>
    <p:sldId id="1011" r:id="rId19"/>
    <p:sldId id="1012" r:id="rId20"/>
    <p:sldId id="1013" r:id="rId21"/>
    <p:sldId id="1014" r:id="rId22"/>
    <p:sldId id="1015" r:id="rId23"/>
    <p:sldId id="1016" r:id="rId24"/>
    <p:sldId id="1023" r:id="rId25"/>
    <p:sldId id="1018" r:id="rId26"/>
    <p:sldId id="1017" r:id="rId27"/>
    <p:sldId id="1019" r:id="rId28"/>
    <p:sldId id="1022" r:id="rId29"/>
    <p:sldId id="1020" r:id="rId30"/>
    <p:sldId id="993" r:id="rId31"/>
    <p:sldId id="999" r:id="rId32"/>
    <p:sldId id="997" r:id="rId33"/>
    <p:sldId id="1028" r:id="rId34"/>
  </p:sldIdLst>
  <p:sldSz cx="9144000" cy="6858000" type="screen4x3"/>
  <p:notesSz cx="6858000" cy="9117013"/>
  <p:embeddedFontLst>
    <p:embeddedFont>
      <p:font typeface="Trebuchet MS" panose="020B0603020202020204" pitchFamily="34" charset="0"/>
      <p:regular r:id="rId37"/>
      <p:bold r:id="rId38"/>
      <p:italic r:id="rId39"/>
      <p:boldItalic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Candara" panose="020E0502030303020204" pitchFamily="34" charset="0"/>
      <p:regular r:id="rId45"/>
      <p:bold r:id="rId46"/>
      <p:italic r:id="rId47"/>
      <p:boldItalic r:id="rId48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4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4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4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4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  <a:srgbClr val="FFFF00"/>
    <a:srgbClr val="EDE937"/>
    <a:srgbClr val="FF0000"/>
    <a:srgbClr val="009900"/>
    <a:srgbClr val="FFFFFF"/>
    <a:srgbClr val="FF9933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34" autoAdjust="0"/>
    <p:restoredTop sz="94660" autoAdjust="0"/>
  </p:normalViewPr>
  <p:slideViewPr>
    <p:cSldViewPr snapToGrid="0">
      <p:cViewPr>
        <p:scale>
          <a:sx n="95" d="100"/>
          <a:sy n="95" d="100"/>
        </p:scale>
        <p:origin x="-414" y="-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8406"/>
    </p:cViewPr>
  </p:sorterViewPr>
  <p:notesViewPr>
    <p:cSldViewPr snapToGrid="0">
      <p:cViewPr varScale="1">
        <p:scale>
          <a:sx n="42" d="100"/>
          <a:sy n="42" d="100"/>
        </p:scale>
        <p:origin x="-245" y="-58"/>
      </p:cViewPr>
      <p:guideLst>
        <p:guide orient="horz" pos="2872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3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handoutMaster" Target="handoutMasters/handoutMaster1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8.fntdata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3440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3440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6140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3440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6140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fld id="{64AEBD15-A43B-4211-B45B-BC83649AD86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8938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effectLst/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effectLst/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0938" y="684213"/>
            <a:ext cx="4557712" cy="34178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9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30700"/>
            <a:ext cx="5029200" cy="410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6140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effectLst/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6140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effectLst/>
                <a:latin typeface="Times New Roman" pitchFamily="18" charset="0"/>
              </a:defRPr>
            </a:lvl1pPr>
          </a:lstStyle>
          <a:p>
            <a:fld id="{E4FC0B38-63AF-4553-ADC6-1B05BD58563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1360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5172B-78BB-4E89-99CA-57CAC0628DE7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5172B-78BB-4E89-99CA-57CAC0628DE7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C0B38-63AF-4553-ADC6-1B05BD58563C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C0B38-63AF-4553-ADC6-1B05BD58563C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C0B38-63AF-4553-ADC6-1B05BD58563C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2DECC-E95E-4E2E-828C-C46D62A49FBC}" type="datetimeFigureOut">
              <a:rPr lang="en-US" smtClean="0"/>
              <a:pPr/>
              <a:t>8/1/2015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69625-98B7-4918-AF6C-4ABE9E342E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2DECC-E95E-4E2E-828C-C46D62A49FBC}" type="datetimeFigureOut">
              <a:rPr lang="en-US" smtClean="0"/>
              <a:pPr/>
              <a:t>8/1/2015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69625-98B7-4918-AF6C-4ABE9E342E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2DECC-E95E-4E2E-828C-C46D62A49FBC}" type="datetimeFigureOut">
              <a:rPr lang="en-US" smtClean="0"/>
              <a:pPr/>
              <a:t>8/1/2015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69625-98B7-4918-AF6C-4ABE9E342E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8/1/2015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8773C-8913-4BE1-A51E-574676B1DB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8/1/2015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F0F4D-BCF5-4B76-AF4A-32BC8A51BE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8/1/2015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41D66-D1A8-4054-AEBA-DDFBA0DE57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8/1/2015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0079C-93E0-4769-8830-DEFB0EBBEB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8/1/2015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4FBF9-BC38-4348-9A20-8D7DAD8097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8/1/2015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86725-319A-476F-8949-37A84A0127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8/1/2015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298CC-EDB0-4FA0-86F2-C586C510E1F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1055916" y="6550223"/>
            <a:ext cx="706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PHYSICS</a:t>
            </a:r>
            <a:r>
              <a:rPr lang="en-US" baseline="0" dirty="0" smtClean="0"/>
              <a:t> RESEARCH &amp; EDUCATION, COLBY COLLEGE, JUNE 17-22,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8/1/2015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A349E-D773-4F3E-8D29-1132724A5E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2DECC-E95E-4E2E-828C-C46D62A49FBC}" type="datetimeFigureOut">
              <a:rPr lang="en-US" smtClean="0"/>
              <a:pPr/>
              <a:t>8/1/2015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69625-98B7-4918-AF6C-4ABE9E342E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8/1/2015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7C722-5EA3-4AF1-BB34-7DDC32908E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8/1/2015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6FD73-BB71-4B29-A78E-9889B2FF4C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8/1/2015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1DC7F-AC60-44FE-807D-4AC57963E6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2DECC-E95E-4E2E-828C-C46D62A49FBC}" type="datetimeFigureOut">
              <a:rPr lang="en-US" smtClean="0"/>
              <a:pPr/>
              <a:t>8/1/2015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69625-98B7-4918-AF6C-4ABE9E342E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2DECC-E95E-4E2E-828C-C46D62A49FBC}" type="datetimeFigureOut">
              <a:rPr lang="en-US" smtClean="0"/>
              <a:pPr/>
              <a:t>8/1/2015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69625-98B7-4918-AF6C-4ABE9E342E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2DECC-E95E-4E2E-828C-C46D62A49FBC}" type="datetimeFigureOut">
              <a:rPr lang="en-US" smtClean="0"/>
              <a:pPr/>
              <a:t>8/1/2015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69625-98B7-4918-AF6C-4ABE9E342E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2DECC-E95E-4E2E-828C-C46D62A49FBC}" type="datetimeFigureOut">
              <a:rPr lang="en-US" smtClean="0"/>
              <a:pPr/>
              <a:t>8/1/2015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69625-98B7-4918-AF6C-4ABE9E342E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2DECC-E95E-4E2E-828C-C46D62A49FBC}" type="datetimeFigureOut">
              <a:rPr lang="en-US" smtClean="0"/>
              <a:pPr/>
              <a:t>8/1/2015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69625-98B7-4918-AF6C-4ABE9E342E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2DECC-E95E-4E2E-828C-C46D62A49FBC}" type="datetimeFigureOut">
              <a:rPr lang="en-US" smtClean="0"/>
              <a:pPr/>
              <a:t>8/1/2015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69625-98B7-4918-AF6C-4ABE9E342E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2DECC-E95E-4E2E-828C-C46D62A49FBC}" type="datetimeFigureOut">
              <a:rPr lang="en-US" smtClean="0"/>
              <a:pPr/>
              <a:t>8/1/2015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69625-98B7-4918-AF6C-4ABE9E342E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62DECC-E95E-4E2E-828C-C46D62A49FBC}" type="datetimeFigureOut">
              <a:rPr lang="en-US" smtClean="0"/>
              <a:pPr/>
              <a:t>8/1/2015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E69625-98B7-4918-AF6C-4ABE9E342ED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8/1/2015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99960F-6083-4950-9D24-C070B1DCB6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://bell.works" TargetMode="Externa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9" name="Picture 5" descr="karl_jansky0014"/>
          <p:cNvPicPr>
            <a:picLocks noChangeAspect="1" noChangeArrowheads="1"/>
          </p:cNvPicPr>
          <p:nvPr/>
        </p:nvPicPr>
        <p:blipFill>
          <a:blip r:embed="rId3" cstate="print">
            <a:alphaModFix amt="34000"/>
          </a:blip>
          <a:srcRect/>
          <a:stretch>
            <a:fillRect/>
          </a:stretch>
        </p:blipFill>
        <p:spPr bwMode="auto">
          <a:xfrm>
            <a:off x="2437466" y="551282"/>
            <a:ext cx="4371975" cy="56388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546593" y="4299185"/>
            <a:ext cx="17584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Trebuchet MS"/>
                <a:cs typeface="Trebuchet MS"/>
              </a:rPr>
              <a:t>Tony Tyson</a:t>
            </a:r>
          </a:p>
          <a:p>
            <a:pPr algn="ctr"/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Trebuchet MS"/>
                <a:cs typeface="Trebuchet MS"/>
              </a:rPr>
              <a:t>UC Davis</a:t>
            </a:r>
            <a:endParaRPr lang="en-US" sz="2400" dirty="0">
              <a:solidFill>
                <a:schemeClr val="tx1">
                  <a:lumMod val="75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779874" y="2485437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latin typeface="Candara" pitchFamily="34" charset="0"/>
              </a:rPr>
              <a:t>Against all odds:  </a:t>
            </a:r>
            <a:br>
              <a:rPr lang="en-US" smtClean="0">
                <a:latin typeface="Candara" pitchFamily="34" charset="0"/>
              </a:rPr>
            </a:br>
            <a:r>
              <a:rPr lang="en-US" smtClean="0">
                <a:latin typeface="Candara" pitchFamily="34" charset="0"/>
              </a:rPr>
              <a:t>Jansky returns to star noise in 1937</a:t>
            </a:r>
            <a:endParaRPr lang="en-US" dirty="0"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918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082"/>
            <a:ext cx="8229600" cy="1143000"/>
          </a:xfrm>
        </p:spPr>
        <p:txBody>
          <a:bodyPr/>
          <a:lstStyle/>
          <a:p>
            <a:r>
              <a:rPr lang="en-US" dirty="0" smtClean="0"/>
              <a:t>Cycle 17</a:t>
            </a:r>
            <a:endParaRPr lang="en-US" dirty="0"/>
          </a:p>
        </p:txBody>
      </p:sp>
      <p:pic>
        <p:nvPicPr>
          <p:cNvPr id="5" name="Content Placeholder 4" descr="cycl17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498" r="-18498"/>
          <a:stretch>
            <a:fillRect/>
          </a:stretch>
        </p:blipFill>
        <p:spPr>
          <a:xfrm>
            <a:off x="-411655" y="1119478"/>
            <a:ext cx="10143605" cy="557859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F0F4D-BCF5-4B76-AF4A-32BC8A51BE02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Down Arrow 5"/>
          <p:cNvSpPr/>
          <p:nvPr/>
        </p:nvSpPr>
        <p:spPr>
          <a:xfrm>
            <a:off x="3490148" y="2257779"/>
            <a:ext cx="484632" cy="97840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0044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work rpt 1936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770" r="-40770"/>
          <a:stretch>
            <a:fillRect/>
          </a:stretch>
        </p:blipFill>
        <p:spPr>
          <a:xfrm>
            <a:off x="-1588172" y="157099"/>
            <a:ext cx="11965844" cy="658075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F0F4D-BCF5-4B76-AF4A-32BC8A51BE02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349988" y="2447525"/>
            <a:ext cx="5691481" cy="802993"/>
          </a:xfrm>
          <a:prstGeom prst="rect">
            <a:avLst/>
          </a:prstGeom>
          <a:solidFill>
            <a:srgbClr val="FFFF00">
              <a:alpha val="1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2896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work rpt 1936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770" r="-40770"/>
          <a:stretch>
            <a:fillRect/>
          </a:stretch>
        </p:blipFill>
        <p:spPr>
          <a:xfrm>
            <a:off x="-1607912" y="150519"/>
            <a:ext cx="11965844" cy="658075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F0F4D-BCF5-4B76-AF4A-32BC8A51BE02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382889" y="3283185"/>
            <a:ext cx="5691481" cy="1110074"/>
          </a:xfrm>
          <a:prstGeom prst="rect">
            <a:avLst/>
          </a:prstGeom>
          <a:solidFill>
            <a:srgbClr val="FFFF00">
              <a:alpha val="1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6398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work rpt 1936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770" r="-40770"/>
          <a:stretch>
            <a:fillRect/>
          </a:stretch>
        </p:blipFill>
        <p:spPr>
          <a:xfrm>
            <a:off x="-1607912" y="150519"/>
            <a:ext cx="11965844" cy="658075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F0F4D-BCF5-4B76-AF4A-32BC8A51BE02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373481" y="5230518"/>
            <a:ext cx="5691481" cy="1110074"/>
          </a:xfrm>
          <a:prstGeom prst="rect">
            <a:avLst/>
          </a:prstGeom>
          <a:solidFill>
            <a:srgbClr val="FFFF00">
              <a:alpha val="1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1676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18MHz propagation January 1937</a:t>
            </a:r>
            <a:endParaRPr lang="en-US" dirty="0"/>
          </a:p>
        </p:txBody>
      </p:sp>
      <p:pic>
        <p:nvPicPr>
          <p:cNvPr id="7" name="Content Placeholder 6" descr="prop-ssn90-0h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0" r="4980"/>
          <a:stretch>
            <a:fillRect/>
          </a:stretch>
        </p:blipFill>
        <p:spPr>
          <a:xfrm>
            <a:off x="483521" y="1573880"/>
            <a:ext cx="8229600" cy="45259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F0F4D-BCF5-4B76-AF4A-32BC8A51BE02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3" name="Right Arrow 2"/>
          <p:cNvSpPr/>
          <p:nvPr/>
        </p:nvSpPr>
        <p:spPr>
          <a:xfrm rot="19593753">
            <a:off x="2342549" y="2974158"/>
            <a:ext cx="302689" cy="125020"/>
          </a:xfrm>
          <a:prstGeom prst="rightArrow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8899510">
            <a:off x="2021175" y="3185778"/>
            <a:ext cx="302689" cy="125020"/>
          </a:xfrm>
          <a:prstGeom prst="rightArrow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6075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18MHz propagation January 1937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F0F4D-BCF5-4B76-AF4A-32BC8A51BE02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Content Placeholder 4" descr="prop-ssn90-1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r="53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948525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18MHz propagation January 1937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F0F4D-BCF5-4B76-AF4A-32BC8A51BE02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Content Placeholder 4" descr="prop-ssn90-2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3" r="514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948525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18MHz propagation January 1937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F0F4D-BCF5-4B76-AF4A-32BC8A51BE02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Content Placeholder 4" descr="prop-ssn90-3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4" r="48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948525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18MHz propagation January 1937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F0F4D-BCF5-4B76-AF4A-32BC8A51BE02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Content Placeholder 4" descr="prop-ssn90-4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9" r="437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948525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18MHz propagation January 1937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F0F4D-BCF5-4B76-AF4A-32BC8A51BE02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Content Placeholder 4" descr="prop-ssn90-5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6" r="529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948525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tx2">
                    <a:lumMod val="90000"/>
                  </a:schemeClr>
                </a:solidFill>
                <a:latin typeface="Candara" pitchFamily="34" charset="0"/>
              </a:rPr>
              <a:t>The Discovery of the Radio </a:t>
            </a:r>
            <a:r>
              <a:rPr lang="en-US" sz="4000" dirty="0" smtClean="0">
                <a:solidFill>
                  <a:schemeClr val="tx2">
                    <a:lumMod val="90000"/>
                  </a:schemeClr>
                </a:solidFill>
                <a:latin typeface="Candara" pitchFamily="34" charset="0"/>
              </a:rPr>
              <a:t>Sky 1932</a:t>
            </a:r>
            <a:endParaRPr lang="en-US" sz="4000" dirty="0">
              <a:solidFill>
                <a:schemeClr val="tx2">
                  <a:lumMod val="90000"/>
                </a:schemeClr>
              </a:solidFill>
              <a:latin typeface="Candara" pitchFamily="34" charset="0"/>
            </a:endParaRPr>
          </a:p>
        </p:txBody>
      </p:sp>
      <p:sp>
        <p:nvSpPr>
          <p:cNvPr id="768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6804" name="Picture 4" descr="jansky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295400"/>
            <a:ext cx="7391400" cy="545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18MHz propagation January 1937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F0F4D-BCF5-4B76-AF4A-32BC8A51BE02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Content Placeholder 4" descr="prop-ssn90-6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0" r="54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948525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18MHz propagation January 1937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F0F4D-BCF5-4B76-AF4A-32BC8A51BE02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5" name="Content Placeholder 4" descr="prop-ssn90-7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6" r="50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948525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18MHz propagation January 1937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F0F4D-BCF5-4B76-AF4A-32BC8A51BE02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5" name="Content Placeholder 4" descr="prop-ssn90-8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" r="551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948525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Diathermy interference</a:t>
            </a:r>
            <a:br>
              <a:rPr lang="en-US" dirty="0" smtClean="0"/>
            </a:br>
            <a:r>
              <a:rPr lang="en-US" dirty="0" smtClean="0"/>
              <a:t>p102 lab book 14897   2/2/37</a:t>
            </a:r>
            <a:endParaRPr lang="en-US" dirty="0"/>
          </a:p>
        </p:txBody>
      </p:sp>
      <p:pic>
        <p:nvPicPr>
          <p:cNvPr id="5" name="Content Placeholder 4" descr="p102notebook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9639" b="-59639"/>
          <a:stretch>
            <a:fillRect/>
          </a:stretch>
        </p:blipFill>
        <p:spPr>
          <a:xfrm>
            <a:off x="44955" y="1373481"/>
            <a:ext cx="9117273" cy="501414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F0F4D-BCF5-4B76-AF4A-32BC8A51BE02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927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 rhombic 0630 EST Jan 4 1937 </a:t>
            </a:r>
            <a:endParaRPr lang="en-US" dirty="0"/>
          </a:p>
        </p:txBody>
      </p:sp>
      <p:pic>
        <p:nvPicPr>
          <p:cNvPr id="5" name="Content Placeholder 4" descr="Jy-NErhombicJan4-1937-063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" b="486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F0F4D-BCF5-4B76-AF4A-32BC8A51BE02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012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SW rhombic 0400 EST Dec 24 1936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F0F4D-BCF5-4B76-AF4A-32BC8A51BE02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7" name="Content Placeholder 6" descr="Jy-SWrhombicDec24-1936-4am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" r="1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861684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"Minimum noise levels obtained on short-wave radio receiving </a:t>
            </a:r>
            <a:r>
              <a:rPr lang="en-US" dirty="0" smtClean="0"/>
              <a:t>systems”</a:t>
            </a:r>
          </a:p>
          <a:p>
            <a:pPr marL="0" indent="0" algn="ctr">
              <a:buNone/>
            </a:pPr>
            <a:r>
              <a:rPr lang="en-US" dirty="0" smtClean="0"/>
              <a:t>Karl G. </a:t>
            </a:r>
            <a:r>
              <a:rPr lang="en-US" dirty="0" err="1" smtClean="0"/>
              <a:t>Jansky</a:t>
            </a: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Proc. IRE, Volume 25, December 1937</a:t>
            </a:r>
          </a:p>
          <a:p>
            <a:pPr marL="0" indent="0" algn="ctr">
              <a:buNone/>
            </a:pPr>
            <a:r>
              <a:rPr lang="en-US" dirty="0" err="1"/>
              <a:t>p</a:t>
            </a:r>
            <a:r>
              <a:rPr lang="en-US" dirty="0" err="1" smtClean="0"/>
              <a:t>p</a:t>
            </a:r>
            <a:r>
              <a:rPr lang="en-US" dirty="0" smtClean="0"/>
              <a:t> 1517-1530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F0F4D-BCF5-4B76-AF4A-32BC8A51BE02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7487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Fig5-Jy1937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572" r="-33572"/>
          <a:stretch>
            <a:fillRect/>
          </a:stretch>
        </p:blipFill>
        <p:spPr>
          <a:xfrm>
            <a:off x="-1066800" y="471311"/>
            <a:ext cx="11009783" cy="605499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F0F4D-BCF5-4B76-AF4A-32BC8A51BE02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3000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Fig4-Jy1937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86" r="-12186"/>
          <a:stretch>
            <a:fillRect/>
          </a:stretch>
        </p:blipFill>
        <p:spPr>
          <a:xfrm>
            <a:off x="-521170" y="715903"/>
            <a:ext cx="10240487" cy="563187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F0F4D-BCF5-4B76-AF4A-32BC8A51BE02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6603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 smtClean="0">
                <a:latin typeface="Candara" pitchFamily="34" charset="0"/>
              </a:rPr>
              <a:t>Jansky</a:t>
            </a:r>
            <a:r>
              <a:rPr lang="en-US" sz="3600" dirty="0" smtClean="0">
                <a:latin typeface="Candara" pitchFamily="34" charset="0"/>
              </a:rPr>
              <a:t> Monument  1998</a:t>
            </a:r>
            <a:endParaRPr lang="en-US" sz="3600" dirty="0">
              <a:latin typeface="Candara" pitchFamily="34" charset="0"/>
            </a:endParaRPr>
          </a:p>
        </p:txBody>
      </p:sp>
      <p:pic>
        <p:nvPicPr>
          <p:cNvPr id="1026" name="Picture 2" descr="C:\Users\Tony Tyson\Desktop\My Briefcase\HISTORY\Jansky\Petition\Jansky Monument from Tyson JPEG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8787" b="8787"/>
          <a:stretch>
            <a:fillRect/>
          </a:stretch>
        </p:blipFill>
        <p:spPr bwMode="auto"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F0F4D-BCF5-4B76-AF4A-32BC8A51BE02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Jy-antenna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97" b="14397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F0F4D-BCF5-4B76-AF4A-32BC8A51BE0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4332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607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Candara" pitchFamily="34" charset="0"/>
              </a:rPr>
              <a:t>Grote </a:t>
            </a:r>
            <a:r>
              <a:rPr lang="en-US" sz="3600" dirty="0" err="1" smtClean="0">
                <a:latin typeface="Candara" pitchFamily="34" charset="0"/>
              </a:rPr>
              <a:t>Reber</a:t>
            </a:r>
            <a:r>
              <a:rPr lang="en-US" sz="3600" dirty="0" smtClean="0">
                <a:latin typeface="Candara" pitchFamily="34" charset="0"/>
              </a:rPr>
              <a:t> and Jesse Greenstein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F0F4D-BCF5-4B76-AF4A-32BC8A51BE02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5" name="Picture 4" descr="grote-jessie-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82875"/>
            <a:ext cx="9144000" cy="5978434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F0F4D-BCF5-4B76-AF4A-32BC8A51BE02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49154" name="Picture 2" descr="http://www.thereisnocat.com/images/IMG_01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72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</a:t>
            </a:r>
            <a:r>
              <a:rPr lang="en-US" dirty="0" smtClean="0"/>
              <a:t>pdate 2015-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Property bought by Somerset Development</a:t>
            </a:r>
          </a:p>
          <a:p>
            <a:r>
              <a:rPr lang="en-US" dirty="0" smtClean="0"/>
              <a:t>Refurbished main building as community </a:t>
            </a:r>
          </a:p>
          <a:p>
            <a:r>
              <a:rPr lang="en-US" dirty="0" smtClean="0"/>
              <a:t>See </a:t>
            </a:r>
            <a:r>
              <a:rPr lang="en-US" dirty="0" smtClean="0">
                <a:hlinkClick r:id="rId2"/>
              </a:rPr>
              <a:t>http://bell.works</a:t>
            </a:r>
            <a:endParaRPr lang="en-US" dirty="0" smtClean="0"/>
          </a:p>
          <a:p>
            <a:r>
              <a:rPr lang="en-US" dirty="0" smtClean="0"/>
              <a:t>They want to celebrate science heritage</a:t>
            </a:r>
          </a:p>
          <a:p>
            <a:r>
              <a:rPr lang="en-US" dirty="0" err="1" smtClean="0"/>
              <a:t>Bell.Works</a:t>
            </a:r>
            <a:r>
              <a:rPr lang="en-US" dirty="0" smtClean="0"/>
              <a:t> science advisory committee</a:t>
            </a:r>
          </a:p>
          <a:p>
            <a:r>
              <a:rPr lang="en-US" dirty="0" smtClean="0"/>
              <a:t>Restoring </a:t>
            </a:r>
            <a:r>
              <a:rPr lang="en-US" dirty="0" err="1" smtClean="0"/>
              <a:t>Jansky</a:t>
            </a:r>
            <a:r>
              <a:rPr lang="en-US" dirty="0" smtClean="0"/>
              <a:t> monument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F0F4D-BCF5-4B76-AF4A-32BC8A51BE02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4509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422" y="0"/>
            <a:ext cx="8229600" cy="1143000"/>
          </a:xfrm>
        </p:spPr>
        <p:txBody>
          <a:bodyPr/>
          <a:lstStyle/>
          <a:p>
            <a:r>
              <a:rPr lang="en-US" dirty="0" smtClean="0"/>
              <a:t>Cycle 16</a:t>
            </a:r>
            <a:endParaRPr lang="en-US" dirty="0"/>
          </a:p>
        </p:txBody>
      </p:sp>
      <p:pic>
        <p:nvPicPr>
          <p:cNvPr id="5" name="Content Placeholder 4" descr="cycl16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498" r="-18498"/>
          <a:stretch>
            <a:fillRect/>
          </a:stretch>
        </p:blipFill>
        <p:spPr>
          <a:xfrm>
            <a:off x="-514287" y="1025408"/>
            <a:ext cx="10246237" cy="563503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F0F4D-BCF5-4B76-AF4A-32BC8A51BE02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Down Arrow 5"/>
          <p:cNvSpPr/>
          <p:nvPr/>
        </p:nvSpPr>
        <p:spPr>
          <a:xfrm>
            <a:off x="6952074" y="4299186"/>
            <a:ext cx="484632" cy="97840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9901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ndara"/>
                <a:cs typeface="Candara"/>
              </a:rPr>
              <a:t>Challenges post 1934</a:t>
            </a:r>
            <a:endParaRPr lang="en-US" dirty="0">
              <a:latin typeface="Candara"/>
              <a:cs typeface="Candar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Sunspot Cycle 17</a:t>
            </a:r>
          </a:p>
          <a:p>
            <a:r>
              <a:rPr lang="en-US" dirty="0" smtClean="0"/>
              <a:t>Diathermy machines</a:t>
            </a:r>
          </a:p>
          <a:p>
            <a:r>
              <a:rPr lang="en-US" dirty="0" smtClean="0"/>
              <a:t>Lack of interest by astronomers</a:t>
            </a:r>
          </a:p>
          <a:p>
            <a:r>
              <a:rPr lang="en-US" dirty="0" smtClean="0"/>
              <a:t>AT&amp;T focus on HF circuit fading</a:t>
            </a:r>
          </a:p>
          <a:p>
            <a:r>
              <a:rPr lang="en-US" dirty="0" smtClean="0"/>
              <a:t>Resulting focus on MUSA</a:t>
            </a:r>
          </a:p>
          <a:p>
            <a:r>
              <a:rPr lang="en-US" dirty="0" smtClean="0"/>
              <a:t>…but S/N becomes an issue in 1936</a:t>
            </a:r>
          </a:p>
          <a:p>
            <a:r>
              <a:rPr lang="en-US" dirty="0" smtClean="0"/>
              <a:t>Use of “merry-go-round” for other antennas</a:t>
            </a:r>
          </a:p>
          <a:p>
            <a:r>
              <a:rPr lang="en-US" dirty="0" smtClean="0"/>
              <a:t>Company layoffs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F0F4D-BCF5-4B76-AF4A-32BC8A51BE0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9587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deconv-test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84" b="18184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F0F4D-BCF5-4B76-AF4A-32BC8A51BE0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2680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Screen Shot 2015-07-30 at 7.39.21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754" r="-24754"/>
          <a:stretch>
            <a:fillRect/>
          </a:stretch>
        </p:blipFill>
        <p:spPr>
          <a:xfrm>
            <a:off x="-146972" y="64716"/>
            <a:ext cx="9498262" cy="672026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F0F4D-BCF5-4B76-AF4A-32BC8A51BE0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0951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BLR-MUSA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062" r="-66062"/>
          <a:stretch>
            <a:fillRect/>
          </a:stretch>
        </p:blipFill>
        <p:spPr>
          <a:xfrm>
            <a:off x="-759008" y="291630"/>
            <a:ext cx="10505081" cy="64008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F0F4D-BCF5-4B76-AF4A-32BC8A51BE0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4538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Both antennas 1936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F0F4D-BCF5-4B76-AF4A-32BC8A51BE02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Content Placeholder 5" descr="hd-exptMUSA+Jy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688" b="-20688"/>
          <a:stretch>
            <a:fillRect/>
          </a:stretch>
        </p:blipFill>
        <p:spPr>
          <a:xfrm>
            <a:off x="-23466" y="1335852"/>
            <a:ext cx="9185694" cy="5051778"/>
          </a:xfrm>
        </p:spPr>
      </p:pic>
    </p:spTree>
    <p:extLst>
      <p:ext uri="{BB962C8B-B14F-4D97-AF65-F5344CB8AC3E}">
        <p14:creationId xmlns:p14="http://schemas.microsoft.com/office/powerpoint/2010/main" val="37926387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20775</TotalTime>
  <Words>213</Words>
  <Application>Microsoft Office PowerPoint</Application>
  <PresentationFormat>On-screen Show (4:3)</PresentationFormat>
  <Paragraphs>76</Paragraphs>
  <Slides>32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</vt:lpstr>
      <vt:lpstr>Trebuchet MS</vt:lpstr>
      <vt:lpstr>Calibri</vt:lpstr>
      <vt:lpstr>Candara</vt:lpstr>
      <vt:lpstr>Times New Roman</vt:lpstr>
      <vt:lpstr>Custom Design</vt:lpstr>
      <vt:lpstr>Black</vt:lpstr>
      <vt:lpstr>PowerPoint Presentation</vt:lpstr>
      <vt:lpstr>The Discovery of the Radio Sky 1932</vt:lpstr>
      <vt:lpstr>PowerPoint Presentation</vt:lpstr>
      <vt:lpstr>Cycle 16</vt:lpstr>
      <vt:lpstr>Challenges post 1934</vt:lpstr>
      <vt:lpstr>PowerPoint Presentation</vt:lpstr>
      <vt:lpstr>PowerPoint Presentation</vt:lpstr>
      <vt:lpstr>PowerPoint Presentation</vt:lpstr>
      <vt:lpstr>Both antennas 1936</vt:lpstr>
      <vt:lpstr>Cycle 17</vt:lpstr>
      <vt:lpstr>PowerPoint Presentation</vt:lpstr>
      <vt:lpstr>PowerPoint Presentation</vt:lpstr>
      <vt:lpstr>PowerPoint Presentation</vt:lpstr>
      <vt:lpstr>18MHz propagation January 1937</vt:lpstr>
      <vt:lpstr>18MHz propagation January 1937</vt:lpstr>
      <vt:lpstr>18MHz propagation January 1937</vt:lpstr>
      <vt:lpstr>18MHz propagation January 1937</vt:lpstr>
      <vt:lpstr>18MHz propagation January 1937</vt:lpstr>
      <vt:lpstr>18MHz propagation January 1937</vt:lpstr>
      <vt:lpstr>18MHz propagation January 1937</vt:lpstr>
      <vt:lpstr>18MHz propagation January 1937</vt:lpstr>
      <vt:lpstr>18MHz propagation January 1937</vt:lpstr>
      <vt:lpstr>Diathermy interference p102 lab book 14897   2/2/37</vt:lpstr>
      <vt:lpstr>NE rhombic 0630 EST Jan 4 1937 </vt:lpstr>
      <vt:lpstr>SW rhombic 0400 EST Dec 24 1936 </vt:lpstr>
      <vt:lpstr>PowerPoint Presentation</vt:lpstr>
      <vt:lpstr>PowerPoint Presentation</vt:lpstr>
      <vt:lpstr>PowerPoint Presentation</vt:lpstr>
      <vt:lpstr>Jansky Monument  1998</vt:lpstr>
      <vt:lpstr>Grote Reber and Jesse Greenstein</vt:lpstr>
      <vt:lpstr>PowerPoint Presentation</vt:lpstr>
      <vt:lpstr>update 2015-</vt:lpstr>
    </vt:vector>
  </TitlesOfParts>
  <Company>Bell Labs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Karl Jansky</dc:title>
  <dc:creator>Tony Tyson</dc:creator>
  <cp:lastModifiedBy>Ken Kellermann</cp:lastModifiedBy>
  <cp:revision>1071</cp:revision>
  <dcterms:created xsi:type="dcterms:W3CDTF">1998-09-19T03:52:56Z</dcterms:created>
  <dcterms:modified xsi:type="dcterms:W3CDTF">2015-08-02T00:53:36Z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1</vt:i4>
  </property>
  <property fmtid="{D5CDD505-2E9C-101B-9397-08002B2CF9AE}" pid="6" name="ScreenUsage">
    <vt:i4>3</vt:i4>
  </property>
  <property fmtid="{D5CDD505-2E9C-101B-9397-08002B2CF9AE}" pid="7" name="MailAddress">
    <vt:lpwstr/>
  </property>
  <property fmtid="{D5CDD505-2E9C-101B-9397-08002B2CF9AE}" pid="8" name="HomePage">
    <vt:lpwstr/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1</vt:i4>
  </property>
  <property fmtid="{D5CDD505-2E9C-101B-9397-08002B2CF9AE}" pid="19" name="ShowNotes">
    <vt:bool>false</vt:bool>
  </property>
  <property fmtid="{D5CDD505-2E9C-101B-9397-08002B2CF9AE}" pid="20" name="NavBtnPos">
    <vt:i4>1</vt:i4>
  </property>
  <property fmtid="{D5CDD505-2E9C-101B-9397-08002B2CF9AE}" pid="21" name="OutputDir">
    <vt:lpwstr>C:\WINDOWS\DESKTOP</vt:lpwstr>
  </property>
</Properties>
</file>