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3"/>
  </p:notesMasterIdLst>
  <p:handoutMasterIdLst>
    <p:handoutMasterId r:id="rId34"/>
  </p:handoutMasterIdLst>
  <p:sldIdLst>
    <p:sldId id="346" r:id="rId2"/>
    <p:sldId id="440" r:id="rId3"/>
    <p:sldId id="504" r:id="rId4"/>
    <p:sldId id="502" r:id="rId5"/>
    <p:sldId id="590" r:id="rId6"/>
    <p:sldId id="578" r:id="rId7"/>
    <p:sldId id="561" r:id="rId8"/>
    <p:sldId id="560" r:id="rId9"/>
    <p:sldId id="513" r:id="rId10"/>
    <p:sldId id="559" r:id="rId11"/>
    <p:sldId id="557" r:id="rId12"/>
    <p:sldId id="591" r:id="rId13"/>
    <p:sldId id="593" r:id="rId14"/>
    <p:sldId id="597" r:id="rId15"/>
    <p:sldId id="594" r:id="rId16"/>
    <p:sldId id="577" r:id="rId17"/>
    <p:sldId id="565" r:id="rId18"/>
    <p:sldId id="598" r:id="rId19"/>
    <p:sldId id="581" r:id="rId20"/>
    <p:sldId id="582" r:id="rId21"/>
    <p:sldId id="579" r:id="rId22"/>
    <p:sldId id="589" r:id="rId23"/>
    <p:sldId id="564" r:id="rId24"/>
    <p:sldId id="580" r:id="rId25"/>
    <p:sldId id="567" r:id="rId26"/>
    <p:sldId id="568" r:id="rId27"/>
    <p:sldId id="569" r:id="rId28"/>
    <p:sldId id="570" r:id="rId29"/>
    <p:sldId id="583" r:id="rId30"/>
    <p:sldId id="596" r:id="rId31"/>
    <p:sldId id="595" r:id="rId32"/>
  </p:sldIdLst>
  <p:sldSz cx="9144000" cy="6858000" type="screen4x3"/>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61" autoAdjust="0"/>
    <p:restoredTop sz="94660" autoAdjust="0"/>
  </p:normalViewPr>
  <p:slideViewPr>
    <p:cSldViewPr>
      <p:cViewPr varScale="1">
        <p:scale>
          <a:sx n="90" d="100"/>
          <a:sy n="90" d="100"/>
        </p:scale>
        <p:origin x="-132" y="-102"/>
      </p:cViewPr>
      <p:guideLst>
        <p:guide orient="horz" pos="2160"/>
        <p:guide pos="2880"/>
      </p:guideLst>
    </p:cSldViewPr>
  </p:slideViewPr>
  <p:outlineViewPr>
    <p:cViewPr>
      <p:scale>
        <a:sx n="33" d="100"/>
        <a:sy n="33" d="100"/>
      </p:scale>
      <p:origin x="48" y="5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0375"/>
          </a:xfrm>
          <a:prstGeom prst="rect">
            <a:avLst/>
          </a:prstGeom>
        </p:spPr>
        <p:txBody>
          <a:bodyPr vert="horz" lIns="91426" tIns="45713" rIns="91426" bIns="45713" rtlCol="0"/>
          <a:lstStyle>
            <a:lvl1pPr algn="l">
              <a:defRPr sz="1200"/>
            </a:lvl1pPr>
          </a:lstStyle>
          <a:p>
            <a:endParaRPr lang="en-US"/>
          </a:p>
        </p:txBody>
      </p:sp>
      <p:sp>
        <p:nvSpPr>
          <p:cNvPr id="3" name="Date Placeholder 2"/>
          <p:cNvSpPr>
            <a:spLocks noGrp="1"/>
          </p:cNvSpPr>
          <p:nvPr>
            <p:ph type="dt" sz="quarter" idx="1"/>
          </p:nvPr>
        </p:nvSpPr>
        <p:spPr>
          <a:xfrm>
            <a:off x="3927475" y="0"/>
            <a:ext cx="3005138" cy="460375"/>
          </a:xfrm>
          <a:prstGeom prst="rect">
            <a:avLst/>
          </a:prstGeom>
        </p:spPr>
        <p:txBody>
          <a:bodyPr vert="horz" lIns="91426" tIns="45713" rIns="91426" bIns="45713" rtlCol="0"/>
          <a:lstStyle>
            <a:lvl1pPr algn="r">
              <a:defRPr sz="1200"/>
            </a:lvl1pPr>
          </a:lstStyle>
          <a:p>
            <a:fld id="{EFA85453-7B65-44F1-A50E-25C186B0A417}" type="datetimeFigureOut">
              <a:rPr lang="en-US" smtClean="0"/>
              <a:pPr/>
              <a:t>9/1/2015</a:t>
            </a:fld>
            <a:endParaRPr lang="en-US"/>
          </a:p>
        </p:txBody>
      </p:sp>
      <p:sp>
        <p:nvSpPr>
          <p:cNvPr id="4" name="Footer Placeholder 3"/>
          <p:cNvSpPr>
            <a:spLocks noGrp="1"/>
          </p:cNvSpPr>
          <p:nvPr>
            <p:ph type="ftr" sz="quarter" idx="2"/>
          </p:nvPr>
        </p:nvSpPr>
        <p:spPr>
          <a:xfrm>
            <a:off x="0" y="8758239"/>
            <a:ext cx="3005138" cy="460375"/>
          </a:xfrm>
          <a:prstGeom prst="rect">
            <a:avLst/>
          </a:prstGeom>
        </p:spPr>
        <p:txBody>
          <a:bodyPr vert="horz" lIns="91426" tIns="45713" rIns="91426" bIns="45713" rtlCol="0" anchor="b"/>
          <a:lstStyle>
            <a:lvl1pPr algn="l">
              <a:defRPr sz="1200"/>
            </a:lvl1pPr>
          </a:lstStyle>
          <a:p>
            <a:endParaRPr lang="en-US"/>
          </a:p>
        </p:txBody>
      </p:sp>
      <p:sp>
        <p:nvSpPr>
          <p:cNvPr id="5" name="Slide Number Placeholder 4"/>
          <p:cNvSpPr>
            <a:spLocks noGrp="1"/>
          </p:cNvSpPr>
          <p:nvPr>
            <p:ph type="sldNum" sz="quarter" idx="3"/>
          </p:nvPr>
        </p:nvSpPr>
        <p:spPr>
          <a:xfrm>
            <a:off x="3927475" y="8758239"/>
            <a:ext cx="3005138" cy="460375"/>
          </a:xfrm>
          <a:prstGeom prst="rect">
            <a:avLst/>
          </a:prstGeom>
        </p:spPr>
        <p:txBody>
          <a:bodyPr vert="horz" lIns="91426" tIns="45713" rIns="91426" bIns="45713" rtlCol="0" anchor="b"/>
          <a:lstStyle>
            <a:lvl1pPr algn="r">
              <a:defRPr sz="1200"/>
            </a:lvl1pPr>
          </a:lstStyle>
          <a:p>
            <a:fld id="{A9C4F36D-9278-45E5-85DB-72A6F78B9EF2}" type="slidenum">
              <a:rPr lang="en-US" smtClean="0"/>
              <a:pPr/>
              <a:t>‹#›</a:t>
            </a:fld>
            <a:endParaRPr lang="en-US"/>
          </a:p>
        </p:txBody>
      </p:sp>
    </p:spTree>
    <p:extLst>
      <p:ext uri="{BB962C8B-B14F-4D97-AF65-F5344CB8AC3E}">
        <p14:creationId xmlns:p14="http://schemas.microsoft.com/office/powerpoint/2010/main" val="10937009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0375"/>
          </a:xfrm>
          <a:prstGeom prst="rect">
            <a:avLst/>
          </a:prstGeom>
        </p:spPr>
        <p:txBody>
          <a:bodyPr vert="horz" lIns="91426" tIns="45713" rIns="91426" bIns="45713" rtlCol="0"/>
          <a:lstStyle>
            <a:lvl1pPr algn="l">
              <a:defRPr sz="1200"/>
            </a:lvl1pPr>
          </a:lstStyle>
          <a:p>
            <a:endParaRPr lang="en-US"/>
          </a:p>
        </p:txBody>
      </p:sp>
      <p:sp>
        <p:nvSpPr>
          <p:cNvPr id="3" name="Date Placeholder 2"/>
          <p:cNvSpPr>
            <a:spLocks noGrp="1"/>
          </p:cNvSpPr>
          <p:nvPr>
            <p:ph type="dt" idx="1"/>
          </p:nvPr>
        </p:nvSpPr>
        <p:spPr>
          <a:xfrm>
            <a:off x="3927475" y="0"/>
            <a:ext cx="3005138" cy="460375"/>
          </a:xfrm>
          <a:prstGeom prst="rect">
            <a:avLst/>
          </a:prstGeom>
        </p:spPr>
        <p:txBody>
          <a:bodyPr vert="horz" lIns="91426" tIns="45713" rIns="91426" bIns="45713" rtlCol="0"/>
          <a:lstStyle>
            <a:lvl1pPr algn="r">
              <a:defRPr sz="1200"/>
            </a:lvl1pPr>
          </a:lstStyle>
          <a:p>
            <a:fld id="{DF1C7CCE-166C-4B03-9516-7C7B0AE5B737}" type="datetimeFigureOut">
              <a:rPr lang="en-US" smtClean="0"/>
              <a:pPr/>
              <a:t>9/1/2015</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1426" tIns="45713" rIns="91426" bIns="45713" rtlCol="0" anchor="ctr"/>
          <a:lstStyle/>
          <a:p>
            <a:endParaRPr lang="en-US"/>
          </a:p>
        </p:txBody>
      </p:sp>
      <p:sp>
        <p:nvSpPr>
          <p:cNvPr id="5" name="Notes Placeholder 4"/>
          <p:cNvSpPr>
            <a:spLocks noGrp="1"/>
          </p:cNvSpPr>
          <p:nvPr>
            <p:ph type="body" sz="quarter" idx="3"/>
          </p:nvPr>
        </p:nvSpPr>
        <p:spPr>
          <a:xfrm>
            <a:off x="693738" y="4379914"/>
            <a:ext cx="5546725" cy="4148137"/>
          </a:xfrm>
          <a:prstGeom prst="rect">
            <a:avLst/>
          </a:prstGeom>
        </p:spPr>
        <p:txBody>
          <a:bodyPr vert="horz" lIns="91426" tIns="45713" rIns="91426" bIns="4571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8239"/>
            <a:ext cx="3005138" cy="460375"/>
          </a:xfrm>
          <a:prstGeom prst="rect">
            <a:avLst/>
          </a:prstGeom>
        </p:spPr>
        <p:txBody>
          <a:bodyPr vert="horz" lIns="91426" tIns="45713" rIns="91426"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3927475" y="8758239"/>
            <a:ext cx="3005138" cy="460375"/>
          </a:xfrm>
          <a:prstGeom prst="rect">
            <a:avLst/>
          </a:prstGeom>
        </p:spPr>
        <p:txBody>
          <a:bodyPr vert="horz" lIns="91426" tIns="45713" rIns="91426" bIns="45713" rtlCol="0" anchor="b"/>
          <a:lstStyle>
            <a:lvl1pPr algn="r">
              <a:defRPr sz="1200"/>
            </a:lvl1pPr>
          </a:lstStyle>
          <a:p>
            <a:fld id="{F0A9C3D1-EC0B-42C0-B407-BF321FC96768}" type="slidenum">
              <a:rPr lang="en-US" smtClean="0"/>
              <a:pPr/>
              <a:t>‹#›</a:t>
            </a:fld>
            <a:endParaRPr lang="en-US"/>
          </a:p>
        </p:txBody>
      </p:sp>
    </p:spTree>
    <p:extLst>
      <p:ext uri="{BB962C8B-B14F-4D97-AF65-F5344CB8AC3E}">
        <p14:creationId xmlns:p14="http://schemas.microsoft.com/office/powerpoint/2010/main" val="298676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smtClean="0"/>
          </a:p>
        </p:txBody>
      </p:sp>
      <p:sp>
        <p:nvSpPr>
          <p:cNvPr id="100356" name="Slide Number Placeholder 3"/>
          <p:cNvSpPr>
            <a:spLocks noGrp="1"/>
          </p:cNvSpPr>
          <p:nvPr>
            <p:ph type="sldNum" sz="quarter" idx="5"/>
          </p:nvPr>
        </p:nvSpPr>
        <p:spPr>
          <a:noFill/>
        </p:spPr>
        <p:txBody>
          <a:bodyPr/>
          <a:lstStyle/>
          <a:p>
            <a:pPr defTabSz="912424"/>
            <a:fld id="{C9B6AE27-8EBD-48B0-995E-D4A0259359D3}" type="slidenum">
              <a:rPr lang="en-US" smtClean="0"/>
              <a:pPr defTabSz="912424"/>
              <a:t>1</a:t>
            </a:fld>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556312E7-789A-49DB-9E19-577CDDDB3C6F}" type="datetime1">
              <a:rPr lang="en-US" smtClean="0"/>
              <a:t>9/1/2015</a:t>
            </a:fld>
            <a:endParaRPr lang="en-US"/>
          </a:p>
        </p:txBody>
      </p:sp>
      <p:sp>
        <p:nvSpPr>
          <p:cNvPr id="5" name="Footer Placeholder 4"/>
          <p:cNvSpPr>
            <a:spLocks noGrp="1"/>
          </p:cNvSpPr>
          <p:nvPr>
            <p:ph type="ftr" sz="quarter" idx="11"/>
          </p:nvPr>
        </p:nvSpPr>
        <p:spPr/>
        <p:txBody>
          <a:bodyPr/>
          <a:lstStyle/>
          <a:p>
            <a:r>
              <a:rPr lang="en-US" smtClean="0"/>
              <a:t>W. M. Goss. 5 August 2015, Honolulu</a:t>
            </a:r>
            <a:endParaRPr lang="en-US"/>
          </a:p>
        </p:txBody>
      </p:sp>
      <p:sp>
        <p:nvSpPr>
          <p:cNvPr id="6" name="Slide Number Placeholder 5"/>
          <p:cNvSpPr>
            <a:spLocks noGrp="1"/>
          </p:cNvSpPr>
          <p:nvPr>
            <p:ph type="sldNum" sz="quarter" idx="12"/>
          </p:nvPr>
        </p:nvSpPr>
        <p:spPr/>
        <p:txBody>
          <a:bodyPr/>
          <a:lstStyle/>
          <a:p>
            <a:fld id="{B09AA223-A1C5-46F8-B0A8-858DB2ED428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4256294D-2479-4ECD-AE05-65799CB871C8}" type="datetime1">
              <a:rPr lang="en-US" smtClean="0"/>
              <a:t>9/1/2015</a:t>
            </a:fld>
            <a:endParaRPr lang="en-US"/>
          </a:p>
        </p:txBody>
      </p:sp>
      <p:sp>
        <p:nvSpPr>
          <p:cNvPr id="5" name="Footer Placeholder 4"/>
          <p:cNvSpPr>
            <a:spLocks noGrp="1"/>
          </p:cNvSpPr>
          <p:nvPr>
            <p:ph type="ftr" sz="quarter" idx="11"/>
          </p:nvPr>
        </p:nvSpPr>
        <p:spPr/>
        <p:txBody>
          <a:bodyPr/>
          <a:lstStyle/>
          <a:p>
            <a:r>
              <a:rPr lang="en-US" smtClean="0"/>
              <a:t>W. M. Goss. 5 August 2015, Honolulu</a:t>
            </a:r>
            <a:endParaRPr lang="en-US"/>
          </a:p>
        </p:txBody>
      </p:sp>
      <p:sp>
        <p:nvSpPr>
          <p:cNvPr id="6" name="Slide Number Placeholder 5"/>
          <p:cNvSpPr>
            <a:spLocks noGrp="1"/>
          </p:cNvSpPr>
          <p:nvPr>
            <p:ph type="sldNum" sz="quarter" idx="12"/>
          </p:nvPr>
        </p:nvSpPr>
        <p:spPr/>
        <p:txBody>
          <a:bodyPr/>
          <a:lstStyle/>
          <a:p>
            <a:fld id="{B09AA223-A1C5-46F8-B0A8-858DB2ED428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DDFE9123-EA3C-45D1-8888-FF66278F21CD}" type="datetime1">
              <a:rPr lang="en-US" smtClean="0"/>
              <a:t>9/1/2015</a:t>
            </a:fld>
            <a:endParaRPr lang="en-US"/>
          </a:p>
        </p:txBody>
      </p:sp>
      <p:sp>
        <p:nvSpPr>
          <p:cNvPr id="5" name="Footer Placeholder 4"/>
          <p:cNvSpPr>
            <a:spLocks noGrp="1"/>
          </p:cNvSpPr>
          <p:nvPr>
            <p:ph type="ftr" sz="quarter" idx="11"/>
          </p:nvPr>
        </p:nvSpPr>
        <p:spPr/>
        <p:txBody>
          <a:bodyPr/>
          <a:lstStyle/>
          <a:p>
            <a:r>
              <a:rPr lang="en-US" smtClean="0"/>
              <a:t>W. M. Goss. 5 August 2015, Honolulu</a:t>
            </a:r>
            <a:endParaRPr lang="en-US"/>
          </a:p>
        </p:txBody>
      </p:sp>
      <p:sp>
        <p:nvSpPr>
          <p:cNvPr id="6" name="Slide Number Placeholder 5"/>
          <p:cNvSpPr>
            <a:spLocks noGrp="1"/>
          </p:cNvSpPr>
          <p:nvPr>
            <p:ph type="sldNum" sz="quarter" idx="12"/>
          </p:nvPr>
        </p:nvSpPr>
        <p:spPr/>
        <p:txBody>
          <a:bodyPr/>
          <a:lstStyle/>
          <a:p>
            <a:fld id="{B09AA223-A1C5-46F8-B0A8-858DB2ED428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B7E7391-E8A1-461C-9510-5C046BA815BC}" type="datetime1">
              <a:rPr lang="en-US" smtClean="0"/>
              <a:t>9/1/2015</a:t>
            </a:fld>
            <a:endParaRPr lang="en-US"/>
          </a:p>
        </p:txBody>
      </p:sp>
      <p:sp>
        <p:nvSpPr>
          <p:cNvPr id="5" name="Footer Placeholder 4"/>
          <p:cNvSpPr>
            <a:spLocks noGrp="1"/>
          </p:cNvSpPr>
          <p:nvPr>
            <p:ph type="ftr" sz="quarter" idx="11"/>
          </p:nvPr>
        </p:nvSpPr>
        <p:spPr/>
        <p:txBody>
          <a:bodyPr/>
          <a:lstStyle/>
          <a:p>
            <a:r>
              <a:rPr lang="en-US" smtClean="0"/>
              <a:t>W. M. Goss. 5 August 2015, Honolulu</a:t>
            </a:r>
            <a:endParaRPr lang="en-US"/>
          </a:p>
        </p:txBody>
      </p:sp>
      <p:sp>
        <p:nvSpPr>
          <p:cNvPr id="6" name="Slide Number Placeholder 5"/>
          <p:cNvSpPr>
            <a:spLocks noGrp="1"/>
          </p:cNvSpPr>
          <p:nvPr>
            <p:ph type="sldNum" sz="quarter" idx="12"/>
          </p:nvPr>
        </p:nvSpPr>
        <p:spPr/>
        <p:txBody>
          <a:bodyPr/>
          <a:lstStyle/>
          <a:p>
            <a:fld id="{B09AA223-A1C5-46F8-B0A8-858DB2ED428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32BB52-2B45-40B2-842F-528336CD4B2F}" type="datetime1">
              <a:rPr lang="en-US" smtClean="0"/>
              <a:t>9/1/2015</a:t>
            </a:fld>
            <a:endParaRPr lang="en-US"/>
          </a:p>
        </p:txBody>
      </p:sp>
      <p:sp>
        <p:nvSpPr>
          <p:cNvPr id="5" name="Footer Placeholder 4"/>
          <p:cNvSpPr>
            <a:spLocks noGrp="1"/>
          </p:cNvSpPr>
          <p:nvPr>
            <p:ph type="ftr" sz="quarter" idx="11"/>
          </p:nvPr>
        </p:nvSpPr>
        <p:spPr/>
        <p:txBody>
          <a:bodyPr/>
          <a:lstStyle/>
          <a:p>
            <a:r>
              <a:rPr lang="en-US" smtClean="0"/>
              <a:t>W. M. Goss. 5 August 2015, Honolulu</a:t>
            </a:r>
            <a:endParaRPr lang="en-US"/>
          </a:p>
        </p:txBody>
      </p:sp>
      <p:sp>
        <p:nvSpPr>
          <p:cNvPr id="6" name="Slide Number Placeholder 5"/>
          <p:cNvSpPr>
            <a:spLocks noGrp="1"/>
          </p:cNvSpPr>
          <p:nvPr>
            <p:ph type="sldNum" sz="quarter" idx="12"/>
          </p:nvPr>
        </p:nvSpPr>
        <p:spPr/>
        <p:txBody>
          <a:bodyPr/>
          <a:lstStyle/>
          <a:p>
            <a:fld id="{B09AA223-A1C5-46F8-B0A8-858DB2ED428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36191BCB-BB13-45B6-BF80-15C59A66D545}" type="datetime1">
              <a:rPr lang="en-US" smtClean="0"/>
              <a:t>9/1/2015</a:t>
            </a:fld>
            <a:endParaRPr lang="en-US"/>
          </a:p>
        </p:txBody>
      </p:sp>
      <p:sp>
        <p:nvSpPr>
          <p:cNvPr id="6" name="Footer Placeholder 5"/>
          <p:cNvSpPr>
            <a:spLocks noGrp="1"/>
          </p:cNvSpPr>
          <p:nvPr>
            <p:ph type="ftr" sz="quarter" idx="11"/>
          </p:nvPr>
        </p:nvSpPr>
        <p:spPr/>
        <p:txBody>
          <a:bodyPr/>
          <a:lstStyle/>
          <a:p>
            <a:r>
              <a:rPr lang="en-US" smtClean="0"/>
              <a:t>W. M. Goss. 5 August 2015, Honolulu</a:t>
            </a:r>
            <a:endParaRPr lang="en-US"/>
          </a:p>
        </p:txBody>
      </p:sp>
      <p:sp>
        <p:nvSpPr>
          <p:cNvPr id="7" name="Slide Number Placeholder 6"/>
          <p:cNvSpPr>
            <a:spLocks noGrp="1"/>
          </p:cNvSpPr>
          <p:nvPr>
            <p:ph type="sldNum" sz="quarter" idx="12"/>
          </p:nvPr>
        </p:nvSpPr>
        <p:spPr/>
        <p:txBody>
          <a:bodyPr/>
          <a:lstStyle/>
          <a:p>
            <a:fld id="{B09AA223-A1C5-46F8-B0A8-858DB2ED428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7C9E21E3-355D-46EA-95F6-DAD802E187CE}" type="datetime1">
              <a:rPr lang="en-US" smtClean="0"/>
              <a:t>9/1/2015</a:t>
            </a:fld>
            <a:endParaRPr lang="en-US"/>
          </a:p>
        </p:txBody>
      </p:sp>
      <p:sp>
        <p:nvSpPr>
          <p:cNvPr id="8" name="Footer Placeholder 7"/>
          <p:cNvSpPr>
            <a:spLocks noGrp="1"/>
          </p:cNvSpPr>
          <p:nvPr>
            <p:ph type="ftr" sz="quarter" idx="11"/>
          </p:nvPr>
        </p:nvSpPr>
        <p:spPr/>
        <p:txBody>
          <a:bodyPr/>
          <a:lstStyle/>
          <a:p>
            <a:r>
              <a:rPr lang="en-US" smtClean="0"/>
              <a:t>W. M. Goss. 5 August 2015, Honolulu</a:t>
            </a:r>
            <a:endParaRPr lang="en-US"/>
          </a:p>
        </p:txBody>
      </p:sp>
      <p:sp>
        <p:nvSpPr>
          <p:cNvPr id="9" name="Slide Number Placeholder 8"/>
          <p:cNvSpPr>
            <a:spLocks noGrp="1"/>
          </p:cNvSpPr>
          <p:nvPr>
            <p:ph type="sldNum" sz="quarter" idx="12"/>
          </p:nvPr>
        </p:nvSpPr>
        <p:spPr/>
        <p:txBody>
          <a:bodyPr/>
          <a:lstStyle/>
          <a:p>
            <a:fld id="{B09AA223-A1C5-46F8-B0A8-858DB2ED428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03C5D30D-3836-4EA3-ADCD-7E5AF076091A}" type="datetime1">
              <a:rPr lang="en-US" smtClean="0"/>
              <a:t>9/1/2015</a:t>
            </a:fld>
            <a:endParaRPr lang="en-US"/>
          </a:p>
        </p:txBody>
      </p:sp>
      <p:sp>
        <p:nvSpPr>
          <p:cNvPr id="4" name="Footer Placeholder 3"/>
          <p:cNvSpPr>
            <a:spLocks noGrp="1"/>
          </p:cNvSpPr>
          <p:nvPr>
            <p:ph type="ftr" sz="quarter" idx="11"/>
          </p:nvPr>
        </p:nvSpPr>
        <p:spPr/>
        <p:txBody>
          <a:bodyPr/>
          <a:lstStyle/>
          <a:p>
            <a:r>
              <a:rPr lang="en-US" smtClean="0"/>
              <a:t>W. M. Goss. 5 August 2015, Honolulu</a:t>
            </a:r>
            <a:endParaRPr lang="en-US"/>
          </a:p>
        </p:txBody>
      </p:sp>
      <p:sp>
        <p:nvSpPr>
          <p:cNvPr id="5" name="Slide Number Placeholder 4"/>
          <p:cNvSpPr>
            <a:spLocks noGrp="1"/>
          </p:cNvSpPr>
          <p:nvPr>
            <p:ph type="sldNum" sz="quarter" idx="12"/>
          </p:nvPr>
        </p:nvSpPr>
        <p:spPr/>
        <p:txBody>
          <a:bodyPr/>
          <a:lstStyle/>
          <a:p>
            <a:fld id="{B09AA223-A1C5-46F8-B0A8-858DB2ED428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C33981-7309-4A9D-A788-32257B5B1828}" type="datetime1">
              <a:rPr lang="en-US" smtClean="0"/>
              <a:t>9/1/2015</a:t>
            </a:fld>
            <a:endParaRPr lang="en-US"/>
          </a:p>
        </p:txBody>
      </p:sp>
      <p:sp>
        <p:nvSpPr>
          <p:cNvPr id="3" name="Footer Placeholder 2"/>
          <p:cNvSpPr>
            <a:spLocks noGrp="1"/>
          </p:cNvSpPr>
          <p:nvPr>
            <p:ph type="ftr" sz="quarter" idx="11"/>
          </p:nvPr>
        </p:nvSpPr>
        <p:spPr/>
        <p:txBody>
          <a:bodyPr/>
          <a:lstStyle/>
          <a:p>
            <a:r>
              <a:rPr lang="en-US" smtClean="0"/>
              <a:t>W. M. Goss. 5 August 2015, Honolulu</a:t>
            </a:r>
            <a:endParaRPr lang="en-US"/>
          </a:p>
        </p:txBody>
      </p:sp>
      <p:sp>
        <p:nvSpPr>
          <p:cNvPr id="4" name="Slide Number Placeholder 3"/>
          <p:cNvSpPr>
            <a:spLocks noGrp="1"/>
          </p:cNvSpPr>
          <p:nvPr>
            <p:ph type="sldNum" sz="quarter" idx="12"/>
          </p:nvPr>
        </p:nvSpPr>
        <p:spPr/>
        <p:txBody>
          <a:bodyPr/>
          <a:lstStyle/>
          <a:p>
            <a:fld id="{B09AA223-A1C5-46F8-B0A8-858DB2ED428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F3F02F-EF9B-43BF-9AD2-937726C2ADF8}" type="datetime1">
              <a:rPr lang="en-US" smtClean="0"/>
              <a:t>9/1/2015</a:t>
            </a:fld>
            <a:endParaRPr lang="en-US"/>
          </a:p>
        </p:txBody>
      </p:sp>
      <p:sp>
        <p:nvSpPr>
          <p:cNvPr id="6" name="Footer Placeholder 5"/>
          <p:cNvSpPr>
            <a:spLocks noGrp="1"/>
          </p:cNvSpPr>
          <p:nvPr>
            <p:ph type="ftr" sz="quarter" idx="11"/>
          </p:nvPr>
        </p:nvSpPr>
        <p:spPr/>
        <p:txBody>
          <a:bodyPr/>
          <a:lstStyle/>
          <a:p>
            <a:r>
              <a:rPr lang="en-US" smtClean="0"/>
              <a:t>W. M. Goss. 5 August 2015, Honolulu</a:t>
            </a:r>
            <a:endParaRPr lang="en-US"/>
          </a:p>
        </p:txBody>
      </p:sp>
      <p:sp>
        <p:nvSpPr>
          <p:cNvPr id="7" name="Slide Number Placeholder 6"/>
          <p:cNvSpPr>
            <a:spLocks noGrp="1"/>
          </p:cNvSpPr>
          <p:nvPr>
            <p:ph type="sldNum" sz="quarter" idx="12"/>
          </p:nvPr>
        </p:nvSpPr>
        <p:spPr/>
        <p:txBody>
          <a:bodyPr/>
          <a:lstStyle/>
          <a:p>
            <a:fld id="{B09AA223-A1C5-46F8-B0A8-858DB2ED428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C4E783-7038-4224-8663-457C19A49CAD}" type="datetime1">
              <a:rPr lang="en-US" smtClean="0"/>
              <a:t>9/1/2015</a:t>
            </a:fld>
            <a:endParaRPr lang="en-US"/>
          </a:p>
        </p:txBody>
      </p:sp>
      <p:sp>
        <p:nvSpPr>
          <p:cNvPr id="6" name="Footer Placeholder 5"/>
          <p:cNvSpPr>
            <a:spLocks noGrp="1"/>
          </p:cNvSpPr>
          <p:nvPr>
            <p:ph type="ftr" sz="quarter" idx="11"/>
          </p:nvPr>
        </p:nvSpPr>
        <p:spPr/>
        <p:txBody>
          <a:bodyPr/>
          <a:lstStyle/>
          <a:p>
            <a:r>
              <a:rPr lang="en-US" smtClean="0"/>
              <a:t>W. M. Goss. 5 August 2015, Honolulu</a:t>
            </a:r>
            <a:endParaRPr lang="en-US"/>
          </a:p>
        </p:txBody>
      </p:sp>
      <p:sp>
        <p:nvSpPr>
          <p:cNvPr id="7" name="Slide Number Placeholder 6"/>
          <p:cNvSpPr>
            <a:spLocks noGrp="1"/>
          </p:cNvSpPr>
          <p:nvPr>
            <p:ph type="sldNum" sz="quarter" idx="12"/>
          </p:nvPr>
        </p:nvSpPr>
        <p:spPr/>
        <p:txBody>
          <a:bodyPr/>
          <a:lstStyle/>
          <a:p>
            <a:fld id="{B09AA223-A1C5-46F8-B0A8-858DB2ED428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C8DDB0-28DE-4CD0-ABA7-2775843F0079}" type="datetime1">
              <a:rPr lang="en-US" smtClean="0"/>
              <a:t>9/1/2015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W. M. Goss. 5 August 2015, Honolulu</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AA223-A1C5-46F8-B0A8-858DB2ED428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bwMode="auto">
          <a:xfrm>
            <a:off x="1447800" y="152400"/>
            <a:ext cx="7696200" cy="1143000"/>
          </a:xfrm>
          <a:solidFill>
            <a:srgbClr val="FFFFFF"/>
          </a:solidFill>
          <a:ln>
            <a:miter lim="800000"/>
            <a:headEnd/>
            <a:tailEnd/>
          </a:ln>
        </p:spPr>
        <p:txBody>
          <a:bodyPr vert="horz" wrap="square" lIns="91440" tIns="45720" rIns="91440" bIns="45720" numCol="1" anchor="t" anchorCtr="0" compatLnSpc="1">
            <a:prstTxWarp prst="textNoShape">
              <a:avLst/>
            </a:prstTxWarp>
            <a:normAutofit fontScale="90000"/>
          </a:bodyPr>
          <a:lstStyle/>
          <a:p>
            <a:pPr eaLnBrk="1" hangingPunct="1"/>
            <a:r>
              <a:rPr lang="en-US" sz="2800" b="1" i="1" dirty="0" smtClean="0"/>
              <a:t> </a:t>
            </a:r>
            <a:r>
              <a:rPr lang="en-US" sz="2700" b="1" i="1" dirty="0" smtClean="0"/>
              <a:t>First Solar Noise Observations in Sydney, October 1945:  Radio Discovery of the Million Degree Solar Corona- 2015 Discovery of </a:t>
            </a:r>
            <a:r>
              <a:rPr lang="en-US" sz="2700" b="1" i="1" dirty="0" err="1" smtClean="0"/>
              <a:t>Pawsey’s</a:t>
            </a:r>
            <a:r>
              <a:rPr lang="en-US" sz="2700" b="1" i="1" dirty="0" smtClean="0"/>
              <a:t> Original Data </a:t>
            </a:r>
            <a:endParaRPr lang="en-US" sz="2700" b="1" i="1" dirty="0" smtClean="0">
              <a:solidFill>
                <a:schemeClr val="tx1"/>
              </a:solidFill>
            </a:endParaRPr>
          </a:p>
        </p:txBody>
      </p:sp>
      <p:sp>
        <p:nvSpPr>
          <p:cNvPr id="4099" name="Rectangle 3"/>
          <p:cNvSpPr>
            <a:spLocks noGrp="1" noChangeArrowheads="1"/>
          </p:cNvSpPr>
          <p:nvPr>
            <p:ph type="subTitle" idx="1"/>
          </p:nvPr>
        </p:nvSpPr>
        <p:spPr>
          <a:xfrm>
            <a:off x="1600200" y="2895600"/>
            <a:ext cx="7543800" cy="3124200"/>
          </a:xfrm>
          <a:ln>
            <a:solidFill>
              <a:schemeClr val="accent2"/>
            </a:solidFill>
          </a:ln>
        </p:spPr>
        <p:txBody>
          <a:bodyPr>
            <a:normAutofit/>
          </a:bodyPr>
          <a:lstStyle/>
          <a:p>
            <a:pPr eaLnBrk="1" hangingPunct="1">
              <a:lnSpc>
                <a:spcPct val="90000"/>
              </a:lnSpc>
            </a:pPr>
            <a:r>
              <a:rPr lang="en-US" sz="2000" dirty="0" smtClean="0">
                <a:latin typeface="Tahoma" pitchFamily="34" charset="0"/>
              </a:rPr>
              <a:t>Miller Goss, Ron </a:t>
            </a:r>
            <a:r>
              <a:rPr lang="en-US" sz="2000" dirty="0" err="1" smtClean="0">
                <a:latin typeface="Tahoma" pitchFamily="34" charset="0"/>
              </a:rPr>
              <a:t>Ekers</a:t>
            </a:r>
            <a:r>
              <a:rPr lang="en-US" sz="2000" dirty="0" smtClean="0">
                <a:latin typeface="Tahoma" pitchFamily="34" charset="0"/>
              </a:rPr>
              <a:t>, Helen Sim</a:t>
            </a:r>
          </a:p>
          <a:p>
            <a:pPr eaLnBrk="1" hangingPunct="1">
              <a:lnSpc>
                <a:spcPct val="90000"/>
              </a:lnSpc>
            </a:pPr>
            <a:r>
              <a:rPr lang="en-US" sz="2000" dirty="0" smtClean="0">
                <a:latin typeface="Tahoma" pitchFamily="34" charset="0"/>
              </a:rPr>
              <a:t>NRAO, CSIRO-CASS, University of Sydney</a:t>
            </a:r>
          </a:p>
          <a:p>
            <a:pPr eaLnBrk="1" hangingPunct="1">
              <a:lnSpc>
                <a:spcPct val="90000"/>
              </a:lnSpc>
            </a:pPr>
            <a:endParaRPr lang="en-US" sz="2000" dirty="0" smtClean="0">
              <a:latin typeface="Tahoma" pitchFamily="34" charset="0"/>
            </a:endParaRPr>
          </a:p>
          <a:p>
            <a:pPr eaLnBrk="1" hangingPunct="1">
              <a:lnSpc>
                <a:spcPct val="90000"/>
              </a:lnSpc>
            </a:pPr>
            <a:r>
              <a:rPr lang="en-US" sz="2400" dirty="0" smtClean="0">
                <a:latin typeface="Tahoma" pitchFamily="34" charset="0"/>
              </a:rPr>
              <a:t>WG History of Radio Astronomy</a:t>
            </a:r>
          </a:p>
          <a:p>
            <a:pPr eaLnBrk="1" hangingPunct="1">
              <a:lnSpc>
                <a:spcPct val="90000"/>
              </a:lnSpc>
            </a:pPr>
            <a:r>
              <a:rPr lang="en-US" sz="2400" dirty="0">
                <a:latin typeface="Tahoma" pitchFamily="34" charset="0"/>
              </a:rPr>
              <a:t>5</a:t>
            </a:r>
            <a:r>
              <a:rPr lang="en-US" sz="2400" dirty="0" smtClean="0">
                <a:latin typeface="Tahoma" pitchFamily="34" charset="0"/>
              </a:rPr>
              <a:t> August 2015 IAU XXIX</a:t>
            </a:r>
            <a:endParaRPr lang="en-US" sz="2000" dirty="0" smtClean="0">
              <a:latin typeface="Tahoma" pitchFamily="34" charset="0"/>
            </a:endParaRPr>
          </a:p>
          <a:p>
            <a:pPr eaLnBrk="1" hangingPunct="1">
              <a:lnSpc>
                <a:spcPct val="90000"/>
              </a:lnSpc>
            </a:pPr>
            <a:r>
              <a:rPr lang="en-US" sz="2800" dirty="0" smtClean="0">
                <a:solidFill>
                  <a:srgbClr val="0000FF"/>
                </a:solidFill>
                <a:latin typeface="Tahoma" pitchFamily="34" charset="0"/>
              </a:rPr>
              <a:t>          </a:t>
            </a:r>
          </a:p>
        </p:txBody>
      </p:sp>
      <p:pic>
        <p:nvPicPr>
          <p:cNvPr id="4100" name="Picture 12" descr="VLBA1_med"/>
          <p:cNvPicPr>
            <a:picLocks noChangeAspect="1" noChangeArrowheads="1"/>
          </p:cNvPicPr>
          <p:nvPr/>
        </p:nvPicPr>
        <p:blipFill>
          <a:blip r:embed="rId3" cstate="print"/>
          <a:srcRect/>
          <a:stretch>
            <a:fillRect/>
          </a:stretch>
        </p:blipFill>
        <p:spPr bwMode="auto">
          <a:xfrm>
            <a:off x="152400" y="152401"/>
            <a:ext cx="1295400" cy="1214438"/>
          </a:xfrm>
          <a:prstGeom prst="rect">
            <a:avLst/>
          </a:prstGeom>
          <a:noFill/>
          <a:ln w="9525">
            <a:noFill/>
            <a:miter lim="800000"/>
            <a:headEnd/>
            <a:tailEnd/>
          </a:ln>
        </p:spPr>
      </p:pic>
      <p:sp>
        <p:nvSpPr>
          <p:cNvPr id="4101" name="Rectangle 13"/>
          <p:cNvSpPr>
            <a:spLocks noChangeArrowheads="1"/>
          </p:cNvSpPr>
          <p:nvPr/>
        </p:nvSpPr>
        <p:spPr bwMode="auto">
          <a:xfrm>
            <a:off x="304800" y="2362200"/>
            <a:ext cx="6248400" cy="3886200"/>
          </a:xfrm>
          <a:prstGeom prst="rect">
            <a:avLst/>
          </a:prstGeom>
          <a:noFill/>
          <a:ln w="9525">
            <a:noFill/>
            <a:miter lim="800000"/>
            <a:headEnd/>
            <a:tailEnd/>
          </a:ln>
        </p:spPr>
        <p:txBody>
          <a:bodyPr/>
          <a:lstStyle/>
          <a:p>
            <a:endParaRPr lang="en-US" sz="6000"/>
          </a:p>
        </p:txBody>
      </p:sp>
      <p:pic>
        <p:nvPicPr>
          <p:cNvPr id="4102" name="Picture 15" descr="nsflogo"/>
          <p:cNvPicPr>
            <a:picLocks noChangeAspect="1" noChangeArrowheads="1"/>
          </p:cNvPicPr>
          <p:nvPr/>
        </p:nvPicPr>
        <p:blipFill>
          <a:blip r:embed="rId4" cstate="print"/>
          <a:srcRect/>
          <a:stretch>
            <a:fillRect/>
          </a:stretch>
        </p:blipFill>
        <p:spPr bwMode="auto">
          <a:xfrm>
            <a:off x="7772400" y="5638800"/>
            <a:ext cx="990600" cy="990600"/>
          </a:xfrm>
          <a:prstGeom prst="rect">
            <a:avLst/>
          </a:prstGeom>
          <a:noFill/>
          <a:ln w="9525">
            <a:noFill/>
            <a:miter lim="800000"/>
            <a:headEnd/>
            <a:tailEnd/>
          </a:ln>
        </p:spPr>
      </p:pic>
      <p:pic>
        <p:nvPicPr>
          <p:cNvPr id="4103" name="Picture 7" descr="C:\Documents and Settings\mgoss\Desktop\NRAO_LOGO.JPG"/>
          <p:cNvPicPr>
            <a:picLocks noChangeAspect="1" noChangeArrowheads="1"/>
          </p:cNvPicPr>
          <p:nvPr/>
        </p:nvPicPr>
        <p:blipFill>
          <a:blip r:embed="rId5" cstate="print"/>
          <a:srcRect/>
          <a:stretch>
            <a:fillRect/>
          </a:stretch>
        </p:blipFill>
        <p:spPr bwMode="auto">
          <a:xfrm>
            <a:off x="228600" y="5905500"/>
            <a:ext cx="733425" cy="952500"/>
          </a:xfrm>
          <a:prstGeom prst="rect">
            <a:avLst/>
          </a:prstGeom>
          <a:noFill/>
          <a:ln w="9525">
            <a:noFill/>
            <a:miter lim="800000"/>
            <a:headEnd/>
            <a:tailEnd/>
          </a:ln>
        </p:spPr>
      </p:pic>
      <p:pic>
        <p:nvPicPr>
          <p:cNvPr id="14" name="Picture 2" descr="C:\Documents and Settings\mgoss\Desktop\pawsey.signature.tif"/>
          <p:cNvPicPr>
            <a:picLocks noChangeAspect="1" noChangeArrowheads="1"/>
          </p:cNvPicPr>
          <p:nvPr/>
        </p:nvPicPr>
        <p:blipFill>
          <a:blip r:embed="rId6" cstate="print"/>
          <a:srcRect/>
          <a:stretch>
            <a:fillRect/>
          </a:stretch>
        </p:blipFill>
        <p:spPr bwMode="auto">
          <a:xfrm>
            <a:off x="4114800" y="1752600"/>
            <a:ext cx="2488216" cy="990600"/>
          </a:xfrm>
          <a:prstGeom prst="rect">
            <a:avLst/>
          </a:prstGeom>
          <a:noFill/>
        </p:spPr>
      </p:pic>
      <p:pic>
        <p:nvPicPr>
          <p:cNvPr id="15" name="Picture 2" descr="C:\Documents and Settings\mgoss\Desktop\sullivan.pawsey - 001.tif"/>
          <p:cNvPicPr>
            <a:picLocks noChangeAspect="1" noChangeArrowheads="1"/>
          </p:cNvPicPr>
          <p:nvPr/>
        </p:nvPicPr>
        <p:blipFill>
          <a:blip r:embed="rId7" cstate="print"/>
          <a:srcRect/>
          <a:stretch>
            <a:fillRect/>
          </a:stretch>
        </p:blipFill>
        <p:spPr bwMode="auto">
          <a:xfrm>
            <a:off x="304800" y="2590800"/>
            <a:ext cx="2286000" cy="3298178"/>
          </a:xfrm>
          <a:prstGeom prst="rect">
            <a:avLst/>
          </a:prstGeom>
          <a:noFill/>
        </p:spPr>
      </p:pic>
      <p:pic>
        <p:nvPicPr>
          <p:cNvPr id="11" name="Picture 3" descr="C:\users\mgoss\My Documents\bolton\pawsey\Pawsey.Potts_Hill.1952_Life.color.jpg"/>
          <p:cNvPicPr>
            <a:picLocks noChangeAspect="1" noChangeArrowheads="1"/>
          </p:cNvPicPr>
          <p:nvPr/>
        </p:nvPicPr>
        <p:blipFill>
          <a:blip r:embed="rId8" cstate="print"/>
          <a:srcRect/>
          <a:stretch>
            <a:fillRect/>
          </a:stretch>
        </p:blipFill>
        <p:spPr bwMode="auto">
          <a:xfrm>
            <a:off x="7563480" y="1295400"/>
            <a:ext cx="1279962" cy="1981200"/>
          </a:xfrm>
          <a:prstGeom prst="rect">
            <a:avLst/>
          </a:prstGeom>
          <a:noFill/>
        </p:spPr>
      </p:pic>
      <p:pic>
        <p:nvPicPr>
          <p:cNvPr id="12" name="Picture 3" descr="C:\Documents and Settings\mgoss\Desktop\pawsey.vro.illinois.tif"/>
          <p:cNvPicPr>
            <a:picLocks noChangeAspect="1" noChangeArrowheads="1"/>
          </p:cNvPicPr>
          <p:nvPr/>
        </p:nvPicPr>
        <p:blipFill>
          <a:blip r:embed="rId9" cstate="print"/>
          <a:srcRect l="14839" t="2525" b="6312"/>
          <a:stretch>
            <a:fillRect/>
          </a:stretch>
        </p:blipFill>
        <p:spPr bwMode="auto">
          <a:xfrm>
            <a:off x="7574113" y="3886200"/>
            <a:ext cx="1607270" cy="1685459"/>
          </a:xfrm>
          <a:prstGeom prst="rect">
            <a:avLst/>
          </a:prstGeom>
          <a:noFill/>
        </p:spPr>
      </p:pic>
      <p:sp>
        <p:nvSpPr>
          <p:cNvPr id="2" name="Footer Placeholder 1"/>
          <p:cNvSpPr>
            <a:spLocks noGrp="1"/>
          </p:cNvSpPr>
          <p:nvPr>
            <p:ph type="ftr" sz="quarter" idx="11"/>
          </p:nvPr>
        </p:nvSpPr>
        <p:spPr/>
        <p:txBody>
          <a:bodyPr/>
          <a:lstStyle/>
          <a:p>
            <a:r>
              <a:rPr lang="en-US" smtClean="0"/>
              <a:t>W. M. Goss. 5 August 2015, Honolulu</a:t>
            </a:r>
            <a:endParaRPr lang="en-US"/>
          </a:p>
        </p:txBody>
      </p:sp>
      <p:sp>
        <p:nvSpPr>
          <p:cNvPr id="3" name="Slide Number Placeholder 2"/>
          <p:cNvSpPr>
            <a:spLocks noGrp="1"/>
          </p:cNvSpPr>
          <p:nvPr>
            <p:ph type="sldNum" sz="quarter" idx="12"/>
          </p:nvPr>
        </p:nvSpPr>
        <p:spPr/>
        <p:txBody>
          <a:bodyPr/>
          <a:lstStyle/>
          <a:p>
            <a:fld id="{B09AA223-A1C5-46F8-B0A8-858DB2ED428E}"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 M. Goss. 5 August 2015, Honolulu</a:t>
            </a:r>
            <a:endParaRPr lang="en-US"/>
          </a:p>
        </p:txBody>
      </p:sp>
      <p:sp>
        <p:nvSpPr>
          <p:cNvPr id="5" name="Slide Number Placeholder 4"/>
          <p:cNvSpPr>
            <a:spLocks noGrp="1"/>
          </p:cNvSpPr>
          <p:nvPr>
            <p:ph type="sldNum" sz="quarter" idx="12"/>
          </p:nvPr>
        </p:nvSpPr>
        <p:spPr/>
        <p:txBody>
          <a:bodyPr/>
          <a:lstStyle/>
          <a:p>
            <a:fld id="{B09AA223-A1C5-46F8-B0A8-858DB2ED428E}" type="slidenum">
              <a:rPr lang="en-US" smtClean="0"/>
              <a:pPr/>
              <a:t>10</a:t>
            </a:fld>
            <a:endParaRPr lang="en-US"/>
          </a:p>
        </p:txBody>
      </p:sp>
      <p:pic>
        <p:nvPicPr>
          <p:cNvPr id="3074" name="Picture 2" descr="C:\Users\mgoss\Desktop\Picture2 - Copy.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0" y="1262652"/>
            <a:ext cx="5257800" cy="4508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9936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 M. Goss. 5 August 2015, Honolulu</a:t>
            </a:r>
            <a:endParaRPr lang="en-US"/>
          </a:p>
        </p:txBody>
      </p:sp>
      <p:sp>
        <p:nvSpPr>
          <p:cNvPr id="5" name="Slide Number Placeholder 4"/>
          <p:cNvSpPr>
            <a:spLocks noGrp="1"/>
          </p:cNvSpPr>
          <p:nvPr>
            <p:ph type="sldNum" sz="quarter" idx="12"/>
          </p:nvPr>
        </p:nvSpPr>
        <p:spPr/>
        <p:txBody>
          <a:bodyPr/>
          <a:lstStyle/>
          <a:p>
            <a:fld id="{B09AA223-A1C5-46F8-B0A8-858DB2ED428E}" type="slidenum">
              <a:rPr lang="en-US" smtClean="0"/>
              <a:pPr/>
              <a:t>11</a:t>
            </a:fld>
            <a:endParaRPr lang="en-US"/>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752600"/>
            <a:ext cx="12192000" cy="975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a:off x="6096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324600" y="12954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14800" y="1383268"/>
            <a:ext cx="2209800" cy="369332"/>
          </a:xfrm>
          <a:prstGeom prst="rect">
            <a:avLst/>
          </a:prstGeom>
          <a:noFill/>
        </p:spPr>
        <p:txBody>
          <a:bodyPr wrap="square" rtlCol="0">
            <a:spAutoFit/>
          </a:bodyPr>
          <a:lstStyle/>
          <a:p>
            <a:r>
              <a:rPr lang="en-US" dirty="0" smtClean="0"/>
              <a:t>To left Plateau Park </a:t>
            </a:r>
            <a:endParaRPr lang="en-US" dirty="0"/>
          </a:p>
        </p:txBody>
      </p:sp>
      <p:cxnSp>
        <p:nvCxnSpPr>
          <p:cNvPr id="14" name="Straight Arrow Connector 13"/>
          <p:cNvCxnSpPr/>
          <p:nvPr/>
        </p:nvCxnSpPr>
        <p:spPr>
          <a:xfrm>
            <a:off x="2362200" y="1447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286000" y="3886200"/>
            <a:ext cx="76200" cy="34994195"/>
          </a:xfrm>
          <a:prstGeom prst="rect">
            <a:avLst/>
          </a:prstGeom>
        </p:spPr>
        <p:txBody>
          <a:bodyPr wrap="square">
            <a:spAutoFit/>
          </a:bodyPr>
          <a:lstStyle/>
          <a:p>
            <a:r>
              <a:rPr lang="en-US" dirty="0"/>
              <a:t>I have checked the name of the parish priest from Lane Cove - it is Geoff</a:t>
            </a:r>
          </a:p>
          <a:p>
            <a:r>
              <a:rPr lang="en-US" dirty="0"/>
              <a:t>Plant.  It will be lovely if the </a:t>
            </a:r>
            <a:r>
              <a:rPr lang="en-US" dirty="0" err="1"/>
              <a:t>Pawseys</a:t>
            </a:r>
            <a:r>
              <a:rPr lang="en-US" dirty="0"/>
              <a:t> remember him.</a:t>
            </a:r>
          </a:p>
        </p:txBody>
      </p:sp>
      <p:cxnSp>
        <p:nvCxnSpPr>
          <p:cNvPr id="17" name="Straight Arrow Connector 16"/>
          <p:cNvCxnSpPr/>
          <p:nvPr/>
        </p:nvCxnSpPr>
        <p:spPr>
          <a:xfrm>
            <a:off x="2362200" y="1295400"/>
            <a:ext cx="3733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2057400" y="1480066"/>
            <a:ext cx="2743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7886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828800"/>
          </a:xfrm>
        </p:spPr>
        <p:txBody>
          <a:bodyPr>
            <a:noAutofit/>
          </a:bodyPr>
          <a:lstStyle/>
          <a:p>
            <a:r>
              <a:rPr lang="en-US" sz="2000" dirty="0" smtClean="0"/>
              <a:t>From </a:t>
            </a:r>
            <a:r>
              <a:rPr lang="en-US" sz="2000" dirty="0" err="1" smtClean="0"/>
              <a:t>Warringah</a:t>
            </a:r>
            <a:r>
              <a:rPr lang="en-US" sz="2000" dirty="0" smtClean="0"/>
              <a:t> Council- Rose Cullen Local Studies and Family History Librarian- May 2015. Likely </a:t>
            </a:r>
            <a:r>
              <a:rPr lang="en-US" sz="2000" dirty="0" err="1" smtClean="0"/>
              <a:t>Collaroy</a:t>
            </a:r>
            <a:r>
              <a:rPr lang="en-US" sz="2000" dirty="0" smtClean="0"/>
              <a:t> was more available to CSIR group 2 months after WWI ended. And could also observe sun at sunset – with difficulty</a:t>
            </a:r>
            <a:endParaRPr lang="en-US" sz="2000" dirty="0"/>
          </a:p>
        </p:txBody>
      </p:sp>
      <p:sp>
        <p:nvSpPr>
          <p:cNvPr id="4" name="Footer Placeholder 3"/>
          <p:cNvSpPr>
            <a:spLocks noGrp="1"/>
          </p:cNvSpPr>
          <p:nvPr>
            <p:ph type="ftr" sz="quarter" idx="11"/>
          </p:nvPr>
        </p:nvSpPr>
        <p:spPr/>
        <p:txBody>
          <a:bodyPr/>
          <a:lstStyle/>
          <a:p>
            <a:r>
              <a:rPr lang="en-US" smtClean="0"/>
              <a:t>W. M. Goss. 5 August 2015, Honolulu</a:t>
            </a:r>
            <a:endParaRPr lang="en-US"/>
          </a:p>
        </p:txBody>
      </p:sp>
      <p:sp>
        <p:nvSpPr>
          <p:cNvPr id="5" name="Slide Number Placeholder 4"/>
          <p:cNvSpPr>
            <a:spLocks noGrp="1"/>
          </p:cNvSpPr>
          <p:nvPr>
            <p:ph type="sldNum" sz="quarter" idx="12"/>
          </p:nvPr>
        </p:nvSpPr>
        <p:spPr/>
        <p:txBody>
          <a:bodyPr/>
          <a:lstStyle/>
          <a:p>
            <a:fld id="{B09AA223-A1C5-46F8-B0A8-858DB2ED428E}" type="slidenum">
              <a:rPr lang="en-US" smtClean="0"/>
              <a:pPr/>
              <a:t>12</a:t>
            </a:fld>
            <a:endParaRPr lang="en-US"/>
          </a:p>
        </p:txBody>
      </p:sp>
      <p:pic>
        <p:nvPicPr>
          <p:cNvPr id="3074" name="Picture 2" descr="C:\Users\mgoss\Documents\My Documents\bolton\collaroy\collaroy.4167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20559" y="1508510"/>
            <a:ext cx="6875641" cy="4511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74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dirty="0" err="1"/>
              <a:t>Collaray</a:t>
            </a:r>
            <a:r>
              <a:rPr lang="en-US" sz="1800" dirty="0"/>
              <a:t> RAAF LW AW radar at end 1945</a:t>
            </a:r>
            <a:r>
              <a:rPr lang="en-US" sz="1800" dirty="0" smtClean="0"/>
              <a:t>. </a:t>
            </a:r>
            <a:r>
              <a:rPr lang="en-US" sz="1800" dirty="0"/>
              <a:t>Too far from sea (800m) for sea cliff </a:t>
            </a:r>
            <a:r>
              <a:rPr lang="en-US" sz="1800" dirty="0" smtClean="0"/>
              <a:t>interferometry. Test X band radar from CSIR </a:t>
            </a:r>
            <a:r>
              <a:rPr lang="en-US" sz="1800" dirty="0" err="1" smtClean="0"/>
              <a:t>Div</a:t>
            </a:r>
            <a:r>
              <a:rPr lang="en-US" sz="1800" dirty="0" smtClean="0"/>
              <a:t> of </a:t>
            </a:r>
            <a:r>
              <a:rPr lang="en-US" sz="1800" dirty="0" err="1" smtClean="0"/>
              <a:t>Radiophysics</a:t>
            </a:r>
            <a:r>
              <a:rPr lang="en-US" sz="1800" dirty="0" smtClean="0"/>
              <a:t> for testing Height finding with nodding  6 foot dish </a:t>
            </a:r>
            <a:endParaRPr lang="en-US" sz="1800" dirty="0"/>
          </a:p>
        </p:txBody>
      </p:sp>
      <p:sp>
        <p:nvSpPr>
          <p:cNvPr id="4" name="Footer Placeholder 3"/>
          <p:cNvSpPr>
            <a:spLocks noGrp="1"/>
          </p:cNvSpPr>
          <p:nvPr>
            <p:ph type="ftr" sz="quarter" idx="11"/>
          </p:nvPr>
        </p:nvSpPr>
        <p:spPr/>
        <p:txBody>
          <a:bodyPr/>
          <a:lstStyle/>
          <a:p>
            <a:r>
              <a:rPr lang="en-US" smtClean="0"/>
              <a:t>W. M. Goss. 5 August 2015, Honolulu</a:t>
            </a:r>
            <a:endParaRPr lang="en-US"/>
          </a:p>
        </p:txBody>
      </p:sp>
      <p:sp>
        <p:nvSpPr>
          <p:cNvPr id="5" name="Slide Number Placeholder 4"/>
          <p:cNvSpPr>
            <a:spLocks noGrp="1"/>
          </p:cNvSpPr>
          <p:nvPr>
            <p:ph type="sldNum" sz="quarter" idx="12"/>
          </p:nvPr>
        </p:nvSpPr>
        <p:spPr/>
        <p:txBody>
          <a:bodyPr/>
          <a:lstStyle/>
          <a:p>
            <a:fld id="{B09AA223-A1C5-46F8-B0A8-858DB2ED428E}" type="slidenum">
              <a:rPr lang="en-US" smtClean="0"/>
              <a:pPr/>
              <a:t>13</a:t>
            </a:fld>
            <a:endParaRPr lang="en-US"/>
          </a:p>
        </p:txBody>
      </p:sp>
      <p:pic>
        <p:nvPicPr>
          <p:cNvPr id="1026" name="Picture 2" descr="C:\Users\mgoss\Documents\My Documents\bolton\collaroy\collaroy.4167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3999" y="1600200"/>
            <a:ext cx="6771447" cy="448971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a:cxnSpLocks/>
          </p:cNvCxnSpPr>
          <p:nvPr/>
        </p:nvCxnSpPr>
        <p:spPr>
          <a:xfrm rot="-60000">
            <a:off x="609687" y="2209665"/>
            <a:ext cx="2209800" cy="1473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2400" y="2743200"/>
            <a:ext cx="3200400" cy="646331"/>
          </a:xfrm>
          <a:prstGeom prst="rect">
            <a:avLst/>
          </a:prstGeom>
          <a:noFill/>
        </p:spPr>
        <p:txBody>
          <a:bodyPr wrap="square" rtlCol="0">
            <a:spAutoFit/>
          </a:bodyPr>
          <a:lstStyle/>
          <a:p>
            <a:r>
              <a:rPr lang="en-US" dirty="0" smtClean="0"/>
              <a:t>4 cm X band Height finding radar prototype</a:t>
            </a:r>
            <a:endParaRPr lang="en-US" dirty="0"/>
          </a:p>
        </p:txBody>
      </p:sp>
    </p:spTree>
    <p:extLst>
      <p:ext uri="{BB962C8B-B14F-4D97-AF65-F5344CB8AC3E}">
        <p14:creationId xmlns:p14="http://schemas.microsoft.com/office/powerpoint/2010/main" val="69383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noAutofit/>
          </a:bodyPr>
          <a:lstStyle/>
          <a:p>
            <a:r>
              <a:rPr lang="en-US" sz="3200" dirty="0" smtClean="0"/>
              <a:t>Chris Hales of NRAO was at </a:t>
            </a:r>
            <a:r>
              <a:rPr lang="en-US" sz="3200" dirty="0" err="1" smtClean="0"/>
              <a:t>Collaroy</a:t>
            </a:r>
            <a:r>
              <a:rPr lang="en-US" sz="3200" dirty="0" smtClean="0"/>
              <a:t> Plateau Park last week -70 years after the first solar observations</a:t>
            </a:r>
            <a:endParaRPr lang="en-US" sz="3200" dirty="0"/>
          </a:p>
        </p:txBody>
      </p:sp>
      <p:sp>
        <p:nvSpPr>
          <p:cNvPr id="4" name="Footer Placeholder 3"/>
          <p:cNvSpPr>
            <a:spLocks noGrp="1"/>
          </p:cNvSpPr>
          <p:nvPr>
            <p:ph type="ftr" sz="quarter" idx="11"/>
          </p:nvPr>
        </p:nvSpPr>
        <p:spPr/>
        <p:txBody>
          <a:bodyPr/>
          <a:lstStyle/>
          <a:p>
            <a:r>
              <a:rPr lang="en-US" smtClean="0"/>
              <a:t>W. M. Goss. 5 August 2015, Honolulu</a:t>
            </a:r>
            <a:endParaRPr lang="en-US"/>
          </a:p>
        </p:txBody>
      </p:sp>
      <p:sp>
        <p:nvSpPr>
          <p:cNvPr id="5" name="Slide Number Placeholder 4"/>
          <p:cNvSpPr>
            <a:spLocks noGrp="1"/>
          </p:cNvSpPr>
          <p:nvPr>
            <p:ph type="sldNum" sz="quarter" idx="12"/>
          </p:nvPr>
        </p:nvSpPr>
        <p:spPr/>
        <p:txBody>
          <a:bodyPr/>
          <a:lstStyle/>
          <a:p>
            <a:fld id="{B09AA223-A1C5-46F8-B0A8-858DB2ED428E}" type="slidenum">
              <a:rPr lang="en-US" smtClean="0"/>
              <a:pPr/>
              <a:t>14</a:t>
            </a:fld>
            <a:endParaRPr lang="en-US"/>
          </a:p>
        </p:txBody>
      </p:sp>
      <p:pic>
        <p:nvPicPr>
          <p:cNvPr id="1026" name="Picture 2" descr="C:\Users\libby\Desktop\lblZED66wKYTZchqvqncaovjVuOMe3J8Lh-Qev-wtzQ.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7857" y="1676400"/>
            <a:ext cx="3683000" cy="27622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ibby\Desktop\RQk-G0iDmEnVASsR0r3OP-gdlbYV33aF5mVH40BEJq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905000"/>
            <a:ext cx="38862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libby\Desktop\xj_1ctbIOjvhqLprXbF-18Ytl4U1olX6-1gjWfLpBL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533775"/>
            <a:ext cx="3429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 y="1905000"/>
            <a:ext cx="1447800" cy="646331"/>
          </a:xfrm>
          <a:prstGeom prst="rect">
            <a:avLst/>
          </a:prstGeom>
          <a:noFill/>
        </p:spPr>
        <p:txBody>
          <a:bodyPr wrap="square" rtlCol="0">
            <a:spAutoFit/>
          </a:bodyPr>
          <a:lstStyle/>
          <a:p>
            <a:r>
              <a:rPr lang="en-US" dirty="0" smtClean="0"/>
              <a:t>Cricket Pitch to the North</a:t>
            </a:r>
            <a:endParaRPr lang="en-US" dirty="0"/>
          </a:p>
        </p:txBody>
      </p:sp>
      <p:sp>
        <p:nvSpPr>
          <p:cNvPr id="7" name="TextBox 6"/>
          <p:cNvSpPr txBox="1"/>
          <p:nvPr/>
        </p:nvSpPr>
        <p:spPr>
          <a:xfrm>
            <a:off x="6477000" y="1676400"/>
            <a:ext cx="1524000" cy="646331"/>
          </a:xfrm>
          <a:prstGeom prst="rect">
            <a:avLst/>
          </a:prstGeom>
          <a:noFill/>
        </p:spPr>
        <p:txBody>
          <a:bodyPr wrap="square" rtlCol="0">
            <a:spAutoFit/>
          </a:bodyPr>
          <a:lstStyle/>
          <a:p>
            <a:r>
              <a:rPr lang="en-US" dirty="0" smtClean="0"/>
              <a:t>View to the east note ship</a:t>
            </a:r>
            <a:endParaRPr lang="en-US" dirty="0"/>
          </a:p>
        </p:txBody>
      </p:sp>
      <p:cxnSp>
        <p:nvCxnSpPr>
          <p:cNvPr id="13" name="Straight Arrow Connector 12"/>
          <p:cNvCxnSpPr/>
          <p:nvPr/>
        </p:nvCxnSpPr>
        <p:spPr>
          <a:xfrm flipH="1">
            <a:off x="6305550" y="1676400"/>
            <a:ext cx="57150" cy="1981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514600" y="4819650"/>
            <a:ext cx="2514600" cy="369332"/>
          </a:xfrm>
          <a:prstGeom prst="rect">
            <a:avLst/>
          </a:prstGeom>
          <a:noFill/>
        </p:spPr>
        <p:txBody>
          <a:bodyPr wrap="square" rtlCol="0">
            <a:spAutoFit/>
          </a:bodyPr>
          <a:lstStyle/>
          <a:p>
            <a:r>
              <a:rPr lang="en-US" dirty="0" smtClean="0"/>
              <a:t>To north --</a:t>
            </a:r>
            <a:r>
              <a:rPr lang="en-US" dirty="0" err="1" smtClean="0"/>
              <a:t>Narrabeen</a:t>
            </a:r>
            <a:endParaRPr lang="en-US" dirty="0"/>
          </a:p>
        </p:txBody>
      </p:sp>
    </p:spTree>
    <p:extLst>
      <p:ext uri="{BB962C8B-B14F-4D97-AF65-F5344CB8AC3E}">
        <p14:creationId xmlns:p14="http://schemas.microsoft.com/office/powerpoint/2010/main" val="15770763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Communication with RAAF – 9 October 1946</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t>
            </a:r>
            <a:r>
              <a:rPr lang="en-US" dirty="0" err="1" smtClean="0"/>
              <a:t>Radiophysics</a:t>
            </a:r>
            <a:r>
              <a:rPr lang="en-US" dirty="0" smtClean="0"/>
              <a:t> Laboratory and RAAF personnel have over the last few days, observed on the COL at </a:t>
            </a:r>
            <a:r>
              <a:rPr lang="en-US" dirty="0" err="1" smtClean="0"/>
              <a:t>Collaroy</a:t>
            </a:r>
            <a:r>
              <a:rPr lang="en-US" dirty="0" smtClean="0"/>
              <a:t>, a substantial increase of noise level, similar in effects to noise jamming, when the aerial points towards the sun as may at sunset or sunrise. We do not know the cause of this but suspect it to be an irregularly occurring phenomenon originating in the sun. … we would appreciate the cooperation of the personnel at 54 station in taking observations… We propose to continue observations for a period of one month…”</a:t>
            </a:r>
            <a:endParaRPr lang="en-US" dirty="0"/>
          </a:p>
        </p:txBody>
      </p:sp>
      <p:sp>
        <p:nvSpPr>
          <p:cNvPr id="4" name="Footer Placeholder 3"/>
          <p:cNvSpPr>
            <a:spLocks noGrp="1"/>
          </p:cNvSpPr>
          <p:nvPr>
            <p:ph type="ftr" sz="quarter" idx="11"/>
          </p:nvPr>
        </p:nvSpPr>
        <p:spPr/>
        <p:txBody>
          <a:bodyPr/>
          <a:lstStyle/>
          <a:p>
            <a:r>
              <a:rPr lang="en-US" smtClean="0"/>
              <a:t>W. M. Goss. 5 August 2015, Honolulu</a:t>
            </a:r>
            <a:endParaRPr lang="en-US"/>
          </a:p>
        </p:txBody>
      </p:sp>
      <p:sp>
        <p:nvSpPr>
          <p:cNvPr id="5" name="Slide Number Placeholder 4"/>
          <p:cNvSpPr>
            <a:spLocks noGrp="1"/>
          </p:cNvSpPr>
          <p:nvPr>
            <p:ph type="sldNum" sz="quarter" idx="12"/>
          </p:nvPr>
        </p:nvSpPr>
        <p:spPr/>
        <p:txBody>
          <a:bodyPr/>
          <a:lstStyle/>
          <a:p>
            <a:fld id="{B09AA223-A1C5-46F8-B0A8-858DB2ED428E}" type="slidenum">
              <a:rPr lang="en-US" smtClean="0"/>
              <a:pPr/>
              <a:t>15</a:t>
            </a:fld>
            <a:endParaRPr lang="en-US"/>
          </a:p>
        </p:txBody>
      </p:sp>
    </p:spTree>
    <p:extLst>
      <p:ext uri="{BB962C8B-B14F-4D97-AF65-F5344CB8AC3E}">
        <p14:creationId xmlns:p14="http://schemas.microsoft.com/office/powerpoint/2010/main" val="34456524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important documents </a:t>
            </a:r>
            <a:endParaRPr lang="en-US" dirty="0"/>
          </a:p>
        </p:txBody>
      </p:sp>
      <p:sp>
        <p:nvSpPr>
          <p:cNvPr id="3" name="Content Placeholder 2"/>
          <p:cNvSpPr>
            <a:spLocks noGrp="1"/>
          </p:cNvSpPr>
          <p:nvPr>
            <p:ph idx="1"/>
          </p:nvPr>
        </p:nvSpPr>
        <p:spPr/>
        <p:txBody>
          <a:bodyPr>
            <a:normAutofit lnSpcReduction="10000"/>
          </a:bodyPr>
          <a:lstStyle/>
          <a:p>
            <a:r>
              <a:rPr lang="en-US" dirty="0" smtClean="0"/>
              <a:t>Paul Wild knew about them in 1968</a:t>
            </a:r>
          </a:p>
          <a:p>
            <a:r>
              <a:rPr lang="en-US" dirty="0" smtClean="0"/>
              <a:t>He suggested  to send them to the archive of the Australian Academy of Science</a:t>
            </a:r>
          </a:p>
          <a:p>
            <a:r>
              <a:rPr lang="en-US" dirty="0" smtClean="0"/>
              <a:t>Inquiries by Prof Peter Hall of the </a:t>
            </a:r>
            <a:r>
              <a:rPr lang="en-US" dirty="0" err="1" smtClean="0"/>
              <a:t>Univer</a:t>
            </a:r>
            <a:r>
              <a:rPr lang="en-US" dirty="0" smtClean="0"/>
              <a:t> of </a:t>
            </a:r>
            <a:r>
              <a:rPr lang="en-US" dirty="0" err="1" smtClean="0"/>
              <a:t>Melboune</a:t>
            </a:r>
            <a:r>
              <a:rPr lang="en-US" dirty="0" smtClean="0"/>
              <a:t> (R Payne-Scott’s son) in late 2014 indicate this did not happen</a:t>
            </a:r>
            <a:r>
              <a:rPr lang="en-US" dirty="0"/>
              <a:t>.</a:t>
            </a:r>
            <a:r>
              <a:rPr lang="en-US" dirty="0" smtClean="0"/>
              <a:t>  Evidence that they were recopied in 1977? </a:t>
            </a:r>
          </a:p>
          <a:p>
            <a:r>
              <a:rPr lang="en-US" dirty="0" smtClean="0"/>
              <a:t>July 2015- Found the originals in Sydney – These had never been sent to any archive</a:t>
            </a:r>
            <a:endParaRPr lang="en-US" dirty="0"/>
          </a:p>
        </p:txBody>
      </p:sp>
      <p:sp>
        <p:nvSpPr>
          <p:cNvPr id="4" name="Footer Placeholder 3"/>
          <p:cNvSpPr>
            <a:spLocks noGrp="1"/>
          </p:cNvSpPr>
          <p:nvPr>
            <p:ph type="ftr" sz="quarter" idx="11"/>
          </p:nvPr>
        </p:nvSpPr>
        <p:spPr/>
        <p:txBody>
          <a:bodyPr/>
          <a:lstStyle/>
          <a:p>
            <a:r>
              <a:rPr lang="en-US" smtClean="0"/>
              <a:t>W. M. Goss. 5 August 2015, Honolulu</a:t>
            </a:r>
            <a:endParaRPr lang="en-US"/>
          </a:p>
        </p:txBody>
      </p:sp>
      <p:sp>
        <p:nvSpPr>
          <p:cNvPr id="5" name="Slide Number Placeholder 4"/>
          <p:cNvSpPr>
            <a:spLocks noGrp="1"/>
          </p:cNvSpPr>
          <p:nvPr>
            <p:ph type="sldNum" sz="quarter" idx="12"/>
          </p:nvPr>
        </p:nvSpPr>
        <p:spPr/>
        <p:txBody>
          <a:bodyPr/>
          <a:lstStyle/>
          <a:p>
            <a:fld id="{B09AA223-A1C5-46F8-B0A8-858DB2ED428E}" type="slidenum">
              <a:rPr lang="en-US" smtClean="0"/>
              <a:pPr/>
              <a:t>16</a:t>
            </a:fld>
            <a:endParaRPr lang="en-US"/>
          </a:p>
        </p:txBody>
      </p:sp>
    </p:spTree>
    <p:extLst>
      <p:ext uri="{BB962C8B-B14F-4D97-AF65-F5344CB8AC3E}">
        <p14:creationId xmlns:p14="http://schemas.microsoft.com/office/powerpoint/2010/main" val="26678205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Letter from Paul Wild 1968 – never carried out ! </a:t>
            </a:r>
            <a:endParaRPr lang="en-US" dirty="0"/>
          </a:p>
        </p:txBody>
      </p:sp>
      <p:sp>
        <p:nvSpPr>
          <p:cNvPr id="4" name="Footer Placeholder 3"/>
          <p:cNvSpPr>
            <a:spLocks noGrp="1"/>
          </p:cNvSpPr>
          <p:nvPr>
            <p:ph type="ftr" sz="quarter" idx="11"/>
          </p:nvPr>
        </p:nvSpPr>
        <p:spPr/>
        <p:txBody>
          <a:bodyPr/>
          <a:lstStyle/>
          <a:p>
            <a:r>
              <a:rPr lang="en-US" smtClean="0"/>
              <a:t>W. M. Goss. 5 August 2015, Honolulu</a:t>
            </a:r>
            <a:endParaRPr lang="en-US"/>
          </a:p>
        </p:txBody>
      </p:sp>
      <p:sp>
        <p:nvSpPr>
          <p:cNvPr id="5" name="Slide Number Placeholder 4"/>
          <p:cNvSpPr>
            <a:spLocks noGrp="1"/>
          </p:cNvSpPr>
          <p:nvPr>
            <p:ph type="sldNum" sz="quarter" idx="12"/>
          </p:nvPr>
        </p:nvSpPr>
        <p:spPr/>
        <p:txBody>
          <a:bodyPr/>
          <a:lstStyle/>
          <a:p>
            <a:fld id="{B09AA223-A1C5-46F8-B0A8-858DB2ED428E}" type="slidenum">
              <a:rPr lang="en-US" smtClean="0"/>
              <a:pPr/>
              <a:t>17</a:t>
            </a:fld>
            <a:endParaRPr lang="en-US"/>
          </a:p>
        </p:txBody>
      </p:sp>
      <p:pic>
        <p:nvPicPr>
          <p:cNvPr id="9218" name="Picture 2" descr="C:\Users\mgoss\Desktop\found.pawsey - Copy\pawsey.wild.aas.ti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524000"/>
            <a:ext cx="4781562" cy="5117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8842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First results – correlation of solar bursts with Sunspot numbers from CW Allen at Mt Stromlo</a:t>
            </a:r>
            <a:endParaRPr lang="en-US" sz="2800" dirty="0"/>
          </a:p>
        </p:txBody>
      </p:sp>
      <p:sp>
        <p:nvSpPr>
          <p:cNvPr id="4" name="Footer Placeholder 3"/>
          <p:cNvSpPr>
            <a:spLocks noGrp="1"/>
          </p:cNvSpPr>
          <p:nvPr>
            <p:ph type="ftr" sz="quarter" idx="11"/>
          </p:nvPr>
        </p:nvSpPr>
        <p:spPr/>
        <p:txBody>
          <a:bodyPr/>
          <a:lstStyle/>
          <a:p>
            <a:r>
              <a:rPr lang="en-US" smtClean="0"/>
              <a:t>W. M. Goss. 5 August 2015, Honolulu</a:t>
            </a:r>
            <a:endParaRPr lang="en-US"/>
          </a:p>
        </p:txBody>
      </p:sp>
      <p:sp>
        <p:nvSpPr>
          <p:cNvPr id="5" name="Slide Number Placeholder 4"/>
          <p:cNvSpPr>
            <a:spLocks noGrp="1"/>
          </p:cNvSpPr>
          <p:nvPr>
            <p:ph type="sldNum" sz="quarter" idx="12"/>
          </p:nvPr>
        </p:nvSpPr>
        <p:spPr/>
        <p:txBody>
          <a:bodyPr/>
          <a:lstStyle/>
          <a:p>
            <a:fld id="{B09AA223-A1C5-46F8-B0A8-858DB2ED428E}" type="slidenum">
              <a:rPr lang="en-US" smtClean="0"/>
              <a:pPr/>
              <a:t>18</a:t>
            </a:fld>
            <a:endParaRPr lang="en-US"/>
          </a:p>
        </p:txBody>
      </p:sp>
      <p:pic>
        <p:nvPicPr>
          <p:cNvPr id="1026" name="Picture 2" descr="C:\Users\libby\Desktop\colllaroy.oct.bursts.page-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84688" y="1600200"/>
            <a:ext cx="437462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7441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How were the data reduced – observations period at sunrise only about 30 min</a:t>
            </a:r>
            <a:endParaRPr lang="en-US" sz="3600" dirty="0"/>
          </a:p>
        </p:txBody>
      </p:sp>
      <p:sp>
        <p:nvSpPr>
          <p:cNvPr id="4" name="Footer Placeholder 3"/>
          <p:cNvSpPr>
            <a:spLocks noGrp="1"/>
          </p:cNvSpPr>
          <p:nvPr>
            <p:ph type="ftr" sz="quarter" idx="11"/>
          </p:nvPr>
        </p:nvSpPr>
        <p:spPr/>
        <p:txBody>
          <a:bodyPr/>
          <a:lstStyle/>
          <a:p>
            <a:r>
              <a:rPr lang="en-US" smtClean="0"/>
              <a:t>W. M. Goss. 5 August 2015, Honolulu</a:t>
            </a:r>
            <a:endParaRPr lang="en-US"/>
          </a:p>
        </p:txBody>
      </p:sp>
      <p:sp>
        <p:nvSpPr>
          <p:cNvPr id="5" name="Slide Number Placeholder 4"/>
          <p:cNvSpPr>
            <a:spLocks noGrp="1"/>
          </p:cNvSpPr>
          <p:nvPr>
            <p:ph type="sldNum" sz="quarter" idx="12"/>
          </p:nvPr>
        </p:nvSpPr>
        <p:spPr/>
        <p:txBody>
          <a:bodyPr/>
          <a:lstStyle/>
          <a:p>
            <a:fld id="{B09AA223-A1C5-46F8-B0A8-858DB2ED428E}" type="slidenum">
              <a:rPr lang="en-US" smtClean="0"/>
              <a:pPr/>
              <a:t>19</a:t>
            </a:fld>
            <a:endParaRPr lang="en-US"/>
          </a:p>
        </p:txBody>
      </p:sp>
      <p:pic>
        <p:nvPicPr>
          <p:cNvPr id="18435" name="Picture 3" descr="C:\Users\mgoss\Desktop\found.pawsey - Copy\pawsey.original.records.3.ti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22626" y="1622139"/>
            <a:ext cx="3698748" cy="4482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6195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229600" cy="1447800"/>
          </a:xfrm>
        </p:spPr>
        <p:txBody>
          <a:bodyPr>
            <a:normAutofit/>
          </a:bodyPr>
          <a:lstStyle/>
          <a:p>
            <a:r>
              <a:rPr lang="en-AU" sz="2000" dirty="0" smtClean="0"/>
              <a:t>Joseph Lade </a:t>
            </a:r>
            <a:r>
              <a:rPr lang="en-AU" sz="2000" dirty="0" err="1" smtClean="0"/>
              <a:t>Pawsey</a:t>
            </a:r>
            <a:r>
              <a:rPr lang="en-AU" sz="2000" dirty="0" smtClean="0"/>
              <a:t/>
            </a:r>
            <a:br>
              <a:rPr lang="en-AU" sz="2000" dirty="0" smtClean="0"/>
            </a:br>
            <a:r>
              <a:rPr lang="en-AU" sz="2000" dirty="0" smtClean="0"/>
              <a:t>Founder of Australian Radio Astronomy and the Second Director of NRAO 1962- Biography by Goss, </a:t>
            </a:r>
            <a:r>
              <a:rPr lang="en-AU" sz="2000" dirty="0" err="1" smtClean="0"/>
              <a:t>Ekers</a:t>
            </a:r>
            <a:r>
              <a:rPr lang="en-AU" sz="2000" dirty="0"/>
              <a:t> </a:t>
            </a:r>
            <a:r>
              <a:rPr lang="en-AU" sz="2000" dirty="0" smtClean="0"/>
              <a:t>and Hooker  ~ 2017</a:t>
            </a:r>
            <a:endParaRPr lang="en-AU" sz="2000" dirty="0"/>
          </a:p>
        </p:txBody>
      </p:sp>
      <p:pic>
        <p:nvPicPr>
          <p:cNvPr id="2050" name="Picture 2" descr="C:\Documents and Settings\mgoss\Desktop\sullivan.pawsey - 002.tif"/>
          <p:cNvPicPr>
            <a:picLocks noGrp="1" noChangeAspect="1" noChangeArrowheads="1"/>
          </p:cNvPicPr>
          <p:nvPr>
            <p:ph idx="1"/>
          </p:nvPr>
        </p:nvPicPr>
        <p:blipFill>
          <a:blip r:embed="rId2" cstate="print"/>
          <a:stretch>
            <a:fillRect/>
          </a:stretch>
        </p:blipFill>
        <p:spPr bwMode="auto">
          <a:xfrm>
            <a:off x="762000" y="1676400"/>
            <a:ext cx="2444430" cy="3230563"/>
          </a:xfrm>
          <a:prstGeom prst="rect">
            <a:avLst/>
          </a:prstGeom>
          <a:noFill/>
        </p:spPr>
      </p:pic>
      <p:sp>
        <p:nvSpPr>
          <p:cNvPr id="4" name="Footer Placeholder 3"/>
          <p:cNvSpPr>
            <a:spLocks noGrp="1"/>
          </p:cNvSpPr>
          <p:nvPr>
            <p:ph type="ftr" sz="quarter" idx="11"/>
          </p:nvPr>
        </p:nvSpPr>
        <p:spPr/>
        <p:txBody>
          <a:bodyPr/>
          <a:lstStyle/>
          <a:p>
            <a:r>
              <a:rPr lang="en-US" smtClean="0"/>
              <a:t>W. M. Goss. 5 August 2015, Honolulu</a:t>
            </a:r>
            <a:endParaRPr lang="en-US"/>
          </a:p>
        </p:txBody>
      </p:sp>
      <p:sp>
        <p:nvSpPr>
          <p:cNvPr id="5" name="Slide Number Placeholder 4"/>
          <p:cNvSpPr>
            <a:spLocks noGrp="1"/>
          </p:cNvSpPr>
          <p:nvPr>
            <p:ph type="sldNum" sz="quarter" idx="12"/>
          </p:nvPr>
        </p:nvSpPr>
        <p:spPr/>
        <p:txBody>
          <a:bodyPr/>
          <a:lstStyle/>
          <a:p>
            <a:fld id="{B09AA223-A1C5-46F8-B0A8-858DB2ED428E}" type="slidenum">
              <a:rPr lang="en-US" smtClean="0"/>
              <a:pPr/>
              <a:t>2</a:t>
            </a:fld>
            <a:endParaRPr lang="en-US"/>
          </a:p>
        </p:txBody>
      </p:sp>
      <p:pic>
        <p:nvPicPr>
          <p:cNvPr id="4098" name="Picture 2" descr="C:\Users\mgoss\Documents\My Documents\bolton\collaroy\pawsey.proc.ire.intro.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1600200"/>
            <a:ext cx="3634516" cy="3722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additive="base">
                                        <p:cTn id="13" dur="500" fill="hold"/>
                                        <p:tgtEl>
                                          <p:spTgt spid="4098"/>
                                        </p:tgtEl>
                                        <p:attrNameLst>
                                          <p:attrName>ppt_x</p:attrName>
                                        </p:attrNameLst>
                                      </p:cBhvr>
                                      <p:tavLst>
                                        <p:tav tm="0">
                                          <p:val>
                                            <p:strVal val="#ppt_x"/>
                                          </p:val>
                                        </p:tav>
                                        <p:tav tm="100000">
                                          <p:val>
                                            <p:strVal val="#ppt_x"/>
                                          </p:val>
                                        </p:tav>
                                      </p:tavLst>
                                    </p:anim>
                                    <p:anim calcmode="lin" valueType="num">
                                      <p:cBhvr additive="base">
                                        <p:cTn id="14"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Work sheets- all </a:t>
            </a:r>
            <a:r>
              <a:rPr lang="en-US" dirty="0" err="1" smtClean="0"/>
              <a:t>Pawsey’s</a:t>
            </a:r>
            <a:r>
              <a:rPr lang="en-US" dirty="0" smtClean="0"/>
              <a:t> handwriting</a:t>
            </a:r>
            <a:endParaRPr lang="en-US" dirty="0"/>
          </a:p>
        </p:txBody>
      </p:sp>
      <p:sp>
        <p:nvSpPr>
          <p:cNvPr id="4" name="Footer Placeholder 3"/>
          <p:cNvSpPr>
            <a:spLocks noGrp="1"/>
          </p:cNvSpPr>
          <p:nvPr>
            <p:ph type="ftr" sz="quarter" idx="11"/>
          </p:nvPr>
        </p:nvSpPr>
        <p:spPr/>
        <p:txBody>
          <a:bodyPr/>
          <a:lstStyle/>
          <a:p>
            <a:r>
              <a:rPr lang="en-US" smtClean="0"/>
              <a:t>W. M. Goss. 5 August 2015, Honolulu</a:t>
            </a:r>
            <a:endParaRPr lang="en-US"/>
          </a:p>
        </p:txBody>
      </p:sp>
      <p:sp>
        <p:nvSpPr>
          <p:cNvPr id="5" name="Slide Number Placeholder 4"/>
          <p:cNvSpPr>
            <a:spLocks noGrp="1"/>
          </p:cNvSpPr>
          <p:nvPr>
            <p:ph type="sldNum" sz="quarter" idx="12"/>
          </p:nvPr>
        </p:nvSpPr>
        <p:spPr/>
        <p:txBody>
          <a:bodyPr/>
          <a:lstStyle/>
          <a:p>
            <a:fld id="{B09AA223-A1C5-46F8-B0A8-858DB2ED428E}" type="slidenum">
              <a:rPr lang="en-US" smtClean="0"/>
              <a:pPr/>
              <a:t>20</a:t>
            </a:fld>
            <a:endParaRPr lang="en-US"/>
          </a:p>
        </p:txBody>
      </p:sp>
      <p:pic>
        <p:nvPicPr>
          <p:cNvPr id="19460" name="Picture 4" descr="C:\Users\mgoss\Desktop\found.pawsey - Copy\pawsey.original.records.1.ti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143000"/>
            <a:ext cx="3289192" cy="4602163"/>
          </a:xfrm>
          <a:prstGeom prst="rect">
            <a:avLst/>
          </a:prstGeom>
          <a:noFill/>
          <a:extLst>
            <a:ext uri="{909E8E84-426E-40DD-AFC4-6F175D3DCCD1}">
              <a14:hiddenFill xmlns:a14="http://schemas.microsoft.com/office/drawing/2010/main">
                <a:solidFill>
                  <a:srgbClr val="FFFFFF"/>
                </a:solidFill>
              </a14:hiddenFill>
            </a:ext>
          </a:extLst>
        </p:spPr>
      </p:pic>
      <p:pic>
        <p:nvPicPr>
          <p:cNvPr id="19461" name="Picture 5" descr="C:\Users\mgoss\Desktop\found.pawsey - Copy\pawsey.original.records.2.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03" b="21146"/>
          <a:stretch/>
        </p:blipFill>
        <p:spPr bwMode="auto">
          <a:xfrm>
            <a:off x="4267199" y="1100824"/>
            <a:ext cx="4032715" cy="461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7180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Collaray</a:t>
            </a:r>
            <a:r>
              <a:rPr lang="en-US" dirty="0" smtClean="0"/>
              <a:t> data Oct to March 1945-46. Daily averages</a:t>
            </a:r>
            <a:endParaRPr lang="en-US" dirty="0"/>
          </a:p>
        </p:txBody>
      </p:sp>
      <p:sp>
        <p:nvSpPr>
          <p:cNvPr id="4" name="Footer Placeholder 3"/>
          <p:cNvSpPr>
            <a:spLocks noGrp="1"/>
          </p:cNvSpPr>
          <p:nvPr>
            <p:ph type="ftr" sz="quarter" idx="11"/>
          </p:nvPr>
        </p:nvSpPr>
        <p:spPr/>
        <p:txBody>
          <a:bodyPr/>
          <a:lstStyle/>
          <a:p>
            <a:r>
              <a:rPr lang="en-US" smtClean="0"/>
              <a:t>W. M. Goss. 5 August 2015, Honolulu</a:t>
            </a:r>
            <a:endParaRPr lang="en-US"/>
          </a:p>
        </p:txBody>
      </p:sp>
      <p:sp>
        <p:nvSpPr>
          <p:cNvPr id="5" name="Slide Number Placeholder 4"/>
          <p:cNvSpPr>
            <a:spLocks noGrp="1"/>
          </p:cNvSpPr>
          <p:nvPr>
            <p:ph type="sldNum" sz="quarter" idx="12"/>
          </p:nvPr>
        </p:nvSpPr>
        <p:spPr/>
        <p:txBody>
          <a:bodyPr/>
          <a:lstStyle/>
          <a:p>
            <a:fld id="{B09AA223-A1C5-46F8-B0A8-858DB2ED428E}" type="slidenum">
              <a:rPr lang="en-US" smtClean="0"/>
              <a:pPr/>
              <a:t>21</a:t>
            </a:fld>
            <a:endParaRPr lang="en-US"/>
          </a:p>
        </p:txBody>
      </p:sp>
      <p:pic>
        <p:nvPicPr>
          <p:cNvPr id="1026" name="Picture 2" descr="C:\Users\mgoss\Desktop\found.pawsey - Copy\pawsey.sunrise.collaroy.ti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42801" y="1600200"/>
            <a:ext cx="765839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9767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 M. Goss. 5 August 2015, Honolulu</a:t>
            </a:r>
            <a:endParaRPr lang="en-US"/>
          </a:p>
        </p:txBody>
      </p:sp>
      <p:sp>
        <p:nvSpPr>
          <p:cNvPr id="5" name="Slide Number Placeholder 4"/>
          <p:cNvSpPr>
            <a:spLocks noGrp="1"/>
          </p:cNvSpPr>
          <p:nvPr>
            <p:ph type="sldNum" sz="quarter" idx="12"/>
          </p:nvPr>
        </p:nvSpPr>
        <p:spPr/>
        <p:txBody>
          <a:bodyPr/>
          <a:lstStyle/>
          <a:p>
            <a:fld id="{B09AA223-A1C5-46F8-B0A8-858DB2ED428E}" type="slidenum">
              <a:rPr lang="en-US" smtClean="0"/>
              <a:pPr/>
              <a:t>22</a:t>
            </a:fld>
            <a:endParaRPr lang="en-US"/>
          </a:p>
        </p:txBody>
      </p:sp>
      <p:pic>
        <p:nvPicPr>
          <p:cNvPr id="2050" name="Picture 2" descr="C:\Users\mgoss\Desktop\20150520\P107098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21068" y="1600200"/>
            <a:ext cx="750186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2684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Nature</a:t>
            </a:r>
            <a:r>
              <a:rPr lang="en-US" dirty="0" smtClean="0"/>
              <a:t>  2 November 1946</a:t>
            </a:r>
            <a:endParaRPr lang="en-US" dirty="0"/>
          </a:p>
        </p:txBody>
      </p:sp>
      <p:sp>
        <p:nvSpPr>
          <p:cNvPr id="4" name="Footer Placeholder 3"/>
          <p:cNvSpPr>
            <a:spLocks noGrp="1"/>
          </p:cNvSpPr>
          <p:nvPr>
            <p:ph type="ftr" sz="quarter" idx="11"/>
          </p:nvPr>
        </p:nvSpPr>
        <p:spPr/>
        <p:txBody>
          <a:bodyPr/>
          <a:lstStyle/>
          <a:p>
            <a:r>
              <a:rPr lang="en-US" smtClean="0"/>
              <a:t>W. M. Goss. 5 August 2015, Honolulu</a:t>
            </a:r>
            <a:endParaRPr lang="en-US"/>
          </a:p>
        </p:txBody>
      </p:sp>
      <p:sp>
        <p:nvSpPr>
          <p:cNvPr id="5" name="Slide Number Placeholder 4"/>
          <p:cNvSpPr>
            <a:spLocks noGrp="1"/>
          </p:cNvSpPr>
          <p:nvPr>
            <p:ph type="sldNum" sz="quarter" idx="12"/>
          </p:nvPr>
        </p:nvSpPr>
        <p:spPr/>
        <p:txBody>
          <a:bodyPr/>
          <a:lstStyle/>
          <a:p>
            <a:fld id="{B09AA223-A1C5-46F8-B0A8-858DB2ED428E}" type="slidenum">
              <a:rPr lang="en-US" smtClean="0"/>
              <a:pPr/>
              <a:t>23</a:t>
            </a:fld>
            <a:endParaRPr lang="en-US"/>
          </a:p>
        </p:txBody>
      </p:sp>
      <p:pic>
        <p:nvPicPr>
          <p:cNvPr id="8194" name="Picture 2" descr="C:\Users\mgoss\Desktop\found.pawsey - Copy\pawsey.corona.nature.2nov46.ti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586771"/>
            <a:ext cx="2895600" cy="4530902"/>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mgoss\Desktop\found.pawsey - Copy\pawsey.nature.nov.1936.corona.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501280"/>
            <a:ext cx="2743201" cy="4749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7487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Ogive plots for </a:t>
            </a:r>
            <a:r>
              <a:rPr lang="en-US" sz="2400" dirty="0" err="1" smtClean="0"/>
              <a:t>Collaroy</a:t>
            </a:r>
            <a:r>
              <a:rPr lang="en-US" sz="2400" dirty="0" smtClean="0"/>
              <a:t>- x axis is intensity in </a:t>
            </a:r>
            <a:r>
              <a:rPr lang="en-US" sz="2400" dirty="0" err="1" smtClean="0"/>
              <a:t>db</a:t>
            </a:r>
            <a:r>
              <a:rPr lang="en-US" sz="2400" dirty="0" smtClean="0"/>
              <a:t> and y axis is percentage data at or below intensity plotted- </a:t>
            </a:r>
            <a:endParaRPr lang="en-US" sz="2400" dirty="0"/>
          </a:p>
        </p:txBody>
      </p:sp>
      <p:sp>
        <p:nvSpPr>
          <p:cNvPr id="4" name="Footer Placeholder 3"/>
          <p:cNvSpPr>
            <a:spLocks noGrp="1"/>
          </p:cNvSpPr>
          <p:nvPr>
            <p:ph type="ftr" sz="quarter" idx="11"/>
          </p:nvPr>
        </p:nvSpPr>
        <p:spPr/>
        <p:txBody>
          <a:bodyPr/>
          <a:lstStyle/>
          <a:p>
            <a:r>
              <a:rPr lang="en-US" smtClean="0"/>
              <a:t>W. M. Goss. 5 August 2015, Honolulu</a:t>
            </a:r>
            <a:endParaRPr lang="en-US"/>
          </a:p>
        </p:txBody>
      </p:sp>
      <p:sp>
        <p:nvSpPr>
          <p:cNvPr id="5" name="Slide Number Placeholder 4"/>
          <p:cNvSpPr>
            <a:spLocks noGrp="1"/>
          </p:cNvSpPr>
          <p:nvPr>
            <p:ph type="sldNum" sz="quarter" idx="12"/>
          </p:nvPr>
        </p:nvSpPr>
        <p:spPr/>
        <p:txBody>
          <a:bodyPr/>
          <a:lstStyle/>
          <a:p>
            <a:fld id="{B09AA223-A1C5-46F8-B0A8-858DB2ED428E}" type="slidenum">
              <a:rPr lang="en-US" smtClean="0"/>
              <a:pPr/>
              <a:t>24</a:t>
            </a:fld>
            <a:endParaRPr lang="en-US"/>
          </a:p>
        </p:txBody>
      </p:sp>
      <p:pic>
        <p:nvPicPr>
          <p:cNvPr id="17410" name="Picture 2" descr="C:\Users\mgoss\Desktop\found.pawsey - Copy\pawsey.original.records.4.ti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00961" y="1600200"/>
            <a:ext cx="6942078"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7867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458200" cy="1447800"/>
          </a:xfrm>
        </p:spPr>
        <p:txBody>
          <a:bodyPr>
            <a:noAutofit/>
          </a:bodyPr>
          <a:lstStyle/>
          <a:p>
            <a:r>
              <a:rPr lang="en-US" sz="2400" dirty="0" smtClean="0"/>
              <a:t>Ogive- cumulative histogram- </a:t>
            </a:r>
            <a:r>
              <a:rPr lang="en-US" sz="2400" dirty="0" err="1" smtClean="0"/>
              <a:t>eg</a:t>
            </a:r>
            <a:r>
              <a:rPr lang="en-US" sz="2400" dirty="0" smtClean="0"/>
              <a:t> the percentage of points less than or equal to the intensity (in </a:t>
            </a:r>
            <a:r>
              <a:rPr lang="en-US" sz="2400" dirty="0" err="1" smtClean="0"/>
              <a:t>db</a:t>
            </a:r>
            <a:r>
              <a:rPr lang="en-US" sz="2400" dirty="0" smtClean="0"/>
              <a:t> )- Note that with this method of plotting a normal distribution is a straight line – </a:t>
            </a:r>
            <a:r>
              <a:rPr lang="en-US" sz="2400" dirty="0" err="1" smtClean="0"/>
              <a:t>Collaroy</a:t>
            </a:r>
            <a:r>
              <a:rPr lang="en-US" sz="2400" dirty="0" smtClean="0"/>
              <a:t> RAAF aerial</a:t>
            </a:r>
            <a:endParaRPr lang="en-US" sz="2400" dirty="0"/>
          </a:p>
        </p:txBody>
      </p:sp>
      <p:sp>
        <p:nvSpPr>
          <p:cNvPr id="4" name="Footer Placeholder 3"/>
          <p:cNvSpPr>
            <a:spLocks noGrp="1"/>
          </p:cNvSpPr>
          <p:nvPr>
            <p:ph type="ftr" sz="quarter" idx="11"/>
          </p:nvPr>
        </p:nvSpPr>
        <p:spPr/>
        <p:txBody>
          <a:bodyPr/>
          <a:lstStyle/>
          <a:p>
            <a:r>
              <a:rPr lang="en-US" smtClean="0"/>
              <a:t>W. M. Goss. 5 August 2015, Honolulu</a:t>
            </a:r>
            <a:endParaRPr lang="en-US"/>
          </a:p>
        </p:txBody>
      </p:sp>
      <p:sp>
        <p:nvSpPr>
          <p:cNvPr id="5" name="Slide Number Placeholder 4"/>
          <p:cNvSpPr>
            <a:spLocks noGrp="1"/>
          </p:cNvSpPr>
          <p:nvPr>
            <p:ph type="sldNum" sz="quarter" idx="12"/>
          </p:nvPr>
        </p:nvSpPr>
        <p:spPr/>
        <p:txBody>
          <a:bodyPr/>
          <a:lstStyle/>
          <a:p>
            <a:fld id="{B09AA223-A1C5-46F8-B0A8-858DB2ED428E}" type="slidenum">
              <a:rPr lang="en-US" smtClean="0"/>
              <a:pPr/>
              <a:t>25</a:t>
            </a:fld>
            <a:endParaRPr lang="en-US"/>
          </a:p>
        </p:txBody>
      </p:sp>
      <p:pic>
        <p:nvPicPr>
          <p:cNvPr id="11266" name="Picture 2" descr="C:\Users\mgoss\Desktop\found.pawsey - Copy\pawsey.ogive.1946.ti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9346" y="1496441"/>
            <a:ext cx="6363600" cy="2675156"/>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mgoss\Desktop\found.pawsey - Copy\pawsey.ogive.two.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3657600"/>
            <a:ext cx="3199893" cy="2308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6669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372600" cy="2590800"/>
          </a:xfrm>
        </p:spPr>
        <p:txBody>
          <a:bodyPr>
            <a:normAutofit/>
          </a:bodyPr>
          <a:lstStyle/>
          <a:p>
            <a:pPr marL="285750" indent="-285750" algn="l">
              <a:buFont typeface="Arial" panose="020B0604020202020204" pitchFamily="34" charset="0"/>
              <a:buChar char="•"/>
            </a:pPr>
            <a:r>
              <a:rPr lang="en-US" sz="1800" dirty="0" smtClean="0"/>
              <a:t> Dover Heights data - Bigger antenna - </a:t>
            </a:r>
            <a:r>
              <a:rPr lang="en-US" sz="1800" dirty="0" err="1" smtClean="0"/>
              <a:t>Sh</a:t>
            </a:r>
            <a:r>
              <a:rPr lang="en-US" sz="1800" dirty="0" smtClean="0"/>
              <a:t> D antenna run by the </a:t>
            </a:r>
            <a:r>
              <a:rPr lang="en-US" sz="1800" dirty="0"/>
              <a:t> </a:t>
            </a:r>
            <a:r>
              <a:rPr lang="en-US" sz="1800" dirty="0" smtClean="0"/>
              <a:t>Australian Army</a:t>
            </a:r>
            <a:br>
              <a:rPr lang="en-US" sz="1800" dirty="0" smtClean="0"/>
            </a:br>
            <a:r>
              <a:rPr lang="en-US" sz="1800" dirty="0" smtClean="0"/>
              <a:t>O </a:t>
            </a:r>
            <a:r>
              <a:rPr lang="en-US" sz="1800" dirty="0" err="1" smtClean="0"/>
              <a:t>db</a:t>
            </a:r>
            <a:r>
              <a:rPr lang="en-US" sz="1800" dirty="0" smtClean="0"/>
              <a:t> is 10,000 </a:t>
            </a:r>
            <a:r>
              <a:rPr lang="en-US" sz="1800" dirty="0" err="1" smtClean="0"/>
              <a:t>Jy</a:t>
            </a:r>
            <a:r>
              <a:rPr lang="en-US" sz="1800" dirty="0" smtClean="0"/>
              <a:t>     1 to 2 </a:t>
            </a:r>
            <a:r>
              <a:rPr lang="en-US" sz="1800" dirty="0" err="1" smtClean="0"/>
              <a:t>db</a:t>
            </a:r>
            <a:r>
              <a:rPr lang="en-US" sz="1800" dirty="0" smtClean="0"/>
              <a:t> increase in signal to noise </a:t>
            </a:r>
            <a:br>
              <a:rPr lang="en-US" sz="1800" dirty="0" smtClean="0"/>
            </a:br>
            <a:r>
              <a:rPr lang="en-US" sz="1800" dirty="0"/>
              <a:t> </a:t>
            </a:r>
            <a:r>
              <a:rPr lang="en-US" sz="1800" dirty="0" smtClean="0"/>
              <a:t>Sum of two independently variable components:</a:t>
            </a:r>
            <a:br>
              <a:rPr lang="en-US" sz="1800" dirty="0" smtClean="0"/>
            </a:br>
            <a:r>
              <a:rPr lang="en-US" sz="1800" dirty="0" smtClean="0"/>
              <a:t>(1) </a:t>
            </a:r>
            <a:r>
              <a:rPr lang="en-US" sz="1800" dirty="0"/>
              <a:t>A</a:t>
            </a:r>
            <a:r>
              <a:rPr lang="en-US" sz="1800" dirty="0" smtClean="0"/>
              <a:t>n approximately normal distribution with wide dispersion – the</a:t>
            </a:r>
            <a:r>
              <a:rPr lang="en-US" sz="1800" dirty="0"/>
              <a:t> </a:t>
            </a:r>
            <a:r>
              <a:rPr lang="en-US" sz="1800" dirty="0" smtClean="0"/>
              <a:t>Type I bursts  </a:t>
            </a:r>
            <a:br>
              <a:rPr lang="en-US" sz="1800" dirty="0" smtClean="0"/>
            </a:br>
            <a:r>
              <a:rPr lang="en-US" sz="1800" dirty="0" smtClean="0"/>
              <a:t>(2) The other being either constant or of a small dispersion- Quiet Sun</a:t>
            </a:r>
            <a:endParaRPr lang="en-US" sz="1800" dirty="0"/>
          </a:p>
        </p:txBody>
      </p:sp>
      <p:sp>
        <p:nvSpPr>
          <p:cNvPr id="4" name="Footer Placeholder 3"/>
          <p:cNvSpPr>
            <a:spLocks noGrp="1"/>
          </p:cNvSpPr>
          <p:nvPr>
            <p:ph type="ftr" sz="quarter" idx="11"/>
          </p:nvPr>
        </p:nvSpPr>
        <p:spPr/>
        <p:txBody>
          <a:bodyPr/>
          <a:lstStyle/>
          <a:p>
            <a:r>
              <a:rPr lang="en-US" smtClean="0"/>
              <a:t>W. M. Goss. 5 August 2015, Honolulu</a:t>
            </a:r>
            <a:endParaRPr lang="en-US"/>
          </a:p>
        </p:txBody>
      </p:sp>
      <p:sp>
        <p:nvSpPr>
          <p:cNvPr id="5" name="Slide Number Placeholder 4"/>
          <p:cNvSpPr>
            <a:spLocks noGrp="1"/>
          </p:cNvSpPr>
          <p:nvPr>
            <p:ph type="sldNum" sz="quarter" idx="12"/>
          </p:nvPr>
        </p:nvSpPr>
        <p:spPr/>
        <p:txBody>
          <a:bodyPr/>
          <a:lstStyle/>
          <a:p>
            <a:fld id="{B09AA223-A1C5-46F8-B0A8-858DB2ED428E}" type="slidenum">
              <a:rPr lang="en-US" smtClean="0"/>
              <a:pPr/>
              <a:t>26</a:t>
            </a:fld>
            <a:endParaRPr lang="en-US"/>
          </a:p>
        </p:txBody>
      </p:sp>
      <p:pic>
        <p:nvPicPr>
          <p:cNvPr id="12290" name="Picture 2" descr="C:\Users\mgoss\Desktop\found.pawsey - Copy\pawsey.ogive.two.1.ti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79966" y="2514600"/>
            <a:ext cx="7017993"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5570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Letter to </a:t>
            </a:r>
            <a:r>
              <a:rPr lang="en-US" dirty="0" err="1" smtClean="0"/>
              <a:t>Southworth</a:t>
            </a:r>
            <a:r>
              <a:rPr lang="en-US" dirty="0" smtClean="0"/>
              <a:t> – Bell Labs- Dec 1945- calculation of Ruby Payne-Scott</a:t>
            </a:r>
            <a:endParaRPr lang="en-US" dirty="0"/>
          </a:p>
        </p:txBody>
      </p:sp>
      <p:sp>
        <p:nvSpPr>
          <p:cNvPr id="4" name="Footer Placeholder 3"/>
          <p:cNvSpPr>
            <a:spLocks noGrp="1"/>
          </p:cNvSpPr>
          <p:nvPr>
            <p:ph type="ftr" sz="quarter" idx="11"/>
          </p:nvPr>
        </p:nvSpPr>
        <p:spPr/>
        <p:txBody>
          <a:bodyPr/>
          <a:lstStyle/>
          <a:p>
            <a:r>
              <a:rPr lang="en-US" smtClean="0"/>
              <a:t>W. M. Goss. 5 August 2015, Honolulu</a:t>
            </a:r>
            <a:endParaRPr lang="en-US"/>
          </a:p>
        </p:txBody>
      </p:sp>
      <p:sp>
        <p:nvSpPr>
          <p:cNvPr id="5" name="Slide Number Placeholder 4"/>
          <p:cNvSpPr>
            <a:spLocks noGrp="1"/>
          </p:cNvSpPr>
          <p:nvPr>
            <p:ph type="sldNum" sz="quarter" idx="12"/>
          </p:nvPr>
        </p:nvSpPr>
        <p:spPr/>
        <p:txBody>
          <a:bodyPr/>
          <a:lstStyle/>
          <a:p>
            <a:fld id="{B09AA223-A1C5-46F8-B0A8-858DB2ED428E}" type="slidenum">
              <a:rPr lang="en-US" smtClean="0"/>
              <a:pPr/>
              <a:t>27</a:t>
            </a:fld>
            <a:endParaRPr lang="en-US"/>
          </a:p>
        </p:txBody>
      </p:sp>
      <p:pic>
        <p:nvPicPr>
          <p:cNvPr id="13314" name="Picture 2" descr="C:\Users\mgoss\Desktop\found.pawsey - Copy\rps.southworth.194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837528" y="1600200"/>
            <a:ext cx="346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6906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 M. Goss. 5 August 2015, Honolulu</a:t>
            </a:r>
            <a:endParaRPr lang="en-US"/>
          </a:p>
        </p:txBody>
      </p:sp>
      <p:sp>
        <p:nvSpPr>
          <p:cNvPr id="5" name="Slide Number Placeholder 4"/>
          <p:cNvSpPr>
            <a:spLocks noGrp="1"/>
          </p:cNvSpPr>
          <p:nvPr>
            <p:ph type="sldNum" sz="quarter" idx="12"/>
          </p:nvPr>
        </p:nvSpPr>
        <p:spPr/>
        <p:txBody>
          <a:bodyPr/>
          <a:lstStyle/>
          <a:p>
            <a:fld id="{B09AA223-A1C5-46F8-B0A8-858DB2ED428E}" type="slidenum">
              <a:rPr lang="en-US" smtClean="0"/>
              <a:pPr/>
              <a:t>28</a:t>
            </a:fld>
            <a:endParaRPr lang="en-US"/>
          </a:p>
        </p:txBody>
      </p:sp>
      <p:pic>
        <p:nvPicPr>
          <p:cNvPr id="14338" name="Picture 2" descr="C:\Users\mgoss\Desktop\found.pawsey - Copy\rps.southworth.194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1" y="1467556"/>
            <a:ext cx="3962399" cy="4660817"/>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mgoss\Desktop\found.pawsey - Copy\rps.southworth.1945.2.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562671" y="1828801"/>
            <a:ext cx="3743127"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3620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Early 1946- Australia Day 1946- 26 January 1946</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Ruby Payne-Scott did the first interferometry at Dover Heights- 10</a:t>
            </a:r>
            <a:r>
              <a:rPr lang="en-US" baseline="30000" dirty="0" smtClean="0"/>
              <a:t>9</a:t>
            </a:r>
            <a:r>
              <a:rPr lang="en-US" dirty="0" smtClean="0"/>
              <a:t> K brightness of enhanced emission at 200 MHz from the large sunspot of early 1946- fringe spacing was 25 arc min (primary beam about 10 </a:t>
            </a:r>
            <a:r>
              <a:rPr lang="en-US" dirty="0" err="1" smtClean="0"/>
              <a:t>deg</a:t>
            </a:r>
            <a:r>
              <a:rPr lang="en-US" dirty="0" smtClean="0"/>
              <a:t> )</a:t>
            </a:r>
          </a:p>
          <a:p>
            <a:r>
              <a:rPr lang="en-US" dirty="0" smtClean="0"/>
              <a:t>Principle of aperture synthesis proposed by this group in 1946: “It is possible in principle to determine the actual form of the distribution in a complex case by Fourier synthesis using information derived from a large number of components…”</a:t>
            </a:r>
          </a:p>
          <a:p>
            <a:endParaRPr lang="en-US" dirty="0"/>
          </a:p>
        </p:txBody>
      </p:sp>
      <p:sp>
        <p:nvSpPr>
          <p:cNvPr id="4" name="Footer Placeholder 3"/>
          <p:cNvSpPr>
            <a:spLocks noGrp="1"/>
          </p:cNvSpPr>
          <p:nvPr>
            <p:ph type="ftr" sz="quarter" idx="11"/>
          </p:nvPr>
        </p:nvSpPr>
        <p:spPr/>
        <p:txBody>
          <a:bodyPr/>
          <a:lstStyle/>
          <a:p>
            <a:r>
              <a:rPr lang="en-US" smtClean="0"/>
              <a:t>W. M. Goss. 5 August 2015, Honolulu</a:t>
            </a:r>
            <a:endParaRPr lang="en-US"/>
          </a:p>
        </p:txBody>
      </p:sp>
      <p:sp>
        <p:nvSpPr>
          <p:cNvPr id="5" name="Slide Number Placeholder 4"/>
          <p:cNvSpPr>
            <a:spLocks noGrp="1"/>
          </p:cNvSpPr>
          <p:nvPr>
            <p:ph type="sldNum" sz="quarter" idx="12"/>
          </p:nvPr>
        </p:nvSpPr>
        <p:spPr/>
        <p:txBody>
          <a:bodyPr/>
          <a:lstStyle/>
          <a:p>
            <a:fld id="{B09AA223-A1C5-46F8-B0A8-858DB2ED428E}" type="slidenum">
              <a:rPr lang="en-US" smtClean="0"/>
              <a:pPr/>
              <a:t>29</a:t>
            </a:fld>
            <a:endParaRPr lang="en-US"/>
          </a:p>
        </p:txBody>
      </p:sp>
    </p:spTree>
    <p:extLst>
      <p:ext uri="{BB962C8B-B14F-4D97-AF65-F5344CB8AC3E}">
        <p14:creationId xmlns:p14="http://schemas.microsoft.com/office/powerpoint/2010/main" val="15144734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371600"/>
          </a:xfrm>
        </p:spPr>
        <p:txBody>
          <a:bodyPr>
            <a:normAutofit fontScale="90000"/>
          </a:bodyPr>
          <a:lstStyle/>
          <a:p>
            <a:r>
              <a:rPr lang="en-US" sz="2800" dirty="0" smtClean="0"/>
              <a:t>E. G. Bowen 1911-1991- the other major player in setting the course of post war Australian radio astronomy- one of the inventors of UK radar in the 1930’s- Father of the GRT – Giant Radio Telescope of 1961 – The Parkes Telescope </a:t>
            </a:r>
            <a:endParaRPr lang="en-US" sz="2800" dirty="0"/>
          </a:p>
        </p:txBody>
      </p:sp>
      <p:sp>
        <p:nvSpPr>
          <p:cNvPr id="3" name="Content Placeholder 2"/>
          <p:cNvSpPr>
            <a:spLocks noGrp="1"/>
          </p:cNvSpPr>
          <p:nvPr>
            <p:ph idx="1"/>
          </p:nvPr>
        </p:nvSpPr>
        <p:spPr/>
        <p:txBody>
          <a:bodyPr/>
          <a:lstStyle/>
          <a:p>
            <a:endParaRPr lang="en-US"/>
          </a:p>
        </p:txBody>
      </p:sp>
      <p:pic>
        <p:nvPicPr>
          <p:cNvPr id="60418" name="Picture 2" descr="C:\Documents and Settings\mgoss\Desktop\bowen.radar.days.tif"/>
          <p:cNvPicPr>
            <a:picLocks noChangeAspect="1" noChangeArrowheads="1"/>
          </p:cNvPicPr>
          <p:nvPr/>
        </p:nvPicPr>
        <p:blipFill>
          <a:blip r:embed="rId2" cstate="print"/>
          <a:srcRect/>
          <a:stretch>
            <a:fillRect/>
          </a:stretch>
        </p:blipFill>
        <p:spPr bwMode="auto">
          <a:xfrm>
            <a:off x="1066800" y="2285611"/>
            <a:ext cx="2971800" cy="3394174"/>
          </a:xfrm>
          <a:prstGeom prst="rect">
            <a:avLst/>
          </a:prstGeom>
          <a:noFill/>
        </p:spPr>
      </p:pic>
      <p:pic>
        <p:nvPicPr>
          <p:cNvPr id="53249" name="Picture 1" descr="C:\Documents and Settings\mgoss\Desktop\bowen.rec.aus.sci.tif"/>
          <p:cNvPicPr>
            <a:picLocks noChangeAspect="1" noChangeArrowheads="1"/>
          </p:cNvPicPr>
          <p:nvPr/>
        </p:nvPicPr>
        <p:blipFill>
          <a:blip r:embed="rId3" cstate="print"/>
          <a:srcRect/>
          <a:stretch>
            <a:fillRect/>
          </a:stretch>
        </p:blipFill>
        <p:spPr bwMode="auto">
          <a:xfrm>
            <a:off x="5638800" y="2057400"/>
            <a:ext cx="2452687" cy="3730583"/>
          </a:xfrm>
          <a:prstGeom prst="rect">
            <a:avLst/>
          </a:prstGeom>
          <a:noFill/>
        </p:spPr>
      </p:pic>
      <p:sp>
        <p:nvSpPr>
          <p:cNvPr id="6" name="Footer Placeholder 5"/>
          <p:cNvSpPr>
            <a:spLocks noGrp="1"/>
          </p:cNvSpPr>
          <p:nvPr>
            <p:ph type="ftr" sz="quarter" idx="11"/>
          </p:nvPr>
        </p:nvSpPr>
        <p:spPr/>
        <p:txBody>
          <a:bodyPr/>
          <a:lstStyle/>
          <a:p>
            <a:r>
              <a:rPr lang="en-US" smtClean="0"/>
              <a:t>W. M. Goss. 5 August 2015, Honolulu</a:t>
            </a:r>
            <a:endParaRPr lang="en-US"/>
          </a:p>
        </p:txBody>
      </p:sp>
      <p:sp>
        <p:nvSpPr>
          <p:cNvPr id="7" name="Slide Number Placeholder 6"/>
          <p:cNvSpPr>
            <a:spLocks noGrp="1"/>
          </p:cNvSpPr>
          <p:nvPr>
            <p:ph type="sldNum" sz="quarter" idx="12"/>
          </p:nvPr>
        </p:nvSpPr>
        <p:spPr/>
        <p:txBody>
          <a:bodyPr/>
          <a:lstStyle/>
          <a:p>
            <a:fld id="{B09AA223-A1C5-46F8-B0A8-858DB2ED428E}" type="slidenum">
              <a:rPr lang="en-US" smtClean="0"/>
              <a:pPr/>
              <a:t>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additive="base">
                                        <p:cTn id="7" dur="500" fill="hold"/>
                                        <p:tgtEl>
                                          <p:spTgt spid="60418"/>
                                        </p:tgtEl>
                                        <p:attrNameLst>
                                          <p:attrName>ppt_x</p:attrName>
                                        </p:attrNameLst>
                                      </p:cBhvr>
                                      <p:tavLst>
                                        <p:tav tm="0">
                                          <p:val>
                                            <p:strVal val="#ppt_x"/>
                                          </p:val>
                                        </p:tav>
                                        <p:tav tm="100000">
                                          <p:val>
                                            <p:strVal val="#ppt_x"/>
                                          </p:val>
                                        </p:tav>
                                      </p:tavLst>
                                    </p:anim>
                                    <p:anim calcmode="lin" valueType="num">
                                      <p:cBhvr additive="base">
                                        <p:cTn id="8" dur="500" fill="hold"/>
                                        <p:tgtEl>
                                          <p:spTgt spid="604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3249"/>
                                        </p:tgtEl>
                                        <p:attrNameLst>
                                          <p:attrName>style.visibility</p:attrName>
                                        </p:attrNameLst>
                                      </p:cBhvr>
                                      <p:to>
                                        <p:strVal val="visible"/>
                                      </p:to>
                                    </p:set>
                                    <p:anim calcmode="lin" valueType="num">
                                      <p:cBhvr additive="base">
                                        <p:cTn id="13" dur="500" fill="hold"/>
                                        <p:tgtEl>
                                          <p:spTgt spid="53249"/>
                                        </p:tgtEl>
                                        <p:attrNameLst>
                                          <p:attrName>ppt_x</p:attrName>
                                        </p:attrNameLst>
                                      </p:cBhvr>
                                      <p:tavLst>
                                        <p:tav tm="0">
                                          <p:val>
                                            <p:strVal val="#ppt_x"/>
                                          </p:val>
                                        </p:tav>
                                        <p:tav tm="100000">
                                          <p:val>
                                            <p:strVal val="#ppt_x"/>
                                          </p:val>
                                        </p:tav>
                                      </p:tavLst>
                                    </p:anim>
                                    <p:anim calcmode="lin" valueType="num">
                                      <p:cBhvr additive="base">
                                        <p:cTn id="14" dur="500" fill="hold"/>
                                        <p:tgtEl>
                                          <p:spTgt spid="532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Conclusions --</a:t>
            </a:r>
            <a:endParaRPr lang="en-US" dirty="0"/>
          </a:p>
        </p:txBody>
      </p:sp>
      <p:sp>
        <p:nvSpPr>
          <p:cNvPr id="3" name="Content Placeholder 2"/>
          <p:cNvSpPr>
            <a:spLocks noGrp="1"/>
          </p:cNvSpPr>
          <p:nvPr>
            <p:ph idx="1"/>
          </p:nvPr>
        </p:nvSpPr>
        <p:spPr>
          <a:xfrm>
            <a:off x="457200" y="1295400"/>
            <a:ext cx="8229600" cy="5562600"/>
          </a:xfrm>
        </p:spPr>
        <p:txBody>
          <a:bodyPr>
            <a:noAutofit/>
          </a:bodyPr>
          <a:lstStyle/>
          <a:p>
            <a:r>
              <a:rPr lang="en-US" sz="2000" dirty="0" smtClean="0"/>
              <a:t>The great intensity of the solar bursts at first masked the presence of any contribution at </a:t>
            </a:r>
            <a:r>
              <a:rPr lang="en-US" sz="2000" dirty="0" err="1" smtClean="0"/>
              <a:t>metre</a:t>
            </a:r>
            <a:r>
              <a:rPr lang="en-US" sz="2000" dirty="0" smtClean="0"/>
              <a:t> wavelengths from the quiet, undisturbed sun</a:t>
            </a:r>
          </a:p>
          <a:p>
            <a:r>
              <a:rPr lang="en-US" sz="2000" dirty="0" smtClean="0"/>
              <a:t>Radio results were not the first to establish the presence of a hot million degree corona. Previous data from </a:t>
            </a:r>
            <a:r>
              <a:rPr lang="en-US" sz="2000" dirty="0" err="1" smtClean="0"/>
              <a:t>Edlén’s</a:t>
            </a:r>
            <a:r>
              <a:rPr lang="en-US" sz="2000" dirty="0" smtClean="0"/>
              <a:t> ‘</a:t>
            </a:r>
            <a:r>
              <a:rPr lang="en-US" sz="2000" dirty="0" err="1" smtClean="0"/>
              <a:t>coronium</a:t>
            </a:r>
            <a:r>
              <a:rPr lang="en-US" sz="2000" dirty="0" smtClean="0"/>
              <a:t>’ lines of highly ionized metals (</a:t>
            </a:r>
            <a:r>
              <a:rPr lang="en-US" sz="2000" dirty="0" err="1" smtClean="0"/>
              <a:t>eg</a:t>
            </a:r>
            <a:r>
              <a:rPr lang="en-US" sz="2000" dirty="0" smtClean="0"/>
              <a:t> Fe) and the broad line widths as observed in eclipses optically. After radio detection coronal studies became routine. </a:t>
            </a:r>
            <a:r>
              <a:rPr lang="en-US" sz="2000" dirty="0"/>
              <a:t>Also  could study the properties of the corona at any </a:t>
            </a:r>
            <a:r>
              <a:rPr lang="en-US" sz="2000" dirty="0" smtClean="0"/>
              <a:t>time- </a:t>
            </a:r>
            <a:r>
              <a:rPr lang="en-US" sz="2000" dirty="0"/>
              <a:t>an </a:t>
            </a:r>
            <a:r>
              <a:rPr lang="en-US" sz="2000" dirty="0" smtClean="0"/>
              <a:t>eclipse not required</a:t>
            </a:r>
            <a:r>
              <a:rPr lang="en-US" sz="2000" smtClean="0"/>
              <a:t>. </a:t>
            </a:r>
            <a:endParaRPr lang="en-US" sz="2000" dirty="0" smtClean="0"/>
          </a:p>
          <a:p>
            <a:r>
              <a:rPr lang="en-US" sz="2000" dirty="0" err="1" smtClean="0"/>
              <a:t>Pawsey</a:t>
            </a:r>
            <a:r>
              <a:rPr lang="en-US" sz="2000" dirty="0" smtClean="0"/>
              <a:t> clearly demonstrated that existence of a </a:t>
            </a:r>
            <a:r>
              <a:rPr lang="en-US" sz="2000" dirty="0" err="1" smtClean="0"/>
              <a:t>baselevel</a:t>
            </a:r>
            <a:r>
              <a:rPr lang="en-US" sz="2000" dirty="0" smtClean="0"/>
              <a:t> in the radio emission at 200 MHz (1.5m) below which the sun’s intensity did not fall. This intensity corresponds to an apparent temperature of  10</a:t>
            </a:r>
            <a:r>
              <a:rPr lang="en-US" sz="2000" baseline="30000" dirty="0" smtClean="0"/>
              <a:t>6 </a:t>
            </a:r>
            <a:r>
              <a:rPr lang="en-US" sz="2000" dirty="0" smtClean="0"/>
              <a:t> K</a:t>
            </a:r>
          </a:p>
          <a:p>
            <a:r>
              <a:rPr lang="en-US" sz="2000" dirty="0"/>
              <a:t>Impact of </a:t>
            </a:r>
            <a:r>
              <a:rPr lang="en-US" sz="2000" dirty="0" err="1"/>
              <a:t>Pawsey’s</a:t>
            </a:r>
            <a:r>
              <a:rPr lang="en-US" sz="2000" dirty="0"/>
              <a:t> career- he decided to become a radio astronomer . </a:t>
            </a:r>
            <a:r>
              <a:rPr lang="en-US" sz="2000" dirty="0" smtClean="0"/>
              <a:t>The original term for the new discipline “Solar and Cosmic Noise “ research- This disappeared gradually after </a:t>
            </a:r>
            <a:r>
              <a:rPr lang="en-US" sz="2000" dirty="0" err="1" smtClean="0"/>
              <a:t>Pawsey</a:t>
            </a:r>
            <a:r>
              <a:rPr lang="en-US" sz="2000" dirty="0" smtClean="0"/>
              <a:t> invented a new term “Radio Astronomy” in January 1948- Ryle independently at about the same time.  </a:t>
            </a:r>
          </a:p>
          <a:p>
            <a:r>
              <a:rPr lang="en-US" sz="2000" dirty="0" smtClean="0"/>
              <a:t>But he did urge caution in August 1946- “The Sun takes impish delight in setting traps for young players</a:t>
            </a:r>
            <a:r>
              <a:rPr lang="en-US" sz="2400" dirty="0" smtClean="0"/>
              <a:t>.”</a:t>
            </a:r>
          </a:p>
        </p:txBody>
      </p:sp>
      <p:sp>
        <p:nvSpPr>
          <p:cNvPr id="5" name="Slide Number Placeholder 4"/>
          <p:cNvSpPr>
            <a:spLocks noGrp="1"/>
          </p:cNvSpPr>
          <p:nvPr>
            <p:ph type="sldNum" sz="quarter" idx="12"/>
          </p:nvPr>
        </p:nvSpPr>
        <p:spPr/>
        <p:txBody>
          <a:bodyPr/>
          <a:lstStyle/>
          <a:p>
            <a:fld id="{B09AA223-A1C5-46F8-B0A8-858DB2ED428E}" type="slidenum">
              <a:rPr lang="en-US" smtClean="0"/>
              <a:pPr/>
              <a:t>30</a:t>
            </a:fld>
            <a:endParaRPr lang="en-US"/>
          </a:p>
        </p:txBody>
      </p:sp>
    </p:spTree>
    <p:extLst>
      <p:ext uri="{BB962C8B-B14F-4D97-AF65-F5344CB8AC3E}">
        <p14:creationId xmlns:p14="http://schemas.microsoft.com/office/powerpoint/2010/main" val="14663252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 again</a:t>
            </a:r>
            <a:endParaRPr lang="en-US" dirty="0"/>
          </a:p>
        </p:txBody>
      </p:sp>
      <p:sp>
        <p:nvSpPr>
          <p:cNvPr id="3" name="Content Placeholder 2"/>
          <p:cNvSpPr>
            <a:spLocks noGrp="1"/>
          </p:cNvSpPr>
          <p:nvPr>
            <p:ph idx="1"/>
          </p:nvPr>
        </p:nvSpPr>
        <p:spPr>
          <a:xfrm>
            <a:off x="381000" y="1143000"/>
            <a:ext cx="8305800" cy="5638800"/>
          </a:xfrm>
        </p:spPr>
        <p:txBody>
          <a:bodyPr>
            <a:normAutofit fontScale="55000" lnSpcReduction="20000"/>
          </a:bodyPr>
          <a:lstStyle/>
          <a:p>
            <a:r>
              <a:rPr lang="en-US" dirty="0" err="1" smtClean="0"/>
              <a:t>Pawsey</a:t>
            </a:r>
            <a:r>
              <a:rPr lang="en-US" dirty="0" smtClean="0"/>
              <a:t> and his group- why did they succeed:  Luck, serendipity and they were prepared</a:t>
            </a:r>
          </a:p>
          <a:p>
            <a:r>
              <a:rPr lang="en-US" dirty="0" smtClean="0"/>
              <a:t>Understood the physics of the ionosphere- a reasonable step to understand the free-free emission of the hot corona</a:t>
            </a:r>
          </a:p>
          <a:p>
            <a:r>
              <a:rPr lang="en-US" dirty="0" smtClean="0"/>
              <a:t>They were lucky- solar cycle and the coincidence with the end of WWII</a:t>
            </a:r>
          </a:p>
          <a:p>
            <a:r>
              <a:rPr lang="en-US" dirty="0" smtClean="0"/>
              <a:t>Suitable time constant (around a second) and frequency (200 MHz close to a sweet spot for corona and bursts)</a:t>
            </a:r>
          </a:p>
          <a:p>
            <a:r>
              <a:rPr lang="en-US" dirty="0" smtClean="0"/>
              <a:t>Right people- with appropriate experience-  that understood interferometry and calibration of radio telescopes – conversion of intensity to Tb </a:t>
            </a:r>
            <a:r>
              <a:rPr lang="en-US" dirty="0" err="1" smtClean="0"/>
              <a:t>etc</a:t>
            </a:r>
            <a:endParaRPr lang="en-US" dirty="0" smtClean="0"/>
          </a:p>
          <a:p>
            <a:r>
              <a:rPr lang="en-US" dirty="0" smtClean="0"/>
              <a:t>And the sensitivity of </a:t>
            </a:r>
            <a:r>
              <a:rPr lang="en-US" dirty="0" err="1" smtClean="0"/>
              <a:t>rms</a:t>
            </a:r>
            <a:r>
              <a:rPr lang="en-US" dirty="0" smtClean="0"/>
              <a:t>  in the range </a:t>
            </a:r>
            <a:r>
              <a:rPr lang="en-US" dirty="0"/>
              <a:t> </a:t>
            </a:r>
            <a:r>
              <a:rPr lang="en-US" dirty="0" smtClean="0"/>
              <a:t>about 10</a:t>
            </a:r>
            <a:r>
              <a:rPr lang="en-US" baseline="30000" dirty="0" smtClean="0"/>
              <a:t>4 </a:t>
            </a:r>
            <a:r>
              <a:rPr lang="en-US" dirty="0" smtClean="0"/>
              <a:t> </a:t>
            </a:r>
            <a:r>
              <a:rPr lang="en-US" dirty="0" err="1" smtClean="0"/>
              <a:t>Jy</a:t>
            </a:r>
            <a:r>
              <a:rPr lang="en-US" dirty="0" smtClean="0"/>
              <a:t> was just ok</a:t>
            </a:r>
          </a:p>
          <a:p>
            <a:r>
              <a:rPr lang="en-US" dirty="0" smtClean="0"/>
              <a:t>5 November 1945, </a:t>
            </a:r>
            <a:r>
              <a:rPr lang="en-US" dirty="0" err="1" smtClean="0"/>
              <a:t>Pawsey</a:t>
            </a:r>
            <a:r>
              <a:rPr lang="en-US" dirty="0" smtClean="0"/>
              <a:t> was proud of his results- he wrote to his thesis advisor from Cambridge Jack </a:t>
            </a:r>
            <a:r>
              <a:rPr lang="en-US" dirty="0" err="1" smtClean="0"/>
              <a:t>Ratcliffe</a:t>
            </a:r>
            <a:r>
              <a:rPr lang="en-US" dirty="0" smtClean="0"/>
              <a:t>: “… we get a fluctuating noise level [from the sun] of astonishingly high level, corresponding to black body radiation at a temperature of millions of degrees [describing the bursts]… [The bursts do not </a:t>
            </a:r>
            <a:r>
              <a:rPr lang="en-US" smtClean="0"/>
              <a:t>arise in our </a:t>
            </a:r>
            <a:r>
              <a:rPr lang="en-US" dirty="0" smtClean="0"/>
              <a:t>[earth’s] atmosphere .. I think we have something pretty important in interpretation. I presume the solar phenomenon is the same as </a:t>
            </a:r>
            <a:r>
              <a:rPr lang="en-US" dirty="0" err="1" smtClean="0"/>
              <a:t>Jansky’s</a:t>
            </a:r>
            <a:r>
              <a:rPr lang="en-US" dirty="0" smtClean="0"/>
              <a:t> ‘cosmic static’ originating in the stars.” [Later turned out to be not at all correct ,of course.]</a:t>
            </a:r>
          </a:p>
          <a:p>
            <a:r>
              <a:rPr lang="en-US" dirty="0" err="1" smtClean="0"/>
              <a:t>Pawsey</a:t>
            </a:r>
            <a:r>
              <a:rPr lang="en-US" dirty="0" smtClean="0"/>
              <a:t> and </a:t>
            </a:r>
            <a:r>
              <a:rPr lang="en-US" dirty="0" err="1" smtClean="0"/>
              <a:t>Yabsley</a:t>
            </a:r>
            <a:r>
              <a:rPr lang="en-US" dirty="0" smtClean="0"/>
              <a:t> in June 1949: “The outstanding conclusion concerning the nature of the solar atmosphere which may be drawn from these observations if that they offer direct confirmation of the existence of kinetic temperatures of the order of a million degrees in the corona.”</a:t>
            </a:r>
          </a:p>
        </p:txBody>
      </p:sp>
      <p:sp>
        <p:nvSpPr>
          <p:cNvPr id="4" name="Footer Placeholder 3"/>
          <p:cNvSpPr>
            <a:spLocks noGrp="1"/>
          </p:cNvSpPr>
          <p:nvPr>
            <p:ph type="ftr" sz="quarter" idx="11"/>
          </p:nvPr>
        </p:nvSpPr>
        <p:spPr/>
        <p:txBody>
          <a:bodyPr/>
          <a:lstStyle/>
          <a:p>
            <a:r>
              <a:rPr lang="en-US" smtClean="0"/>
              <a:t>W. M. Goss. 5 August 2015, Honolulu</a:t>
            </a:r>
            <a:endParaRPr lang="en-US"/>
          </a:p>
        </p:txBody>
      </p:sp>
      <p:sp>
        <p:nvSpPr>
          <p:cNvPr id="5" name="Slide Number Placeholder 4"/>
          <p:cNvSpPr>
            <a:spLocks noGrp="1"/>
          </p:cNvSpPr>
          <p:nvPr>
            <p:ph type="sldNum" sz="quarter" idx="12"/>
          </p:nvPr>
        </p:nvSpPr>
        <p:spPr/>
        <p:txBody>
          <a:bodyPr/>
          <a:lstStyle/>
          <a:p>
            <a:fld id="{B09AA223-A1C5-46F8-B0A8-858DB2ED428E}" type="slidenum">
              <a:rPr lang="en-US" smtClean="0"/>
              <a:pPr/>
              <a:t>31</a:t>
            </a:fld>
            <a:endParaRPr lang="en-US"/>
          </a:p>
        </p:txBody>
      </p:sp>
    </p:spTree>
    <p:extLst>
      <p:ext uri="{BB962C8B-B14F-4D97-AF65-F5344CB8AC3E}">
        <p14:creationId xmlns:p14="http://schemas.microsoft.com/office/powerpoint/2010/main" val="28446813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summary of the talk</a:t>
            </a:r>
            <a:endParaRPr lang="en-US" dirty="0"/>
          </a:p>
        </p:txBody>
      </p:sp>
      <p:sp>
        <p:nvSpPr>
          <p:cNvPr id="3" name="Content Placeholder 2"/>
          <p:cNvSpPr>
            <a:spLocks noGrp="1"/>
          </p:cNvSpPr>
          <p:nvPr>
            <p:ph idx="1"/>
          </p:nvPr>
        </p:nvSpPr>
        <p:spPr>
          <a:xfrm>
            <a:off x="457200" y="1295400"/>
            <a:ext cx="8229600" cy="5181600"/>
          </a:xfrm>
        </p:spPr>
        <p:txBody>
          <a:bodyPr>
            <a:normAutofit fontScale="55000" lnSpcReduction="20000"/>
          </a:bodyPr>
          <a:lstStyle/>
          <a:p>
            <a:pPr marL="0" indent="0">
              <a:buNone/>
            </a:pPr>
            <a:endParaRPr lang="en-US" dirty="0" smtClean="0"/>
          </a:p>
          <a:p>
            <a:r>
              <a:rPr lang="en-US" dirty="0" smtClean="0"/>
              <a:t>Finding the original records in July 2014 – Sally Atkinson (13 July 1914 -13 Nov 2012) – had worked at CSIRO since 1943. Later archivist and protector Bowen’s legacy. Jay and Ron </a:t>
            </a:r>
            <a:r>
              <a:rPr lang="en-US" dirty="0" err="1" smtClean="0"/>
              <a:t>Ekers</a:t>
            </a:r>
            <a:r>
              <a:rPr lang="en-US" dirty="0" smtClean="0"/>
              <a:t> picked up the material from her house  </a:t>
            </a:r>
            <a:r>
              <a:rPr lang="en-US" dirty="0" err="1" smtClean="0"/>
              <a:t>organised</a:t>
            </a:r>
            <a:r>
              <a:rPr lang="en-US" dirty="0" smtClean="0"/>
              <a:t> by her remarkable </a:t>
            </a:r>
            <a:r>
              <a:rPr lang="en-US" dirty="0" err="1" smtClean="0"/>
              <a:t>neighbour</a:t>
            </a:r>
            <a:r>
              <a:rPr lang="en-US" dirty="0" smtClean="0"/>
              <a:t> </a:t>
            </a:r>
            <a:r>
              <a:rPr lang="en-US" dirty="0"/>
              <a:t> </a:t>
            </a:r>
            <a:r>
              <a:rPr lang="en-US" dirty="0" smtClean="0"/>
              <a:t>and executor -Don Stevens- starting 16 May 2013; later pickup August 2013. Ron went through and did a preliminary classification. Goss discovered the 1945 original material  July 2015 in Ron’s office- and also the smoking gun of the controversy </a:t>
            </a:r>
            <a:r>
              <a:rPr lang="en-US" dirty="0" err="1" smtClean="0"/>
              <a:t>Bracewell</a:t>
            </a:r>
            <a:r>
              <a:rPr lang="en-US" dirty="0" smtClean="0"/>
              <a:t> v Bowen of the Sept 1962 publications about Cen A </a:t>
            </a:r>
            <a:r>
              <a:rPr lang="en-US" dirty="0" err="1" smtClean="0"/>
              <a:t>polarisation</a:t>
            </a:r>
            <a:r>
              <a:rPr lang="en-US" dirty="0" smtClean="0"/>
              <a:t>. Cooper and Price and then </a:t>
            </a:r>
            <a:r>
              <a:rPr lang="en-US" dirty="0" err="1" smtClean="0"/>
              <a:t>Bracewell</a:t>
            </a:r>
            <a:r>
              <a:rPr lang="en-US" dirty="0" smtClean="0"/>
              <a:t>, Cooper and Cousins </a:t>
            </a:r>
          </a:p>
          <a:p>
            <a:r>
              <a:rPr lang="en-US" dirty="0"/>
              <a:t> </a:t>
            </a:r>
            <a:r>
              <a:rPr lang="en-US" dirty="0" smtClean="0"/>
              <a:t>What happened at </a:t>
            </a:r>
            <a:r>
              <a:rPr lang="en-US" dirty="0" err="1" smtClean="0"/>
              <a:t>Collaroy</a:t>
            </a:r>
            <a:r>
              <a:rPr lang="en-US" dirty="0" smtClean="0"/>
              <a:t> in Sydney in Oct 1945? </a:t>
            </a:r>
            <a:r>
              <a:rPr lang="en-US" dirty="0"/>
              <a:t>D</a:t>
            </a:r>
            <a:r>
              <a:rPr lang="en-US" dirty="0" smtClean="0"/>
              <a:t>iscovery of the radio HOT corona and the correlation of sunspots with bursts. This led the way for further radio astronomy at Dover Heights in 1946- first interferometry on Australia Day 1946 at Dover Heights and the proposal of aperture synthesis</a:t>
            </a:r>
          </a:p>
          <a:p>
            <a:r>
              <a:rPr lang="en-US" dirty="0" smtClean="0"/>
              <a:t>Process of discovery that made this important discovery possible</a:t>
            </a:r>
          </a:p>
          <a:p>
            <a:r>
              <a:rPr lang="en-US" dirty="0" smtClean="0"/>
              <a:t>J.S. (Stanley) Hey in 1973 “Evolution of Radio Astronomy: “ .. It was characteristic of </a:t>
            </a:r>
            <a:r>
              <a:rPr lang="en-US" dirty="0" err="1" smtClean="0"/>
              <a:t>Pawsey</a:t>
            </a:r>
            <a:r>
              <a:rPr lang="en-US" dirty="0" smtClean="0"/>
              <a:t> that he should be seeing the answer to a simple basic question, namely, what really was the base level of radio output from the Sun in its quiescent state?”</a:t>
            </a:r>
          </a:p>
          <a:p>
            <a:r>
              <a:rPr lang="en-US" dirty="0" smtClean="0"/>
              <a:t>The radio emission is optically thick free-free emission- could get information on electron densities and temperatures </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t>W. M. Goss. 5 August 2015, Honolulu</a:t>
            </a:r>
            <a:endParaRPr lang="en-US"/>
          </a:p>
        </p:txBody>
      </p:sp>
      <p:sp>
        <p:nvSpPr>
          <p:cNvPr id="5" name="Slide Number Placeholder 4"/>
          <p:cNvSpPr>
            <a:spLocks noGrp="1"/>
          </p:cNvSpPr>
          <p:nvPr>
            <p:ph type="sldNum" sz="quarter" idx="12"/>
          </p:nvPr>
        </p:nvSpPr>
        <p:spPr/>
        <p:txBody>
          <a:bodyPr/>
          <a:lstStyle/>
          <a:p>
            <a:fld id="{B09AA223-A1C5-46F8-B0A8-858DB2ED428E}" type="slidenum">
              <a:rPr lang="en-US" smtClean="0"/>
              <a:pPr/>
              <a:t>4</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200 MHz – a sweet spot for Discrimination Quite Sun and Type I Bursts</a:t>
            </a:r>
            <a:endParaRPr lang="en-US" sz="2000" dirty="0"/>
          </a:p>
        </p:txBody>
      </p:sp>
      <p:sp>
        <p:nvSpPr>
          <p:cNvPr id="4" name="Footer Placeholder 3"/>
          <p:cNvSpPr>
            <a:spLocks noGrp="1"/>
          </p:cNvSpPr>
          <p:nvPr>
            <p:ph type="ftr" sz="quarter" idx="11"/>
          </p:nvPr>
        </p:nvSpPr>
        <p:spPr/>
        <p:txBody>
          <a:bodyPr/>
          <a:lstStyle/>
          <a:p>
            <a:r>
              <a:rPr lang="en-US" smtClean="0"/>
              <a:t>W. M. Goss. 5 August 2015, Honolulu</a:t>
            </a:r>
            <a:endParaRPr lang="en-US"/>
          </a:p>
        </p:txBody>
      </p:sp>
      <p:sp>
        <p:nvSpPr>
          <p:cNvPr id="5" name="Slide Number Placeholder 4"/>
          <p:cNvSpPr>
            <a:spLocks noGrp="1"/>
          </p:cNvSpPr>
          <p:nvPr>
            <p:ph type="sldNum" sz="quarter" idx="12"/>
          </p:nvPr>
        </p:nvSpPr>
        <p:spPr/>
        <p:txBody>
          <a:bodyPr/>
          <a:lstStyle/>
          <a:p>
            <a:fld id="{B09AA223-A1C5-46F8-B0A8-858DB2ED428E}" type="slidenum">
              <a:rPr lang="en-US" smtClean="0"/>
              <a:pPr/>
              <a:t>5</a:t>
            </a:fld>
            <a:endParaRPr lang="en-US"/>
          </a:p>
        </p:txBody>
      </p:sp>
      <p:pic>
        <p:nvPicPr>
          <p:cNvPr id="1026" name="Picture 2" descr="C:\Users\mgoss\Documents\My Documents\bolton\collaroy\found.solar.spectrum.sweet.spo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72720" y="1600200"/>
            <a:ext cx="4798559" cy="452596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goss\Documents\My Documents\bolton\collaroy\found.solar.spectrum.sweet.sp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6763" y="1038225"/>
            <a:ext cx="5070475" cy="478155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914400" y="4457700"/>
            <a:ext cx="1447800" cy="381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04800" y="4267200"/>
            <a:ext cx="685800" cy="369332"/>
          </a:xfrm>
          <a:prstGeom prst="rect">
            <a:avLst/>
          </a:prstGeom>
          <a:noFill/>
        </p:spPr>
        <p:txBody>
          <a:bodyPr wrap="square" rtlCol="0">
            <a:spAutoFit/>
          </a:bodyPr>
          <a:lstStyle/>
          <a:p>
            <a:r>
              <a:rPr lang="en-US" dirty="0" smtClean="0"/>
              <a:t>1 </a:t>
            </a:r>
            <a:r>
              <a:rPr lang="en-US" dirty="0" err="1" smtClean="0"/>
              <a:t>sfu</a:t>
            </a:r>
            <a:endParaRPr lang="en-US" dirty="0"/>
          </a:p>
        </p:txBody>
      </p:sp>
      <p:sp>
        <p:nvSpPr>
          <p:cNvPr id="15" name="TextBox 14"/>
          <p:cNvSpPr txBox="1"/>
          <p:nvPr/>
        </p:nvSpPr>
        <p:spPr>
          <a:xfrm>
            <a:off x="304800" y="4800600"/>
            <a:ext cx="1333500" cy="369332"/>
          </a:xfrm>
          <a:prstGeom prst="rect">
            <a:avLst/>
          </a:prstGeom>
          <a:noFill/>
        </p:spPr>
        <p:txBody>
          <a:bodyPr wrap="square" rtlCol="0">
            <a:spAutoFit/>
          </a:bodyPr>
          <a:lstStyle/>
          <a:p>
            <a:r>
              <a:rPr lang="en-US" dirty="0" smtClean="0"/>
              <a:t>10,000 </a:t>
            </a:r>
            <a:r>
              <a:rPr lang="en-US" dirty="0" err="1" smtClean="0"/>
              <a:t>Jy</a:t>
            </a:r>
            <a:endParaRPr lang="en-US" dirty="0"/>
          </a:p>
        </p:txBody>
      </p:sp>
      <p:cxnSp>
        <p:nvCxnSpPr>
          <p:cNvPr id="6" name="Straight Arrow Connector 5"/>
          <p:cNvCxnSpPr/>
          <p:nvPr/>
        </p:nvCxnSpPr>
        <p:spPr>
          <a:xfrm>
            <a:off x="4343400" y="1524000"/>
            <a:ext cx="0" cy="533400"/>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94342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Properties of the Radio Solar Corona</a:t>
            </a:r>
            <a:endParaRPr lang="en-US" dirty="0"/>
          </a:p>
        </p:txBody>
      </p:sp>
      <p:sp>
        <p:nvSpPr>
          <p:cNvPr id="4" name="Footer Placeholder 3"/>
          <p:cNvSpPr>
            <a:spLocks noGrp="1"/>
          </p:cNvSpPr>
          <p:nvPr>
            <p:ph type="ftr" sz="quarter" idx="11"/>
          </p:nvPr>
        </p:nvSpPr>
        <p:spPr/>
        <p:txBody>
          <a:bodyPr/>
          <a:lstStyle/>
          <a:p>
            <a:r>
              <a:rPr lang="en-US" smtClean="0"/>
              <a:t>W. M. Goss. 5 August 2015, Honolulu</a:t>
            </a:r>
            <a:endParaRPr lang="en-US"/>
          </a:p>
        </p:txBody>
      </p:sp>
      <p:sp>
        <p:nvSpPr>
          <p:cNvPr id="5" name="Slide Number Placeholder 4"/>
          <p:cNvSpPr>
            <a:spLocks noGrp="1"/>
          </p:cNvSpPr>
          <p:nvPr>
            <p:ph type="sldNum" sz="quarter" idx="12"/>
          </p:nvPr>
        </p:nvSpPr>
        <p:spPr/>
        <p:txBody>
          <a:bodyPr/>
          <a:lstStyle/>
          <a:p>
            <a:fld id="{B09AA223-A1C5-46F8-B0A8-858DB2ED428E}" type="slidenum">
              <a:rPr lang="en-US" smtClean="0"/>
              <a:pPr/>
              <a:t>6</a:t>
            </a:fld>
            <a:endParaRPr lang="en-US"/>
          </a:p>
        </p:txBody>
      </p:sp>
      <p:pic>
        <p:nvPicPr>
          <p:cNvPr id="10242" name="Picture 2" descr="C:\Users\mgoss\Desktop\found.pawsey - Copy\mclean.quietsun.ti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923595" y="1600200"/>
            <a:ext cx="3296810" cy="45259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2895600"/>
            <a:ext cx="2743200" cy="1200329"/>
          </a:xfrm>
          <a:prstGeom prst="rect">
            <a:avLst/>
          </a:prstGeom>
          <a:noFill/>
        </p:spPr>
        <p:txBody>
          <a:bodyPr wrap="square" rtlCol="0">
            <a:spAutoFit/>
          </a:bodyPr>
          <a:lstStyle/>
          <a:p>
            <a:r>
              <a:rPr lang="en-US" dirty="0" smtClean="0"/>
              <a:t>Quiet sun about 8 to 10 </a:t>
            </a:r>
            <a:r>
              <a:rPr lang="en-US" dirty="0" err="1" smtClean="0"/>
              <a:t>sfu</a:t>
            </a:r>
            <a:r>
              <a:rPr lang="en-US" dirty="0" smtClean="0"/>
              <a:t> at 200 MHz, and rise rates as high as 10</a:t>
            </a:r>
            <a:r>
              <a:rPr lang="en-US" baseline="30000" dirty="0" smtClean="0"/>
              <a:t>4</a:t>
            </a:r>
            <a:r>
              <a:rPr lang="en-US" dirty="0" smtClean="0"/>
              <a:t> </a:t>
            </a:r>
            <a:r>
              <a:rPr lang="en-US" dirty="0" err="1" smtClean="0"/>
              <a:t>sfu</a:t>
            </a:r>
            <a:r>
              <a:rPr lang="en-US" dirty="0" smtClean="0"/>
              <a:t> per sec can occur at 200 MHz</a:t>
            </a:r>
            <a:endParaRPr lang="en-US" dirty="0"/>
          </a:p>
        </p:txBody>
      </p:sp>
      <p:cxnSp>
        <p:nvCxnSpPr>
          <p:cNvPr id="7" name="Straight Arrow Connector 6"/>
          <p:cNvCxnSpPr/>
          <p:nvPr/>
        </p:nvCxnSpPr>
        <p:spPr>
          <a:xfrm>
            <a:off x="4343400" y="1066800"/>
            <a:ext cx="0" cy="609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286000" y="2590800"/>
            <a:ext cx="9144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63071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0850"/>
            <a:ext cx="8229600" cy="1143000"/>
          </a:xfrm>
        </p:spPr>
        <p:txBody>
          <a:bodyPr>
            <a:normAutofit/>
          </a:bodyPr>
          <a:lstStyle/>
          <a:p>
            <a:r>
              <a:rPr lang="en-US" sz="3200" dirty="0" smtClean="0"/>
              <a:t>Sally Atkinson 1914 to 2012- Bowen’s personal assistant 1948 to 1971. Archivist 1972 to 1988</a:t>
            </a:r>
            <a:endParaRPr lang="en-US" sz="3200" dirty="0"/>
          </a:p>
        </p:txBody>
      </p:sp>
      <p:sp>
        <p:nvSpPr>
          <p:cNvPr id="4" name="Footer Placeholder 3"/>
          <p:cNvSpPr>
            <a:spLocks noGrp="1"/>
          </p:cNvSpPr>
          <p:nvPr>
            <p:ph type="ftr" sz="quarter" idx="11"/>
          </p:nvPr>
        </p:nvSpPr>
        <p:spPr/>
        <p:txBody>
          <a:bodyPr/>
          <a:lstStyle/>
          <a:p>
            <a:r>
              <a:rPr lang="en-US" smtClean="0"/>
              <a:t>W. M. Goss. 5 August 2015, Honolulu</a:t>
            </a:r>
            <a:endParaRPr lang="en-US"/>
          </a:p>
        </p:txBody>
      </p:sp>
      <p:sp>
        <p:nvSpPr>
          <p:cNvPr id="5" name="Slide Number Placeholder 4"/>
          <p:cNvSpPr>
            <a:spLocks noGrp="1"/>
          </p:cNvSpPr>
          <p:nvPr>
            <p:ph type="sldNum" sz="quarter" idx="12"/>
          </p:nvPr>
        </p:nvSpPr>
        <p:spPr/>
        <p:txBody>
          <a:bodyPr/>
          <a:lstStyle/>
          <a:p>
            <a:fld id="{B09AA223-A1C5-46F8-B0A8-858DB2ED428E}" type="slidenum">
              <a:rPr lang="en-US" smtClean="0"/>
              <a:pPr/>
              <a:t>7</a:t>
            </a:fld>
            <a:endParaRPr lang="en-US"/>
          </a:p>
        </p:txBody>
      </p:sp>
      <p:pic>
        <p:nvPicPr>
          <p:cNvPr id="5122" name="Picture 2" descr="C:\Users\mgoss\Desktop\found.pawsey - Copy\pawsey.stuart.GLP etc. at Bowen Retirement.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600200"/>
            <a:ext cx="2627376" cy="440131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mgoss\Desktop\found.pawsey - Copy\dover.heights.1989.atkinson.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447800"/>
            <a:ext cx="2043458" cy="4958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93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3"/>
                                        </p:tgtEl>
                                        <p:attrNameLst>
                                          <p:attrName>style.visibility</p:attrName>
                                        </p:attrNameLst>
                                      </p:cBhvr>
                                      <p:to>
                                        <p:strVal val="visible"/>
                                      </p:to>
                                    </p:set>
                                    <p:animEffect transition="in" filter="fade">
                                      <p:cBhvr>
                                        <p:cTn id="14" dur="1000"/>
                                        <p:tgtEl>
                                          <p:spTgt spid="5123"/>
                                        </p:tgtEl>
                                      </p:cBhvr>
                                    </p:animEffect>
                                    <p:anim calcmode="lin" valueType="num">
                                      <p:cBhvr>
                                        <p:cTn id="15" dur="1000" fill="hold"/>
                                        <p:tgtEl>
                                          <p:spTgt spid="5123"/>
                                        </p:tgtEl>
                                        <p:attrNameLst>
                                          <p:attrName>ppt_x</p:attrName>
                                        </p:attrNameLst>
                                      </p:cBhvr>
                                      <p:tavLst>
                                        <p:tav tm="0">
                                          <p:val>
                                            <p:strVal val="#ppt_x"/>
                                          </p:val>
                                        </p:tav>
                                        <p:tav tm="100000">
                                          <p:val>
                                            <p:strVal val="#ppt_x"/>
                                          </p:val>
                                        </p:tav>
                                      </p:tavLst>
                                    </p:anim>
                                    <p:anim calcmode="lin" valueType="num">
                                      <p:cBhvr>
                                        <p:cTn id="16" dur="1000" fill="hold"/>
                                        <p:tgtEl>
                                          <p:spTgt spid="5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The Discovery  after May and August 2013- 5 </a:t>
            </a:r>
            <a:r>
              <a:rPr lang="en-US" sz="3600" dirty="0" err="1" smtClean="0"/>
              <a:t>metres</a:t>
            </a:r>
            <a:r>
              <a:rPr lang="en-US" sz="3600" dirty="0" smtClean="0"/>
              <a:t> of material- in Ron </a:t>
            </a:r>
            <a:r>
              <a:rPr lang="en-US" sz="3600" dirty="0" err="1" smtClean="0"/>
              <a:t>Ekers</a:t>
            </a:r>
            <a:r>
              <a:rPr lang="en-US" sz="3600" dirty="0" smtClean="0"/>
              <a:t>’ office- July 2014</a:t>
            </a:r>
            <a:endParaRPr lang="en-US" sz="3600" dirty="0"/>
          </a:p>
        </p:txBody>
      </p:sp>
      <p:sp>
        <p:nvSpPr>
          <p:cNvPr id="4" name="Footer Placeholder 3"/>
          <p:cNvSpPr>
            <a:spLocks noGrp="1"/>
          </p:cNvSpPr>
          <p:nvPr>
            <p:ph type="ftr" sz="quarter" idx="11"/>
          </p:nvPr>
        </p:nvSpPr>
        <p:spPr/>
        <p:txBody>
          <a:bodyPr/>
          <a:lstStyle/>
          <a:p>
            <a:r>
              <a:rPr lang="en-US" smtClean="0"/>
              <a:t>W. M. Goss. 5 August 2015, Honolulu</a:t>
            </a:r>
            <a:endParaRPr lang="en-US"/>
          </a:p>
        </p:txBody>
      </p:sp>
      <p:sp>
        <p:nvSpPr>
          <p:cNvPr id="5" name="Slide Number Placeholder 4"/>
          <p:cNvSpPr>
            <a:spLocks noGrp="1"/>
          </p:cNvSpPr>
          <p:nvPr>
            <p:ph type="sldNum" sz="quarter" idx="12"/>
          </p:nvPr>
        </p:nvSpPr>
        <p:spPr/>
        <p:txBody>
          <a:bodyPr/>
          <a:lstStyle/>
          <a:p>
            <a:fld id="{B09AA223-A1C5-46F8-B0A8-858DB2ED428E}" type="slidenum">
              <a:rPr lang="en-US" smtClean="0"/>
              <a:pPr/>
              <a:t>8</a:t>
            </a:fld>
            <a:endParaRPr lang="en-US"/>
          </a:p>
        </p:txBody>
      </p:sp>
      <p:pic>
        <p:nvPicPr>
          <p:cNvPr id="4098" name="Picture 2" descr="C:\Users\mgoss\Desktop\found.pawsey\P106005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2663032"/>
            <a:ext cx="4617508" cy="3463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0546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Stations of RPL</a:t>
            </a:r>
            <a:endParaRPr lang="en-US" dirty="0"/>
          </a:p>
        </p:txBody>
      </p:sp>
      <p:pic>
        <p:nvPicPr>
          <p:cNvPr id="59394" name="Picture 2" descr="C:\users\mgoss\My Documents\My Pictures\Picture\RPS_book\DRAFT_BOOK_RPS\draft_9Oct2007\edits_feb2008\Chapter1_FINAL\chap1.fig1-4.map.crop.tif"/>
          <p:cNvPicPr>
            <a:picLocks noGrp="1" noChangeAspect="1" noChangeArrowheads="1"/>
          </p:cNvPicPr>
          <p:nvPr>
            <p:ph idx="1"/>
          </p:nvPr>
        </p:nvPicPr>
        <p:blipFill>
          <a:blip r:embed="rId2" cstate="print"/>
          <a:srcRect/>
          <a:stretch>
            <a:fillRect/>
          </a:stretch>
        </p:blipFill>
        <p:spPr bwMode="auto">
          <a:xfrm>
            <a:off x="2647281" y="1600200"/>
            <a:ext cx="3849438" cy="4525963"/>
          </a:xfrm>
          <a:prstGeom prst="rect">
            <a:avLst/>
          </a:prstGeom>
          <a:noFill/>
        </p:spPr>
      </p:pic>
      <p:sp>
        <p:nvSpPr>
          <p:cNvPr id="4" name="Footer Placeholder 3"/>
          <p:cNvSpPr>
            <a:spLocks noGrp="1"/>
          </p:cNvSpPr>
          <p:nvPr>
            <p:ph type="ftr" sz="quarter" idx="11"/>
          </p:nvPr>
        </p:nvSpPr>
        <p:spPr/>
        <p:txBody>
          <a:bodyPr/>
          <a:lstStyle/>
          <a:p>
            <a:r>
              <a:rPr lang="en-US" smtClean="0"/>
              <a:t>W. M. Goss. 5 August 2015, Honolulu</a:t>
            </a:r>
            <a:endParaRPr lang="en-US"/>
          </a:p>
        </p:txBody>
      </p:sp>
      <p:sp>
        <p:nvSpPr>
          <p:cNvPr id="5" name="Slide Number Placeholder 4"/>
          <p:cNvSpPr>
            <a:spLocks noGrp="1"/>
          </p:cNvSpPr>
          <p:nvPr>
            <p:ph type="sldNum" sz="quarter" idx="12"/>
          </p:nvPr>
        </p:nvSpPr>
        <p:spPr/>
        <p:txBody>
          <a:bodyPr/>
          <a:lstStyle/>
          <a:p>
            <a:fld id="{B09AA223-A1C5-46F8-B0A8-858DB2ED428E}" type="slidenum">
              <a:rPr lang="en-US" smtClean="0"/>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28372</TotalTime>
  <Words>1828</Words>
  <Application>Microsoft Office PowerPoint</Application>
  <PresentationFormat>On-screen Show (4:3)</PresentationFormat>
  <Paragraphs>131</Paragraphs>
  <Slides>31</Slides>
  <Notes>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 First Solar Noise Observations in Sydney, October 1945:  Radio Discovery of the Million Degree Solar Corona- 2015 Discovery of Pawsey’s Original Data </vt:lpstr>
      <vt:lpstr>Joseph Lade Pawsey Founder of Australian Radio Astronomy and the Second Director of NRAO 1962- Biography by Goss, Ekers and Hooker  ~ 2017</vt:lpstr>
      <vt:lpstr>E. G. Bowen 1911-1991- the other major player in setting the course of post war Australian radio astronomy- one of the inventors of UK radar in the 1930’s- Father of the GRT – Giant Radio Telescope of 1961 – The Parkes Telescope </vt:lpstr>
      <vt:lpstr>A summary of the talk</vt:lpstr>
      <vt:lpstr>200 MHz – a sweet spot for Discrimination Quite Sun and Type I Bursts</vt:lpstr>
      <vt:lpstr>Properties of the Radio Solar Corona</vt:lpstr>
      <vt:lpstr>Sally Atkinson 1914 to 2012- Bowen’s personal assistant 1948 to 1971. Archivist 1972 to 1988</vt:lpstr>
      <vt:lpstr>The Discovery  after May and August 2013- 5 metres of material- in Ron Ekers’ office- July 2014</vt:lpstr>
      <vt:lpstr>Field Stations of RPL</vt:lpstr>
      <vt:lpstr>PowerPoint Presentation</vt:lpstr>
      <vt:lpstr>PowerPoint Presentation</vt:lpstr>
      <vt:lpstr>From Warringah Council- Rose Cullen Local Studies and Family History Librarian- May 2015. Likely Collaroy was more available to CSIR group 2 months after WWI ended. And could also observe sun at sunset – with difficulty</vt:lpstr>
      <vt:lpstr>Collaray RAAF LW AW radar at end 1945. Too far from sea (800m) for sea cliff interferometry. Test X band radar from CSIR Div of Radiophysics for testing Height finding with nodding  6 foot dish </vt:lpstr>
      <vt:lpstr>Chris Hales of NRAO was at Collaroy Plateau Park last week -70 years after the first solar observations</vt:lpstr>
      <vt:lpstr>Communication with RAAF – 9 October 1946</vt:lpstr>
      <vt:lpstr>The important documents </vt:lpstr>
      <vt:lpstr>Letter from Paul Wild 1968 – never carried out ! </vt:lpstr>
      <vt:lpstr>First results – correlation of solar bursts with Sunspot numbers from CW Allen at Mt Stromlo</vt:lpstr>
      <vt:lpstr>How were the data reduced – observations period at sunrise only about 30 min</vt:lpstr>
      <vt:lpstr>Work sheets- all Pawsey’s handwriting</vt:lpstr>
      <vt:lpstr>Collaray data Oct to March 1945-46. Daily averages</vt:lpstr>
      <vt:lpstr>PowerPoint Presentation</vt:lpstr>
      <vt:lpstr>Nature  2 November 1946</vt:lpstr>
      <vt:lpstr>Ogive plots for Collaroy- x axis is intensity in db and y axis is percentage data at or below intensity plotted- </vt:lpstr>
      <vt:lpstr>Ogive- cumulative histogram- eg the percentage of points less than or equal to the intensity (in db )- Note that with this method of plotting a normal distribution is a straight line – Collaroy RAAF aerial</vt:lpstr>
      <vt:lpstr> Dover Heights data - Bigger antenna - Sh D antenna run by the  Australian Army O db is 10,000 Jy     1 to 2 db increase in signal to noise   Sum of two independently variable components: (1) An approximately normal distribution with wide dispersion – the Type I bursts   (2) The other being either constant or of a small dispersion- Quiet Sun</vt:lpstr>
      <vt:lpstr>Letter to Southworth – Bell Labs- Dec 1945- calculation of Ruby Payne-Scott</vt:lpstr>
      <vt:lpstr>PowerPoint Presentation</vt:lpstr>
      <vt:lpstr>Early 1946- Australia Day 1946- 26 January 1946</vt:lpstr>
      <vt:lpstr>Conclusions --</vt:lpstr>
      <vt:lpstr>Conclusion - again</vt:lpstr>
    </vt:vector>
  </TitlesOfParts>
  <Company>NRAO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Letter to Chairman CSIRO Sir Fred White-5 Sept. 1960</dc:title>
  <dc:creator>Miller Goss</dc:creator>
  <cp:lastModifiedBy>Miller Goss</cp:lastModifiedBy>
  <cp:revision>438</cp:revision>
  <cp:lastPrinted>2015-07-25T22:08:47Z</cp:lastPrinted>
  <dcterms:created xsi:type="dcterms:W3CDTF">2011-01-16T21:07:05Z</dcterms:created>
  <dcterms:modified xsi:type="dcterms:W3CDTF">2015-09-01T15:36:40Z</dcterms:modified>
</cp:coreProperties>
</file>