
<file path=[Content_Types].xml><?xml version="1.0" encoding="utf-8"?>
<Types xmlns="http://schemas.openxmlformats.org/package/2006/content-types">
  <Default Extension="bin" ContentType="application/vnd.openxmlformats-officedocument.oleObject"/>
  <Default Extension="png" ContentType="image/png"/>
  <Default Extension="pdf" ContentType="application/pd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32" r:id="rId2"/>
    <p:sldId id="335" r:id="rId3"/>
    <p:sldId id="258" r:id="rId4"/>
    <p:sldId id="338" r:id="rId5"/>
    <p:sldId id="339" r:id="rId6"/>
    <p:sldId id="260" r:id="rId7"/>
    <p:sldId id="259" r:id="rId8"/>
    <p:sldId id="261" r:id="rId9"/>
    <p:sldId id="333" r:id="rId10"/>
    <p:sldId id="266" r:id="rId11"/>
    <p:sldId id="341" r:id="rId12"/>
    <p:sldId id="337" r:id="rId13"/>
    <p:sldId id="325" r:id="rId14"/>
    <p:sldId id="340" r:id="rId15"/>
    <p:sldId id="328" r:id="rId16"/>
    <p:sldId id="290" r:id="rId17"/>
    <p:sldId id="324" r:id="rId18"/>
    <p:sldId id="288" r:id="rId19"/>
    <p:sldId id="267" r:id="rId20"/>
    <p:sldId id="268" r:id="rId21"/>
    <p:sldId id="322" r:id="rId22"/>
    <p:sldId id="269" r:id="rId23"/>
    <p:sldId id="270" r:id="rId24"/>
    <p:sldId id="33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Objects="1">
      <p:cViewPr varScale="1">
        <p:scale>
          <a:sx n="117" d="100"/>
          <a:sy n="117" d="100"/>
        </p:scale>
        <p:origin x="-48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FA39F3-7355-AB49-A51E-9B163D600F4D}" type="datetimeFigureOut">
              <a:rPr lang="en-US" smtClean="0"/>
              <a:pPr/>
              <a:t>8/26/2015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BB812E-0477-ED4D-BD2B-CA7CF5A9841B}" type="slidenum">
              <a:rPr lang="en-US" smtClean="0"/>
              <a:pPr/>
              <a:t>‹#›</a:t>
            </a:fld>
            <a:endParaRPr lang="en-US"/>
          </a:p>
        </p:txBody>
      </p:sp>
    </p:spTree>
    <p:extLst>
      <p:ext uri="{BB962C8B-B14F-4D97-AF65-F5344CB8AC3E}">
        <p14:creationId xmlns:p14="http://schemas.microsoft.com/office/powerpoint/2010/main" val="20825903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B812E-0477-ED4D-BD2B-CA7CF5A9841B}"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63D6AD-E804-5D48-A15C-F5ADB7F7DFB4}" type="datetimeFigureOut">
              <a:rPr lang="en-US" smtClean="0"/>
              <a:pPr/>
              <a:t>8/26/2015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63D6AD-E804-5D48-A15C-F5ADB7F7DFB4}" type="datetimeFigureOut">
              <a:rPr lang="en-US" smtClean="0"/>
              <a:pPr/>
              <a:t>8/26/2015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63D6AD-E804-5D48-A15C-F5ADB7F7DFB4}" type="datetimeFigureOut">
              <a:rPr lang="en-US" smtClean="0"/>
              <a:pPr/>
              <a:t>8/26/2015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63D6AD-E804-5D48-A15C-F5ADB7F7DFB4}" type="datetimeFigureOut">
              <a:rPr lang="en-US" smtClean="0"/>
              <a:pPr/>
              <a:t>8/26/2015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63D6AD-E804-5D48-A15C-F5ADB7F7DFB4}" type="datetimeFigureOut">
              <a:rPr lang="en-US" smtClean="0"/>
              <a:pPr/>
              <a:t>8/26/2015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63D6AD-E804-5D48-A15C-F5ADB7F7DFB4}" type="datetimeFigureOut">
              <a:rPr lang="en-US" smtClean="0"/>
              <a:pPr/>
              <a:t>8/26/2015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63D6AD-E804-5D48-A15C-F5ADB7F7DFB4}" type="datetimeFigureOut">
              <a:rPr lang="en-US" smtClean="0"/>
              <a:pPr/>
              <a:t>8/26/2015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63D6AD-E804-5D48-A15C-F5ADB7F7DFB4}" type="datetimeFigureOut">
              <a:rPr lang="en-US" smtClean="0"/>
              <a:pPr/>
              <a:t>8/26/2015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3D6AD-E804-5D48-A15C-F5ADB7F7DFB4}" type="datetimeFigureOut">
              <a:rPr lang="en-US" smtClean="0"/>
              <a:pPr/>
              <a:t>8/26/2015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63D6AD-E804-5D48-A15C-F5ADB7F7DFB4}" type="datetimeFigureOut">
              <a:rPr lang="en-US" smtClean="0"/>
              <a:pPr/>
              <a:t>8/26/2015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63D6AD-E804-5D48-A15C-F5ADB7F7DFB4}" type="datetimeFigureOut">
              <a:rPr lang="en-US" smtClean="0"/>
              <a:pPr/>
              <a:t>8/26/2015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5AF8F-D4B1-7940-8A7D-4F880207640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3D6AD-E804-5D48-A15C-F5ADB7F7DFB4}" type="datetimeFigureOut">
              <a:rPr lang="en-US" smtClean="0"/>
              <a:pPr/>
              <a:t>8/26/2015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5AF8F-D4B1-7940-8A7D-4F88020764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d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d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d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d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df"/><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pd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d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d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d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d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p>
            <a:r>
              <a:rPr lang="en-US" dirty="0" smtClean="0"/>
              <a:t>Cosmic Masers</a:t>
            </a:r>
            <a:endParaRPr lang="en-US" dirty="0"/>
          </a:p>
        </p:txBody>
      </p:sp>
      <p:sp>
        <p:nvSpPr>
          <p:cNvPr id="3" name="Subtitle 2"/>
          <p:cNvSpPr>
            <a:spLocks noGrp="1"/>
          </p:cNvSpPr>
          <p:nvPr>
            <p:ph type="subTitle" idx="1"/>
          </p:nvPr>
        </p:nvSpPr>
        <p:spPr>
          <a:xfrm>
            <a:off x="1371600" y="2133600"/>
            <a:ext cx="6400800" cy="1752600"/>
          </a:xfrm>
        </p:spPr>
        <p:txBody>
          <a:bodyPr>
            <a:normAutofit fontScale="70000" lnSpcReduction="20000"/>
          </a:bodyPr>
          <a:lstStyle/>
          <a:p>
            <a:r>
              <a:rPr lang="en-US" dirty="0" smtClean="0">
                <a:solidFill>
                  <a:schemeClr val="tx1"/>
                </a:solidFill>
              </a:rPr>
              <a:t>by</a:t>
            </a:r>
          </a:p>
          <a:p>
            <a:endParaRPr lang="en-US" dirty="0" smtClean="0">
              <a:solidFill>
                <a:schemeClr val="tx1"/>
              </a:solidFill>
            </a:endParaRPr>
          </a:p>
          <a:p>
            <a:endParaRPr lang="en-US" dirty="0" smtClean="0">
              <a:solidFill>
                <a:schemeClr val="tx1"/>
              </a:solidFill>
            </a:endParaRPr>
          </a:p>
          <a:p>
            <a:r>
              <a:rPr lang="en-US" dirty="0" smtClean="0">
                <a:solidFill>
                  <a:schemeClr val="tx1"/>
                </a:solidFill>
              </a:rPr>
              <a:t>Jim Moran</a:t>
            </a:r>
          </a:p>
          <a:p>
            <a:r>
              <a:rPr lang="en-US" dirty="0" smtClean="0">
                <a:solidFill>
                  <a:schemeClr val="tx1"/>
                </a:solidFill>
              </a:rPr>
              <a:t>Harvard-Smithsonian Center for Astrophysics</a:t>
            </a:r>
          </a:p>
          <a:p>
            <a:endParaRPr lang="en-US" dirty="0" smtClean="0"/>
          </a:p>
          <a:p>
            <a:endParaRPr lang="en-US" dirty="0"/>
          </a:p>
        </p:txBody>
      </p:sp>
      <p:sp>
        <p:nvSpPr>
          <p:cNvPr id="4" name="TextBox 3"/>
          <p:cNvSpPr txBox="1"/>
          <p:nvPr/>
        </p:nvSpPr>
        <p:spPr>
          <a:xfrm>
            <a:off x="2895600" y="4724400"/>
            <a:ext cx="3711272" cy="923330"/>
          </a:xfrm>
          <a:prstGeom prst="rect">
            <a:avLst/>
          </a:prstGeom>
          <a:noFill/>
        </p:spPr>
        <p:txBody>
          <a:bodyPr wrap="none" rtlCol="0">
            <a:spAutoFit/>
          </a:bodyPr>
          <a:lstStyle/>
          <a:p>
            <a:r>
              <a:rPr lang="en-US" dirty="0" smtClean="0"/>
              <a:t>The Golden Years of Radio Astronomy</a:t>
            </a:r>
          </a:p>
          <a:p>
            <a:r>
              <a:rPr lang="en-US" dirty="0" smtClean="0"/>
              <a:t>IAU General Assembly, Honolulu</a:t>
            </a:r>
          </a:p>
          <a:p>
            <a:r>
              <a:rPr lang="en-US" dirty="0" smtClean="0"/>
              <a:t>August 5, 2010</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104" y="1066800"/>
            <a:ext cx="7268537" cy="5252104"/>
          </a:xfrm>
          <a:prstGeom prst="rect">
            <a:avLst/>
          </a:prstGeom>
        </p:spPr>
      </p:pic>
      <p:sp>
        <p:nvSpPr>
          <p:cNvPr id="3" name="TextBox 2"/>
          <p:cNvSpPr txBox="1"/>
          <p:nvPr/>
        </p:nvSpPr>
        <p:spPr>
          <a:xfrm>
            <a:off x="2006600" y="215900"/>
            <a:ext cx="7505700" cy="954107"/>
          </a:xfrm>
          <a:prstGeom prst="rect">
            <a:avLst/>
          </a:prstGeom>
          <a:noFill/>
        </p:spPr>
        <p:txBody>
          <a:bodyPr wrap="square" rtlCol="0">
            <a:spAutoFit/>
          </a:bodyPr>
          <a:lstStyle/>
          <a:p>
            <a:r>
              <a:rPr lang="en-US" sz="2800" dirty="0" smtClean="0">
                <a:solidFill>
                  <a:srgbClr val="FF0000"/>
                </a:solidFill>
              </a:rPr>
              <a:t>Spectrum Towards </a:t>
            </a:r>
            <a:r>
              <a:rPr lang="en-US" sz="2800" dirty="0" err="1" smtClean="0">
                <a:solidFill>
                  <a:srgbClr val="FF0000"/>
                </a:solidFill>
              </a:rPr>
              <a:t>Westerhout</a:t>
            </a:r>
            <a:r>
              <a:rPr lang="en-US" sz="2800" dirty="0" smtClean="0">
                <a:solidFill>
                  <a:srgbClr val="FF0000"/>
                </a:solidFill>
              </a:rPr>
              <a:t> 3 (aka W3),</a:t>
            </a:r>
          </a:p>
          <a:p>
            <a:r>
              <a:rPr lang="en-US" sz="2800" dirty="0" smtClean="0">
                <a:solidFill>
                  <a:srgbClr val="FF0000"/>
                </a:solidFill>
              </a:rPr>
              <a:t>a galactic HII Region(1966)</a:t>
            </a:r>
            <a:endParaRPr lang="en-US" sz="2800" dirty="0">
              <a:solidFill>
                <a:srgbClr val="FF0000"/>
              </a:solidFill>
            </a:endParaRPr>
          </a:p>
        </p:txBody>
      </p:sp>
      <p:sp>
        <p:nvSpPr>
          <p:cNvPr id="4" name="TextBox 3"/>
          <p:cNvSpPr txBox="1"/>
          <p:nvPr/>
        </p:nvSpPr>
        <p:spPr>
          <a:xfrm>
            <a:off x="5791200" y="2501900"/>
            <a:ext cx="2321819" cy="830997"/>
          </a:xfrm>
          <a:prstGeom prst="rect">
            <a:avLst/>
          </a:prstGeom>
          <a:noFill/>
        </p:spPr>
        <p:txBody>
          <a:bodyPr wrap="none" rtlCol="0">
            <a:spAutoFit/>
          </a:bodyPr>
          <a:lstStyle/>
          <a:p>
            <a:r>
              <a:rPr lang="en-US" sz="2400" dirty="0" smtClean="0">
                <a:solidFill>
                  <a:srgbClr val="0000FF"/>
                </a:solidFill>
              </a:rPr>
              <a:t>RCP (solid line)</a:t>
            </a:r>
          </a:p>
          <a:p>
            <a:r>
              <a:rPr lang="en-US" sz="2400" dirty="0" smtClean="0">
                <a:solidFill>
                  <a:srgbClr val="0000FF"/>
                </a:solidFill>
              </a:rPr>
              <a:t>LCP (dashed line)</a:t>
            </a:r>
            <a:endParaRPr lang="en-US" sz="2400" dirty="0">
              <a:solidFill>
                <a:srgbClr val="0000FF"/>
              </a:solidFill>
            </a:endParaRPr>
          </a:p>
        </p:txBody>
      </p:sp>
      <p:sp>
        <p:nvSpPr>
          <p:cNvPr id="5" name="TextBox 4"/>
          <p:cNvSpPr txBox="1"/>
          <p:nvPr/>
        </p:nvSpPr>
        <p:spPr>
          <a:xfrm>
            <a:off x="927104" y="6248400"/>
            <a:ext cx="4894865" cy="646331"/>
          </a:xfrm>
          <a:prstGeom prst="rect">
            <a:avLst/>
          </a:prstGeom>
          <a:noFill/>
        </p:spPr>
        <p:txBody>
          <a:bodyPr wrap="none" rtlCol="0">
            <a:spAutoFit/>
          </a:bodyPr>
          <a:lstStyle/>
          <a:p>
            <a:r>
              <a:rPr lang="en-US" dirty="0" smtClean="0">
                <a:solidFill>
                  <a:srgbClr val="0000FF"/>
                </a:solidFill>
              </a:rPr>
              <a:t>Rogers and Barrett, Nature,  April 1966</a:t>
            </a:r>
          </a:p>
          <a:p>
            <a:r>
              <a:rPr lang="en-US" dirty="0" smtClean="0">
                <a:solidFill>
                  <a:srgbClr val="0000FF"/>
                </a:solidFill>
              </a:rPr>
              <a:t>Davies, de </a:t>
            </a:r>
            <a:r>
              <a:rPr lang="en-US" dirty="0" err="1" smtClean="0">
                <a:solidFill>
                  <a:srgbClr val="0000FF"/>
                </a:solidFill>
              </a:rPr>
              <a:t>Jager</a:t>
            </a:r>
            <a:r>
              <a:rPr lang="en-US" dirty="0" smtClean="0">
                <a:solidFill>
                  <a:srgbClr val="0000FF"/>
                </a:solidFill>
              </a:rPr>
              <a:t>, &amp; </a:t>
            </a:r>
            <a:r>
              <a:rPr lang="en-US" dirty="0" err="1" smtClean="0">
                <a:solidFill>
                  <a:srgbClr val="0000FF"/>
                </a:solidFill>
              </a:rPr>
              <a:t>Verschuur</a:t>
            </a:r>
            <a:r>
              <a:rPr lang="en-US" dirty="0" smtClean="0">
                <a:solidFill>
                  <a:srgbClr val="0000FF"/>
                </a:solidFill>
              </a:rPr>
              <a:t>, Nature, March 1966</a:t>
            </a:r>
            <a:endParaRPr lang="en-US" dirty="0">
              <a:solidFill>
                <a:srgbClr val="0000FF"/>
              </a:solidFill>
            </a:endParaRPr>
          </a:p>
        </p:txBody>
      </p:sp>
      <p:cxnSp>
        <p:nvCxnSpPr>
          <p:cNvPr id="7" name="Straight Connector 6"/>
          <p:cNvCxnSpPr/>
          <p:nvPr/>
        </p:nvCxnSpPr>
        <p:spPr>
          <a:xfrm>
            <a:off x="4724400" y="1447800"/>
            <a:ext cx="5969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575300" y="1223880"/>
            <a:ext cx="1870194" cy="400110"/>
          </a:xfrm>
          <a:prstGeom prst="rect">
            <a:avLst/>
          </a:prstGeom>
          <a:noFill/>
        </p:spPr>
        <p:txBody>
          <a:bodyPr wrap="square" rtlCol="0">
            <a:spAutoFit/>
          </a:bodyPr>
          <a:lstStyle/>
          <a:p>
            <a:r>
              <a:rPr lang="en-US" sz="2000" dirty="0" smtClean="0">
                <a:solidFill>
                  <a:srgbClr val="000090"/>
                </a:solidFill>
              </a:rPr>
              <a:t>5 KHz window</a:t>
            </a:r>
            <a:endParaRPr lang="en-US" sz="2000" dirty="0">
              <a:solidFill>
                <a:srgbClr val="000090"/>
              </a:solidFill>
            </a:endParaRPr>
          </a:p>
        </p:txBody>
      </p:sp>
      <p:sp>
        <p:nvSpPr>
          <p:cNvPr id="8" name="TextBox 7"/>
          <p:cNvSpPr txBox="1"/>
          <p:nvPr/>
        </p:nvSpPr>
        <p:spPr>
          <a:xfrm>
            <a:off x="2146300" y="2501900"/>
            <a:ext cx="2450310" cy="830997"/>
          </a:xfrm>
          <a:prstGeom prst="rect">
            <a:avLst/>
          </a:prstGeom>
          <a:noFill/>
        </p:spPr>
        <p:txBody>
          <a:bodyPr wrap="none" rtlCol="0">
            <a:spAutoFit/>
          </a:bodyPr>
          <a:lstStyle/>
          <a:p>
            <a:r>
              <a:rPr lang="en-US" sz="2400" dirty="0" smtClean="0">
                <a:solidFill>
                  <a:srgbClr val="FF0000"/>
                </a:solidFill>
              </a:rPr>
              <a:t>18 cm wavelength</a:t>
            </a:r>
          </a:p>
          <a:p>
            <a:r>
              <a:rPr lang="en-US" sz="2400" dirty="0" smtClean="0">
                <a:solidFill>
                  <a:srgbClr val="FF0000"/>
                </a:solidFill>
              </a:rPr>
              <a:t>1665 MHz</a:t>
            </a:r>
            <a:endParaRPr lang="en-US" sz="2400" dirty="0">
              <a:solidFill>
                <a:srgbClr val="FF0000"/>
              </a:solidFill>
            </a:endParaRPr>
          </a:p>
        </p:txBody>
      </p:sp>
    </p:spTree>
    <p:extLst>
      <p:ext uri="{BB962C8B-B14F-4D97-AF65-F5344CB8AC3E}">
        <p14:creationId xmlns:p14="http://schemas.microsoft.com/office/powerpoint/2010/main" val="2260587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Groups Active in OH Maser Research</a:t>
            </a:r>
            <a:endParaRPr lang="en-US" dirty="0"/>
          </a:p>
        </p:txBody>
      </p:sp>
      <p:sp>
        <p:nvSpPr>
          <p:cNvPr id="3" name="Content Placeholder 2"/>
          <p:cNvSpPr>
            <a:spLocks noGrp="1"/>
          </p:cNvSpPr>
          <p:nvPr>
            <p:ph idx="1"/>
          </p:nvPr>
        </p:nvSpPr>
        <p:spPr/>
        <p:txBody>
          <a:bodyPr/>
          <a:lstStyle/>
          <a:p>
            <a:r>
              <a:rPr lang="en-US" dirty="0" smtClean="0"/>
              <a:t>CSIRO (</a:t>
            </a:r>
            <a:r>
              <a:rPr lang="en-US" dirty="0" err="1" smtClean="0"/>
              <a:t>Parkes</a:t>
            </a:r>
            <a:r>
              <a:rPr lang="en-US" dirty="0" smtClean="0"/>
              <a:t> 210 ft)</a:t>
            </a:r>
          </a:p>
          <a:p>
            <a:r>
              <a:rPr lang="en-US" dirty="0" smtClean="0"/>
              <a:t>Berkeley</a:t>
            </a:r>
          </a:p>
          <a:p>
            <a:r>
              <a:rPr lang="en-US" dirty="0" smtClean="0"/>
              <a:t>Harvard</a:t>
            </a:r>
          </a:p>
          <a:p>
            <a:r>
              <a:rPr lang="en-US" dirty="0" smtClean="0"/>
              <a:t>MIT</a:t>
            </a:r>
          </a:p>
          <a:p>
            <a:r>
              <a:rPr lang="en-US" dirty="0" err="1" smtClean="0"/>
              <a:t>Jodrell</a:t>
            </a:r>
            <a:r>
              <a:rPr lang="en-US" dirty="0" smtClean="0"/>
              <a:t> Bank</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05963"/>
            <a:ext cx="9144000" cy="7274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70C0"/>
                </a:solidFill>
              </a:rPr>
              <a:t>Interferometry of OH Maser W3(OH) at 18 cm</a:t>
            </a:r>
            <a:endParaRPr lang="en-US" sz="2800" b="1" dirty="0">
              <a:solidFill>
                <a:srgbClr val="0070C0"/>
              </a:solidFill>
            </a:endParaRPr>
          </a:p>
        </p:txBody>
      </p:sp>
      <p:grpSp>
        <p:nvGrpSpPr>
          <p:cNvPr id="2" name="Group 19"/>
          <p:cNvGrpSpPr/>
          <p:nvPr/>
        </p:nvGrpSpPr>
        <p:grpSpPr>
          <a:xfrm>
            <a:off x="328753" y="1060011"/>
            <a:ext cx="8623860" cy="5256380"/>
            <a:chOff x="328753" y="1060011"/>
            <a:chExt cx="8623860" cy="5256380"/>
          </a:xfrm>
        </p:grpSpPr>
        <p:sp>
          <p:nvSpPr>
            <p:cNvPr id="6" name="Subtitle 2"/>
            <p:cNvSpPr txBox="1">
              <a:spLocks/>
            </p:cNvSpPr>
            <p:nvPr/>
          </p:nvSpPr>
          <p:spPr>
            <a:xfrm>
              <a:off x="1688346" y="1060011"/>
              <a:ext cx="2383912" cy="4968649"/>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800"/>
                </a:lnSpc>
                <a:spcBef>
                  <a:spcPts val="0"/>
                </a:spcBef>
                <a:buNone/>
              </a:pPr>
              <a:r>
                <a:rPr lang="en-US" sz="1800" b="1" dirty="0" smtClean="0"/>
                <a:t>Interferometer</a:t>
              </a:r>
            </a:p>
            <a:p>
              <a:pPr marL="0" indent="0">
                <a:lnSpc>
                  <a:spcPts val="1800"/>
                </a:lnSpc>
                <a:spcBef>
                  <a:spcPts val="0"/>
                </a:spcBef>
                <a:buNone/>
              </a:pPr>
              <a:endParaRPr lang="en-US" sz="1800" dirty="0" smtClean="0"/>
            </a:p>
            <a:p>
              <a:pPr marL="0" indent="0">
                <a:lnSpc>
                  <a:spcPts val="1800"/>
                </a:lnSpc>
                <a:spcBef>
                  <a:spcPts val="0"/>
                </a:spcBef>
                <a:buNone/>
              </a:pPr>
              <a:endParaRPr lang="en-US" sz="1800" dirty="0" smtClean="0"/>
            </a:p>
            <a:p>
              <a:pPr marL="0" indent="0">
                <a:lnSpc>
                  <a:spcPts val="800"/>
                </a:lnSpc>
                <a:spcBef>
                  <a:spcPts val="0"/>
                </a:spcBef>
                <a:buNone/>
              </a:pPr>
              <a:endParaRPr lang="en-US" sz="800" dirty="0"/>
            </a:p>
            <a:p>
              <a:pPr marL="0" indent="0">
                <a:lnSpc>
                  <a:spcPts val="2600"/>
                </a:lnSpc>
                <a:spcBef>
                  <a:spcPts val="0"/>
                </a:spcBef>
                <a:buNone/>
              </a:pPr>
              <a:r>
                <a:rPr lang="en-US" sz="1800" dirty="0" smtClean="0"/>
                <a:t>OVRO</a:t>
              </a:r>
              <a:endParaRPr lang="en-US" sz="1800" dirty="0"/>
            </a:p>
            <a:p>
              <a:pPr marL="0" indent="0">
                <a:lnSpc>
                  <a:spcPts val="2600"/>
                </a:lnSpc>
                <a:spcBef>
                  <a:spcPts val="0"/>
                </a:spcBef>
                <a:buNone/>
              </a:pPr>
              <a:r>
                <a:rPr lang="en-US" sz="1800" dirty="0"/>
                <a:t>Haystack-Millstone</a:t>
              </a:r>
            </a:p>
            <a:p>
              <a:pPr marL="0" indent="0">
                <a:lnSpc>
                  <a:spcPts val="2600"/>
                </a:lnSpc>
                <a:spcBef>
                  <a:spcPts val="0"/>
                </a:spcBef>
                <a:buNone/>
              </a:pPr>
              <a:r>
                <a:rPr lang="en-US" sz="1800" dirty="0"/>
                <a:t>Jodrell Bank-Malvern</a:t>
              </a:r>
            </a:p>
            <a:p>
              <a:pPr marL="0" indent="0">
                <a:lnSpc>
                  <a:spcPts val="2600"/>
                </a:lnSpc>
                <a:spcBef>
                  <a:spcPts val="0"/>
                </a:spcBef>
                <a:buNone/>
              </a:pPr>
              <a:r>
                <a:rPr lang="en-US" sz="1800" dirty="0"/>
                <a:t>Millstone-Agassiz</a:t>
              </a:r>
            </a:p>
            <a:p>
              <a:pPr marL="0" indent="0">
                <a:lnSpc>
                  <a:spcPts val="2600"/>
                </a:lnSpc>
                <a:spcBef>
                  <a:spcPts val="0"/>
                </a:spcBef>
                <a:buNone/>
              </a:pPr>
              <a:r>
                <a:rPr lang="en-US" sz="1800" dirty="0"/>
                <a:t>Haystack-GB 140 ft.</a:t>
              </a:r>
            </a:p>
            <a:p>
              <a:pPr marL="0" indent="0">
                <a:lnSpc>
                  <a:spcPts val="2600"/>
                </a:lnSpc>
                <a:spcBef>
                  <a:spcPts val="0"/>
                </a:spcBef>
                <a:buNone/>
              </a:pPr>
              <a:r>
                <a:rPr lang="en-US" sz="1800" dirty="0"/>
                <a:t>Haystack-GB-Hat Creek</a:t>
              </a:r>
            </a:p>
            <a:p>
              <a:pPr marL="0" indent="0">
                <a:lnSpc>
                  <a:spcPts val="2600"/>
                </a:lnSpc>
                <a:spcBef>
                  <a:spcPts val="0"/>
                </a:spcBef>
                <a:buNone/>
              </a:pPr>
              <a:r>
                <a:rPr lang="en-US" sz="1800" dirty="0"/>
                <a:t>Haystack-GB-HC-</a:t>
              </a:r>
              <a:r>
                <a:rPr lang="en-US" sz="1800" dirty="0" err="1"/>
                <a:t>Onsala</a:t>
              </a:r>
              <a:endParaRPr lang="en-US" sz="1800" dirty="0"/>
            </a:p>
            <a:p>
              <a:pPr marL="0" indent="0">
                <a:lnSpc>
                  <a:spcPts val="2600"/>
                </a:lnSpc>
                <a:spcBef>
                  <a:spcPts val="0"/>
                </a:spcBef>
                <a:buNone/>
              </a:pPr>
              <a:r>
                <a:rPr lang="en-US" sz="1800" dirty="0"/>
                <a:t>Jodrell Bank-Malvern</a:t>
              </a:r>
            </a:p>
            <a:p>
              <a:pPr marL="0" indent="0">
                <a:lnSpc>
                  <a:spcPts val="2600"/>
                </a:lnSpc>
                <a:spcBef>
                  <a:spcPts val="0"/>
                </a:spcBef>
                <a:buNone/>
              </a:pPr>
              <a:r>
                <a:rPr lang="en-US" sz="1800" dirty="0"/>
                <a:t>GB-NRL-ARO*</a:t>
              </a:r>
            </a:p>
            <a:p>
              <a:pPr marL="0" indent="0">
                <a:lnSpc>
                  <a:spcPts val="2600"/>
                </a:lnSpc>
                <a:spcBef>
                  <a:spcPts val="0"/>
                </a:spcBef>
                <a:buNone/>
              </a:pPr>
              <a:r>
                <a:rPr lang="en-US" sz="1800" dirty="0"/>
                <a:t>US NUG</a:t>
              </a:r>
            </a:p>
            <a:p>
              <a:pPr marL="0" indent="0">
                <a:lnSpc>
                  <a:spcPts val="2600"/>
                </a:lnSpc>
                <a:spcBef>
                  <a:spcPts val="0"/>
                </a:spcBef>
                <a:buNone/>
              </a:pPr>
              <a:r>
                <a:rPr lang="en-US" sz="1800" dirty="0"/>
                <a:t>Merlin</a:t>
              </a:r>
            </a:p>
            <a:p>
              <a:pPr marL="0" indent="0">
                <a:lnSpc>
                  <a:spcPts val="2600"/>
                </a:lnSpc>
                <a:spcBef>
                  <a:spcPts val="0"/>
                </a:spcBef>
                <a:buNone/>
              </a:pPr>
              <a:r>
                <a:rPr lang="en-US" sz="1800" dirty="0"/>
                <a:t>US NUG</a:t>
              </a:r>
            </a:p>
          </p:txBody>
        </p:sp>
        <p:sp>
          <p:nvSpPr>
            <p:cNvPr id="7" name="Subtitle 2"/>
            <p:cNvSpPr txBox="1">
              <a:spLocks/>
            </p:cNvSpPr>
            <p:nvPr/>
          </p:nvSpPr>
          <p:spPr>
            <a:xfrm>
              <a:off x="328753" y="1060011"/>
              <a:ext cx="1159804" cy="4968649"/>
            </a:xfrm>
            <a:prstGeom prst="rect">
              <a:avLst/>
            </a:prstGeom>
          </p:spPr>
          <p:txBody>
            <a:bodyPr vert="horz" lIns="0" tIns="0" rIns="0" bIns="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1800"/>
                </a:lnSpc>
                <a:spcBef>
                  <a:spcPts val="0"/>
                </a:spcBef>
              </a:pPr>
              <a:r>
                <a:rPr lang="en-US" sz="1800" b="1" dirty="0" smtClean="0">
                  <a:solidFill>
                    <a:schemeClr val="tx1"/>
                  </a:solidFill>
                </a:rPr>
                <a:t>Publication</a:t>
              </a:r>
            </a:p>
            <a:p>
              <a:pPr algn="l">
                <a:lnSpc>
                  <a:spcPts val="1800"/>
                </a:lnSpc>
                <a:spcBef>
                  <a:spcPts val="0"/>
                </a:spcBef>
              </a:pPr>
              <a:r>
                <a:rPr lang="en-US" sz="1800" b="1" dirty="0" smtClean="0">
                  <a:solidFill>
                    <a:schemeClr val="tx1"/>
                  </a:solidFill>
                </a:rPr>
                <a:t>date</a:t>
              </a:r>
              <a:endParaRPr lang="en-US" sz="1800" dirty="0" smtClean="0">
                <a:solidFill>
                  <a:schemeClr val="tx1"/>
                </a:solidFill>
              </a:endParaRP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p>
            <a:p>
              <a:pPr algn="l">
                <a:lnSpc>
                  <a:spcPts val="2600"/>
                </a:lnSpc>
                <a:spcBef>
                  <a:spcPts val="0"/>
                </a:spcBef>
              </a:pPr>
              <a:r>
                <a:rPr lang="en-US" sz="1800" dirty="0" smtClean="0">
                  <a:solidFill>
                    <a:schemeClr val="tx1"/>
                  </a:solidFill>
                </a:rPr>
                <a:t>1966 (Aug)</a:t>
              </a:r>
            </a:p>
            <a:p>
              <a:pPr algn="l">
                <a:lnSpc>
                  <a:spcPts val="2600"/>
                </a:lnSpc>
                <a:spcBef>
                  <a:spcPts val="0"/>
                </a:spcBef>
              </a:pPr>
              <a:r>
                <a:rPr lang="en-US" sz="1800" dirty="0" smtClean="0">
                  <a:solidFill>
                    <a:schemeClr val="tx1"/>
                  </a:solidFill>
                </a:rPr>
                <a:t>1966 (Aug)</a:t>
              </a:r>
            </a:p>
            <a:p>
              <a:pPr algn="l">
                <a:lnSpc>
                  <a:spcPts val="2600"/>
                </a:lnSpc>
                <a:spcBef>
                  <a:spcPts val="0"/>
                </a:spcBef>
              </a:pPr>
              <a:r>
                <a:rPr lang="en-US" sz="1800" dirty="0" smtClean="0">
                  <a:solidFill>
                    <a:schemeClr val="tx1"/>
                  </a:solidFill>
                </a:rPr>
                <a:t>1967 (Mar)</a:t>
              </a:r>
            </a:p>
            <a:p>
              <a:pPr algn="l">
                <a:lnSpc>
                  <a:spcPts val="2600"/>
                </a:lnSpc>
                <a:spcBef>
                  <a:spcPts val="0"/>
                </a:spcBef>
              </a:pPr>
              <a:r>
                <a:rPr lang="en-US" sz="1800" dirty="0" smtClean="0">
                  <a:solidFill>
                    <a:schemeClr val="tx1"/>
                  </a:solidFill>
                </a:rPr>
                <a:t>1967 (May)</a:t>
              </a:r>
            </a:p>
            <a:p>
              <a:pPr algn="l">
                <a:lnSpc>
                  <a:spcPts val="2600"/>
                </a:lnSpc>
                <a:spcBef>
                  <a:spcPts val="0"/>
                </a:spcBef>
              </a:pPr>
              <a:r>
                <a:rPr lang="en-US" sz="1800" dirty="0" smtClean="0">
                  <a:solidFill>
                    <a:schemeClr val="tx1"/>
                  </a:solidFill>
                </a:rPr>
                <a:t>1967 (Aug)</a:t>
              </a:r>
            </a:p>
            <a:p>
              <a:pPr algn="l">
                <a:lnSpc>
                  <a:spcPts val="2600"/>
                </a:lnSpc>
                <a:spcBef>
                  <a:spcPts val="0"/>
                </a:spcBef>
              </a:pPr>
              <a:r>
                <a:rPr lang="en-US" sz="1800" dirty="0" smtClean="0">
                  <a:solidFill>
                    <a:schemeClr val="tx1"/>
                  </a:solidFill>
                </a:rPr>
                <a:t>1968 (May)</a:t>
              </a:r>
            </a:p>
            <a:p>
              <a:pPr algn="l">
                <a:lnSpc>
                  <a:spcPts val="2600"/>
                </a:lnSpc>
                <a:spcBef>
                  <a:spcPts val="0"/>
                </a:spcBef>
              </a:pPr>
              <a:r>
                <a:rPr lang="en-US" sz="1800" dirty="0" smtClean="0">
                  <a:solidFill>
                    <a:schemeClr val="tx1"/>
                  </a:solidFill>
                </a:rPr>
                <a:t>1968</a:t>
              </a:r>
            </a:p>
            <a:p>
              <a:pPr algn="l">
                <a:lnSpc>
                  <a:spcPts val="2600"/>
                </a:lnSpc>
                <a:spcBef>
                  <a:spcPts val="0"/>
                </a:spcBef>
              </a:pPr>
              <a:r>
                <a:rPr lang="en-US" sz="1800" dirty="0" smtClean="0">
                  <a:solidFill>
                    <a:schemeClr val="tx1"/>
                  </a:solidFill>
                </a:rPr>
                <a:t>1971</a:t>
              </a:r>
            </a:p>
            <a:p>
              <a:pPr algn="l">
                <a:lnSpc>
                  <a:spcPts val="2600"/>
                </a:lnSpc>
                <a:spcBef>
                  <a:spcPts val="0"/>
                </a:spcBef>
              </a:pPr>
              <a:r>
                <a:rPr lang="en-US" sz="1800" dirty="0" smtClean="0">
                  <a:solidFill>
                    <a:schemeClr val="tx1"/>
                  </a:solidFill>
                </a:rPr>
                <a:t>1978</a:t>
              </a:r>
            </a:p>
            <a:p>
              <a:pPr algn="l">
                <a:lnSpc>
                  <a:spcPts val="2600"/>
                </a:lnSpc>
                <a:spcBef>
                  <a:spcPts val="0"/>
                </a:spcBef>
              </a:pPr>
              <a:r>
                <a:rPr lang="en-US" sz="1800" dirty="0" smtClean="0">
                  <a:solidFill>
                    <a:schemeClr val="tx1"/>
                  </a:solidFill>
                </a:rPr>
                <a:t>1980</a:t>
              </a:r>
            </a:p>
            <a:p>
              <a:pPr algn="l">
                <a:lnSpc>
                  <a:spcPts val="2600"/>
                </a:lnSpc>
                <a:spcBef>
                  <a:spcPts val="0"/>
                </a:spcBef>
              </a:pPr>
              <a:r>
                <a:rPr lang="en-US" sz="1800" dirty="0" smtClean="0">
                  <a:solidFill>
                    <a:schemeClr val="tx1"/>
                  </a:solidFill>
                </a:rPr>
                <a:t>1982</a:t>
              </a:r>
            </a:p>
            <a:p>
              <a:pPr algn="l">
                <a:lnSpc>
                  <a:spcPts val="2600"/>
                </a:lnSpc>
                <a:spcBef>
                  <a:spcPts val="0"/>
                </a:spcBef>
              </a:pPr>
              <a:r>
                <a:rPr lang="en-US" sz="1800" dirty="0" smtClean="0">
                  <a:solidFill>
                    <a:schemeClr val="tx1"/>
                  </a:solidFill>
                </a:rPr>
                <a:t>1992</a:t>
              </a:r>
            </a:p>
          </p:txBody>
        </p:sp>
        <p:cxnSp>
          <p:nvCxnSpPr>
            <p:cNvPr id="9" name="Straight Connector 8"/>
            <p:cNvCxnSpPr/>
            <p:nvPr/>
          </p:nvCxnSpPr>
          <p:spPr>
            <a:xfrm>
              <a:off x="328753" y="1655459"/>
              <a:ext cx="862386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p:nvSpPr>
          <p:spPr>
            <a:xfrm>
              <a:off x="7793659" y="1060011"/>
              <a:ext cx="1158954" cy="4968649"/>
            </a:xfrm>
            <a:prstGeom prst="rect">
              <a:avLst/>
            </a:prstGeom>
          </p:spPr>
          <p:txBody>
            <a:bodyPr vert="horz" lIns="0" tIns="0" rIns="0" bIns="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1800"/>
                </a:lnSpc>
                <a:spcBef>
                  <a:spcPts val="0"/>
                </a:spcBef>
              </a:pPr>
              <a:r>
                <a:rPr lang="en-US" sz="1800" b="1" dirty="0" smtClean="0">
                  <a:solidFill>
                    <a:schemeClr val="tx1"/>
                  </a:solidFill>
                </a:rPr>
                <a:t>Reference</a:t>
              </a:r>
            </a:p>
            <a:p>
              <a:pPr algn="l">
                <a:lnSpc>
                  <a:spcPts val="1800"/>
                </a:lnSpc>
                <a:spcBef>
                  <a:spcPts val="0"/>
                </a:spcBef>
              </a:pPr>
              <a:r>
                <a:rPr lang="en-US" sz="1800" b="1" dirty="0" smtClean="0">
                  <a:solidFill>
                    <a:schemeClr val="tx1"/>
                  </a:solidFill>
                </a:rPr>
                <a:t>(1st author)</a:t>
              </a:r>
              <a:endParaRPr lang="en-US" sz="1800" dirty="0" smtClean="0">
                <a:solidFill>
                  <a:schemeClr val="tx1"/>
                </a:solidFill>
              </a:endParaRPr>
            </a:p>
            <a:p>
              <a:pPr algn="l">
                <a:lnSpc>
                  <a:spcPts val="1800"/>
                </a:lnSpc>
                <a:spcBef>
                  <a:spcPts val="0"/>
                </a:spcBef>
              </a:pPr>
              <a:endParaRPr lang="en-US" sz="1800" dirty="0" smtClean="0">
                <a:solidFill>
                  <a:schemeClr val="tx1"/>
                </a:solidFill>
              </a:endParaRPr>
            </a:p>
            <a:p>
              <a:pPr>
                <a:lnSpc>
                  <a:spcPts val="800"/>
                </a:lnSpc>
                <a:spcBef>
                  <a:spcPts val="0"/>
                </a:spcBef>
              </a:pPr>
              <a:endParaRPr lang="en-US" sz="1800" dirty="0" smtClean="0"/>
            </a:p>
            <a:p>
              <a:pPr algn="l">
                <a:lnSpc>
                  <a:spcPts val="2600"/>
                </a:lnSpc>
                <a:spcBef>
                  <a:spcPts val="0"/>
                </a:spcBef>
              </a:pPr>
              <a:r>
                <a:rPr lang="en-US" sz="1800" dirty="0" err="1">
                  <a:solidFill>
                    <a:schemeClr val="tx1"/>
                  </a:solidFill>
                </a:rPr>
                <a:t>Cudaback</a:t>
              </a:r>
              <a:endParaRPr lang="en-US" sz="1800" dirty="0">
                <a:solidFill>
                  <a:schemeClr val="tx1"/>
                </a:solidFill>
              </a:endParaRPr>
            </a:p>
            <a:p>
              <a:pPr algn="l">
                <a:lnSpc>
                  <a:spcPts val="2600"/>
                </a:lnSpc>
                <a:spcBef>
                  <a:spcPts val="0"/>
                </a:spcBef>
              </a:pPr>
              <a:r>
                <a:rPr lang="en-US" sz="1800" dirty="0">
                  <a:solidFill>
                    <a:schemeClr val="tx1"/>
                  </a:solidFill>
                </a:rPr>
                <a:t>Rogers</a:t>
              </a:r>
            </a:p>
            <a:p>
              <a:pPr algn="l">
                <a:lnSpc>
                  <a:spcPts val="2600"/>
                </a:lnSpc>
                <a:spcBef>
                  <a:spcPts val="0"/>
                </a:spcBef>
              </a:pPr>
              <a:r>
                <a:rPr lang="en-US" sz="1800" dirty="0">
                  <a:solidFill>
                    <a:schemeClr val="tx1"/>
                  </a:solidFill>
                </a:rPr>
                <a:t>Davies</a:t>
              </a:r>
            </a:p>
            <a:p>
              <a:pPr algn="l">
                <a:lnSpc>
                  <a:spcPts val="2600"/>
                </a:lnSpc>
                <a:spcBef>
                  <a:spcPts val="0"/>
                </a:spcBef>
              </a:pPr>
              <a:r>
                <a:rPr lang="en-US" sz="1800" dirty="0">
                  <a:solidFill>
                    <a:schemeClr val="tx1"/>
                  </a:solidFill>
                </a:rPr>
                <a:t>Moran</a:t>
              </a:r>
            </a:p>
            <a:p>
              <a:pPr algn="l">
                <a:lnSpc>
                  <a:spcPts val="2600"/>
                </a:lnSpc>
                <a:spcBef>
                  <a:spcPts val="0"/>
                </a:spcBef>
              </a:pPr>
              <a:r>
                <a:rPr lang="en-US" sz="1800" dirty="0">
                  <a:solidFill>
                    <a:schemeClr val="tx1"/>
                  </a:solidFill>
                </a:rPr>
                <a:t>Moran</a:t>
              </a:r>
            </a:p>
            <a:p>
              <a:pPr algn="l">
                <a:lnSpc>
                  <a:spcPts val="2600"/>
                </a:lnSpc>
                <a:spcBef>
                  <a:spcPts val="0"/>
                </a:spcBef>
              </a:pPr>
              <a:r>
                <a:rPr lang="en-US" sz="1800" dirty="0">
                  <a:solidFill>
                    <a:schemeClr val="tx1"/>
                  </a:solidFill>
                </a:rPr>
                <a:t>Moran</a:t>
              </a:r>
            </a:p>
            <a:p>
              <a:pPr algn="l">
                <a:lnSpc>
                  <a:spcPts val="2600"/>
                </a:lnSpc>
                <a:spcBef>
                  <a:spcPts val="0"/>
                </a:spcBef>
              </a:pPr>
              <a:r>
                <a:rPr lang="en-US" sz="1800" dirty="0">
                  <a:solidFill>
                    <a:schemeClr val="tx1"/>
                  </a:solidFill>
                </a:rPr>
                <a:t>Moran</a:t>
              </a:r>
            </a:p>
            <a:p>
              <a:pPr algn="l">
                <a:lnSpc>
                  <a:spcPts val="2600"/>
                </a:lnSpc>
                <a:spcBef>
                  <a:spcPts val="0"/>
                </a:spcBef>
              </a:pPr>
              <a:r>
                <a:rPr lang="en-US" sz="1800" dirty="0">
                  <a:solidFill>
                    <a:schemeClr val="tx1"/>
                  </a:solidFill>
                </a:rPr>
                <a:t>Cooper</a:t>
              </a:r>
            </a:p>
            <a:p>
              <a:pPr algn="l">
                <a:lnSpc>
                  <a:spcPts val="2600"/>
                </a:lnSpc>
                <a:spcBef>
                  <a:spcPts val="0"/>
                </a:spcBef>
              </a:pPr>
              <a:r>
                <a:rPr lang="en-US" sz="1800" dirty="0">
                  <a:solidFill>
                    <a:schemeClr val="tx1"/>
                  </a:solidFill>
                </a:rPr>
                <a:t>Moran</a:t>
              </a:r>
            </a:p>
            <a:p>
              <a:pPr algn="l">
                <a:lnSpc>
                  <a:spcPts val="2600"/>
                </a:lnSpc>
                <a:spcBef>
                  <a:spcPts val="0"/>
                </a:spcBef>
              </a:pPr>
              <a:r>
                <a:rPr lang="en-US" sz="1800" dirty="0">
                  <a:solidFill>
                    <a:schemeClr val="tx1"/>
                  </a:solidFill>
                </a:rPr>
                <a:t>Reid</a:t>
              </a:r>
            </a:p>
            <a:p>
              <a:pPr algn="l">
                <a:lnSpc>
                  <a:spcPts val="2600"/>
                </a:lnSpc>
                <a:spcBef>
                  <a:spcPts val="0"/>
                </a:spcBef>
              </a:pPr>
              <a:r>
                <a:rPr lang="en-US" sz="1800" dirty="0">
                  <a:solidFill>
                    <a:schemeClr val="tx1"/>
                  </a:solidFill>
                </a:rPr>
                <a:t>Norris</a:t>
              </a:r>
            </a:p>
            <a:p>
              <a:pPr algn="l">
                <a:lnSpc>
                  <a:spcPts val="2600"/>
                </a:lnSpc>
                <a:spcBef>
                  <a:spcPts val="0"/>
                </a:spcBef>
              </a:pPr>
              <a:r>
                <a:rPr lang="en-US" sz="1800" dirty="0" err="1">
                  <a:solidFill>
                    <a:schemeClr val="tx1"/>
                  </a:solidFill>
                </a:rPr>
                <a:t>Bloemhof</a:t>
              </a:r>
              <a:endParaRPr lang="en-US" sz="1800" dirty="0">
                <a:solidFill>
                  <a:schemeClr val="tx1"/>
                </a:solidFill>
              </a:endParaRPr>
            </a:p>
          </p:txBody>
        </p:sp>
        <p:sp>
          <p:nvSpPr>
            <p:cNvPr id="11" name="Subtitle 2"/>
            <p:cNvSpPr txBox="1">
              <a:spLocks/>
            </p:cNvSpPr>
            <p:nvPr/>
          </p:nvSpPr>
          <p:spPr>
            <a:xfrm>
              <a:off x="5061098" y="1060012"/>
              <a:ext cx="914401" cy="3788436"/>
            </a:xfrm>
            <a:prstGeom prst="rect">
              <a:avLst/>
            </a:prstGeom>
          </p:spPr>
          <p:txBody>
            <a:bodyPr vert="horz" lIns="0" tIns="0" rIns="0" bIns="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1800"/>
                </a:lnSpc>
                <a:spcBef>
                  <a:spcPts val="0"/>
                </a:spcBef>
              </a:pPr>
              <a:r>
                <a:rPr lang="en-US" sz="1800" b="1" dirty="0" smtClean="0">
                  <a:solidFill>
                    <a:schemeClr val="tx1"/>
                  </a:solidFill>
                </a:rPr>
                <a:t>Angular</a:t>
              </a:r>
            </a:p>
            <a:p>
              <a:pPr algn="l">
                <a:lnSpc>
                  <a:spcPts val="1800"/>
                </a:lnSpc>
                <a:spcBef>
                  <a:spcPts val="0"/>
                </a:spcBef>
              </a:pPr>
              <a:r>
                <a:rPr lang="en-US" sz="1800" b="1" dirty="0" smtClean="0">
                  <a:solidFill>
                    <a:schemeClr val="tx1"/>
                  </a:solidFill>
                </a:rPr>
                <a:t>size</a:t>
              </a: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p>
            <a:p>
              <a:pPr algn="l">
                <a:lnSpc>
                  <a:spcPts val="2600"/>
                </a:lnSpc>
                <a:spcBef>
                  <a:spcPts val="0"/>
                </a:spcBef>
              </a:pPr>
              <a:r>
                <a:rPr lang="en-US" sz="1800" dirty="0" smtClean="0">
                  <a:solidFill>
                    <a:schemeClr val="tx1"/>
                  </a:solidFill>
                </a:rPr>
                <a:t>&lt;</a:t>
              </a:r>
              <a:r>
                <a:rPr lang="en-US" sz="1800" dirty="0">
                  <a:solidFill>
                    <a:schemeClr val="tx1"/>
                  </a:solidFill>
                </a:rPr>
                <a:t>20”</a:t>
              </a:r>
            </a:p>
            <a:p>
              <a:pPr algn="l">
                <a:lnSpc>
                  <a:spcPts val="2600"/>
                </a:lnSpc>
                <a:spcBef>
                  <a:spcPts val="0"/>
                </a:spcBef>
              </a:pPr>
              <a:r>
                <a:rPr lang="en-US" sz="1800" dirty="0">
                  <a:solidFill>
                    <a:schemeClr val="tx1"/>
                  </a:solidFill>
                </a:rPr>
                <a:t>&lt;15”</a:t>
              </a:r>
            </a:p>
            <a:p>
              <a:pPr algn="l">
                <a:lnSpc>
                  <a:spcPts val="2600"/>
                </a:lnSpc>
                <a:spcBef>
                  <a:spcPts val="0"/>
                </a:spcBef>
              </a:pPr>
              <a:r>
                <a:rPr lang="en-US" sz="1800" dirty="0">
                  <a:solidFill>
                    <a:schemeClr val="tx1"/>
                  </a:solidFill>
                </a:rPr>
                <a:t>&lt;0.05”</a:t>
              </a:r>
            </a:p>
            <a:p>
              <a:pPr algn="l">
                <a:lnSpc>
                  <a:spcPts val="2600"/>
                </a:lnSpc>
                <a:spcBef>
                  <a:spcPts val="0"/>
                </a:spcBef>
              </a:pPr>
              <a:r>
                <a:rPr lang="en-US" sz="1800" dirty="0">
                  <a:solidFill>
                    <a:schemeClr val="tx1"/>
                  </a:solidFill>
                </a:rPr>
                <a:t>&lt;0.3”</a:t>
              </a:r>
            </a:p>
            <a:p>
              <a:pPr algn="l">
                <a:lnSpc>
                  <a:spcPts val="2600"/>
                </a:lnSpc>
                <a:spcBef>
                  <a:spcPts val="0"/>
                </a:spcBef>
              </a:pPr>
              <a:r>
                <a:rPr lang="en-US" sz="1800" dirty="0">
                  <a:solidFill>
                    <a:schemeClr val="tx1"/>
                  </a:solidFill>
                </a:rPr>
                <a:t>&lt;0.02”</a:t>
              </a:r>
            </a:p>
            <a:p>
              <a:pPr algn="l">
                <a:lnSpc>
                  <a:spcPts val="2600"/>
                </a:lnSpc>
                <a:spcBef>
                  <a:spcPts val="0"/>
                </a:spcBef>
              </a:pPr>
              <a:r>
                <a:rPr lang="en-US" sz="1800" dirty="0">
                  <a:solidFill>
                    <a:schemeClr val="tx1"/>
                  </a:solidFill>
                </a:rPr>
                <a:t>&lt;0.005”</a:t>
              </a:r>
              <a:endParaRPr lang="en-US" sz="1800" dirty="0" smtClean="0">
                <a:solidFill>
                  <a:schemeClr val="tx1"/>
                </a:solidFill>
              </a:endParaRPr>
            </a:p>
            <a:p>
              <a:pPr algn="l">
                <a:lnSpc>
                  <a:spcPts val="2600"/>
                </a:lnSpc>
                <a:spcBef>
                  <a:spcPts val="0"/>
                </a:spcBef>
              </a:pPr>
              <a:r>
                <a:rPr lang="en-US" sz="1800" dirty="0" smtClean="0">
                  <a:solidFill>
                    <a:schemeClr val="tx1"/>
                  </a:solidFill>
                </a:rPr>
                <a:t>  0.0045</a:t>
              </a:r>
              <a:r>
                <a:rPr lang="en-US" sz="1800" dirty="0">
                  <a:solidFill>
                    <a:schemeClr val="tx1"/>
                  </a:solidFill>
                </a:rPr>
                <a:t>”</a:t>
              </a:r>
            </a:p>
          </p:txBody>
        </p:sp>
        <p:sp>
          <p:nvSpPr>
            <p:cNvPr id="12" name="Subtitle 2"/>
            <p:cNvSpPr txBox="1">
              <a:spLocks/>
            </p:cNvSpPr>
            <p:nvPr/>
          </p:nvSpPr>
          <p:spPr>
            <a:xfrm>
              <a:off x="5975499" y="1060011"/>
              <a:ext cx="1818160" cy="5256380"/>
            </a:xfrm>
            <a:prstGeom prst="rect">
              <a:avLst/>
            </a:prstGeom>
          </p:spPr>
          <p:txBody>
            <a:bodyPr vert="horz" lIns="0" tIns="0" rIns="0" bIns="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1800"/>
                </a:lnSpc>
                <a:spcBef>
                  <a:spcPts val="0"/>
                </a:spcBef>
              </a:pPr>
              <a:r>
                <a:rPr lang="en-US" sz="1800" b="1" dirty="0" smtClean="0">
                  <a:solidFill>
                    <a:schemeClr val="tx1"/>
                  </a:solidFill>
                </a:rPr>
                <a:t>Significance</a:t>
              </a:r>
            </a:p>
            <a:p>
              <a:pPr algn="l">
                <a:lnSpc>
                  <a:spcPts val="1800"/>
                </a:lnSpc>
                <a:spcBef>
                  <a:spcPts val="0"/>
                </a:spcBef>
              </a:pPr>
              <a:endParaRPr lang="en-US" sz="1800" dirty="0" smtClean="0">
                <a:solidFill>
                  <a:schemeClr val="tx1"/>
                </a:solidFill>
              </a:endParaRP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p>
            <a:p>
              <a:pPr algn="l">
                <a:lnSpc>
                  <a:spcPts val="2600"/>
                </a:lnSpc>
                <a:spcBef>
                  <a:spcPts val="0"/>
                </a:spcBef>
              </a:pPr>
              <a:r>
                <a:rPr lang="en-US" sz="1800" dirty="0" smtClean="0">
                  <a:solidFill>
                    <a:schemeClr val="tx1"/>
                  </a:solidFill>
                </a:rPr>
                <a:t>Abs Position</a:t>
              </a:r>
            </a:p>
            <a:p>
              <a:pPr algn="l">
                <a:lnSpc>
                  <a:spcPts val="2600"/>
                </a:lnSpc>
                <a:spcBef>
                  <a:spcPts val="0"/>
                </a:spcBef>
              </a:pPr>
              <a:r>
                <a:rPr lang="en-US" sz="1800" dirty="0" smtClean="0">
                  <a:solidFill>
                    <a:schemeClr val="tx1"/>
                  </a:solidFill>
                </a:rPr>
                <a:t>Abs Position</a:t>
              </a:r>
              <a:endParaRPr lang="en-US" sz="1800" dirty="0">
                <a:solidFill>
                  <a:schemeClr val="tx1"/>
                </a:solidFill>
              </a:endParaRPr>
            </a:p>
            <a:p>
              <a:pPr algn="l">
                <a:lnSpc>
                  <a:spcPts val="2600"/>
                </a:lnSpc>
                <a:spcBef>
                  <a:spcPts val="0"/>
                </a:spcBef>
              </a:pPr>
              <a:r>
                <a:rPr lang="en-US" sz="1800" dirty="0">
                  <a:solidFill>
                    <a:schemeClr val="tx1"/>
                  </a:solidFill>
                </a:rPr>
                <a:t>Sep </a:t>
              </a:r>
              <a:r>
                <a:rPr lang="en-US" sz="1800" dirty="0" smtClean="0">
                  <a:solidFill>
                    <a:schemeClr val="tx1"/>
                  </a:solidFill>
                  <a:sym typeface="Symbol"/>
                </a:rPr>
                <a:t>  ~</a:t>
              </a:r>
              <a:r>
                <a:rPr lang="en-US" sz="1800" dirty="0" smtClean="0">
                  <a:solidFill>
                    <a:schemeClr val="tx1"/>
                  </a:solidFill>
                </a:rPr>
                <a:t>0.1</a:t>
              </a:r>
              <a:r>
                <a:rPr lang="en-US" sz="1800" dirty="0">
                  <a:solidFill>
                    <a:schemeClr val="tx1"/>
                  </a:solidFill>
                </a:rPr>
                <a:t>”</a:t>
              </a:r>
            </a:p>
            <a:p>
              <a:pPr algn="l">
                <a:lnSpc>
                  <a:spcPts val="2600"/>
                </a:lnSpc>
                <a:spcBef>
                  <a:spcPts val="0"/>
                </a:spcBef>
              </a:pPr>
              <a:r>
                <a:rPr lang="en-US" sz="1800" dirty="0">
                  <a:solidFill>
                    <a:schemeClr val="tx1"/>
                  </a:solidFill>
                </a:rPr>
                <a:t>First map (3)</a:t>
              </a:r>
            </a:p>
            <a:p>
              <a:pPr algn="l">
                <a:lnSpc>
                  <a:spcPts val="2600"/>
                </a:lnSpc>
                <a:spcBef>
                  <a:spcPts val="0"/>
                </a:spcBef>
              </a:pPr>
              <a:r>
                <a:rPr lang="en-US" sz="1800" dirty="0">
                  <a:solidFill>
                    <a:schemeClr val="tx1"/>
                  </a:solidFill>
                </a:rPr>
                <a:t>First VLBI</a:t>
              </a:r>
            </a:p>
            <a:p>
              <a:pPr algn="l">
                <a:lnSpc>
                  <a:spcPts val="2600"/>
                </a:lnSpc>
                <a:spcBef>
                  <a:spcPts val="0"/>
                </a:spcBef>
              </a:pPr>
              <a:r>
                <a:rPr lang="en-US" sz="1800" dirty="0">
                  <a:solidFill>
                    <a:schemeClr val="tx1"/>
                  </a:solidFill>
                </a:rPr>
                <a:t>Good map (7)</a:t>
              </a:r>
            </a:p>
            <a:p>
              <a:pPr algn="l">
                <a:lnSpc>
                  <a:spcPts val="2600"/>
                </a:lnSpc>
                <a:spcBef>
                  <a:spcPts val="0"/>
                </a:spcBef>
              </a:pPr>
              <a:r>
                <a:rPr lang="en-US" sz="1800" dirty="0">
                  <a:solidFill>
                    <a:schemeClr val="tx1"/>
                  </a:solidFill>
                </a:rPr>
                <a:t>Size</a:t>
              </a:r>
            </a:p>
            <a:p>
              <a:pPr algn="l">
                <a:lnSpc>
                  <a:spcPts val="2600"/>
                </a:lnSpc>
                <a:spcBef>
                  <a:spcPts val="0"/>
                </a:spcBef>
              </a:pPr>
              <a:r>
                <a:rPr lang="en-US" sz="1800" dirty="0">
                  <a:solidFill>
                    <a:schemeClr val="tx1"/>
                  </a:solidFill>
                </a:rPr>
                <a:t>Better map (16)</a:t>
              </a:r>
            </a:p>
            <a:p>
              <a:pPr algn="l">
                <a:lnSpc>
                  <a:spcPts val="2600"/>
                </a:lnSpc>
                <a:spcBef>
                  <a:spcPts val="0"/>
                </a:spcBef>
              </a:pPr>
              <a:r>
                <a:rPr lang="en-US" sz="1800" dirty="0">
                  <a:solidFill>
                    <a:schemeClr val="tx1"/>
                  </a:solidFill>
                </a:rPr>
                <a:t>B fields</a:t>
              </a:r>
            </a:p>
            <a:p>
              <a:pPr algn="l">
                <a:lnSpc>
                  <a:spcPts val="2600"/>
                </a:lnSpc>
                <a:spcBef>
                  <a:spcPts val="0"/>
                </a:spcBef>
              </a:pPr>
              <a:r>
                <a:rPr lang="en-US" sz="1800" dirty="0" smtClean="0">
                  <a:solidFill>
                    <a:schemeClr val="tx1"/>
                  </a:solidFill>
                </a:rPr>
                <a:t>Excellent </a:t>
              </a:r>
              <a:r>
                <a:rPr lang="en-US" sz="1800" dirty="0">
                  <a:solidFill>
                    <a:schemeClr val="tx1"/>
                  </a:solidFill>
                </a:rPr>
                <a:t>map (</a:t>
              </a:r>
              <a:r>
                <a:rPr lang="en-US" sz="1800" dirty="0" smtClean="0">
                  <a:solidFill>
                    <a:schemeClr val="tx1"/>
                  </a:solidFill>
                </a:rPr>
                <a:t>70)</a:t>
              </a:r>
              <a:r>
                <a:rPr lang="en-US" sz="1800" dirty="0">
                  <a:solidFill>
                    <a:schemeClr val="tx1"/>
                  </a:solidFill>
                </a:rPr>
                <a:t/>
              </a:r>
              <a:br>
                <a:rPr lang="en-US" sz="1800" dirty="0">
                  <a:solidFill>
                    <a:schemeClr val="tx1"/>
                  </a:solidFill>
                </a:rPr>
              </a:br>
              <a:r>
                <a:rPr lang="en-US" sz="1800" dirty="0" smtClean="0">
                  <a:solidFill>
                    <a:schemeClr val="tx1"/>
                  </a:solidFill>
                </a:rPr>
                <a:t>Multi-transitions</a:t>
              </a:r>
            </a:p>
            <a:p>
              <a:pPr algn="l">
                <a:lnSpc>
                  <a:spcPts val="2600"/>
                </a:lnSpc>
                <a:spcBef>
                  <a:spcPts val="0"/>
                </a:spcBef>
              </a:pPr>
              <a:r>
                <a:rPr lang="en-US" sz="1800" dirty="0">
                  <a:solidFill>
                    <a:schemeClr val="tx1"/>
                  </a:solidFill>
                </a:rPr>
                <a:t>Proper </a:t>
              </a:r>
              <a:r>
                <a:rPr lang="en-US" sz="1800" dirty="0" smtClean="0">
                  <a:solidFill>
                    <a:schemeClr val="tx1"/>
                  </a:solidFill>
                </a:rPr>
                <a:t>motions &amp;</a:t>
              </a:r>
            </a:p>
            <a:p>
              <a:pPr algn="l">
                <a:lnSpc>
                  <a:spcPts val="2600"/>
                </a:lnSpc>
                <a:spcBef>
                  <a:spcPts val="0"/>
                </a:spcBef>
              </a:pPr>
              <a:r>
                <a:rPr lang="en-US" sz="1800" dirty="0" smtClean="0">
                  <a:solidFill>
                    <a:schemeClr val="tx1"/>
                  </a:solidFill>
                </a:rPr>
                <a:t>B field distribution</a:t>
              </a:r>
            </a:p>
            <a:p>
              <a:pPr algn="l">
                <a:lnSpc>
                  <a:spcPts val="2600"/>
                </a:lnSpc>
                <a:spcBef>
                  <a:spcPts val="0"/>
                </a:spcBef>
              </a:pPr>
              <a:endParaRPr lang="en-US" sz="1800" dirty="0">
                <a:solidFill>
                  <a:schemeClr val="tx1"/>
                </a:solidFill>
              </a:endParaRPr>
            </a:p>
          </p:txBody>
        </p:sp>
        <p:sp>
          <p:nvSpPr>
            <p:cNvPr id="13" name="Subtitle 2"/>
            <p:cNvSpPr txBox="1">
              <a:spLocks/>
            </p:cNvSpPr>
            <p:nvPr/>
          </p:nvSpPr>
          <p:spPr>
            <a:xfrm>
              <a:off x="4149398" y="1060011"/>
              <a:ext cx="858535" cy="4968649"/>
            </a:xfrm>
            <a:prstGeom prst="rect">
              <a:avLst/>
            </a:prstGeom>
          </p:spPr>
          <p:txBody>
            <a:bodyPr vert="horz" lIns="0" tIns="0" rIns="0" bIns="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1800"/>
                </a:lnSpc>
                <a:spcBef>
                  <a:spcPts val="0"/>
                </a:spcBef>
              </a:pPr>
              <a:r>
                <a:rPr lang="en-US" sz="1800" b="1" dirty="0" smtClean="0">
                  <a:solidFill>
                    <a:schemeClr val="tx1"/>
                  </a:solidFill>
                </a:rPr>
                <a:t>Baseline</a:t>
              </a:r>
            </a:p>
            <a:p>
              <a:pPr algn="l">
                <a:lnSpc>
                  <a:spcPts val="1800"/>
                </a:lnSpc>
                <a:spcBef>
                  <a:spcPts val="0"/>
                </a:spcBef>
              </a:pPr>
              <a:r>
                <a:rPr lang="en-US" sz="1800" b="1" dirty="0" smtClean="0">
                  <a:solidFill>
                    <a:schemeClr val="tx1"/>
                  </a:solidFill>
                </a:rPr>
                <a:t>(km)</a:t>
              </a: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p>
            <a:p>
              <a:pPr algn="l">
                <a:lnSpc>
                  <a:spcPts val="2600"/>
                </a:lnSpc>
                <a:spcBef>
                  <a:spcPts val="0"/>
                </a:spcBef>
              </a:pPr>
              <a:r>
                <a:rPr lang="en-US" sz="1800" dirty="0">
                  <a:solidFill>
                    <a:schemeClr val="tx1"/>
                  </a:solidFill>
                </a:rPr>
                <a:t>1.6</a:t>
              </a:r>
            </a:p>
            <a:p>
              <a:pPr algn="l">
                <a:lnSpc>
                  <a:spcPts val="2600"/>
                </a:lnSpc>
                <a:spcBef>
                  <a:spcPts val="0"/>
                </a:spcBef>
              </a:pPr>
              <a:r>
                <a:rPr lang="en-US" sz="1800" dirty="0">
                  <a:solidFill>
                    <a:schemeClr val="tx1"/>
                  </a:solidFill>
                </a:rPr>
                <a:t>0.7</a:t>
              </a:r>
            </a:p>
            <a:p>
              <a:pPr algn="l">
                <a:lnSpc>
                  <a:spcPts val="2600"/>
                </a:lnSpc>
                <a:spcBef>
                  <a:spcPts val="0"/>
                </a:spcBef>
              </a:pPr>
              <a:r>
                <a:rPr lang="en-US" sz="1800" dirty="0">
                  <a:solidFill>
                    <a:schemeClr val="tx1"/>
                  </a:solidFill>
                </a:rPr>
                <a:t>127</a:t>
              </a:r>
            </a:p>
            <a:p>
              <a:pPr algn="l">
                <a:lnSpc>
                  <a:spcPts val="2600"/>
                </a:lnSpc>
                <a:spcBef>
                  <a:spcPts val="0"/>
                </a:spcBef>
              </a:pPr>
              <a:r>
                <a:rPr lang="en-US" sz="1800" dirty="0">
                  <a:solidFill>
                    <a:schemeClr val="tx1"/>
                  </a:solidFill>
                </a:rPr>
                <a:t>14</a:t>
              </a:r>
            </a:p>
            <a:p>
              <a:pPr algn="l">
                <a:lnSpc>
                  <a:spcPts val="2600"/>
                </a:lnSpc>
                <a:spcBef>
                  <a:spcPts val="0"/>
                </a:spcBef>
              </a:pPr>
              <a:r>
                <a:rPr lang="en-US" sz="1800" dirty="0">
                  <a:solidFill>
                    <a:schemeClr val="tx1"/>
                  </a:solidFill>
                </a:rPr>
                <a:t>845</a:t>
              </a:r>
            </a:p>
            <a:p>
              <a:pPr algn="l">
                <a:lnSpc>
                  <a:spcPts val="2600"/>
                </a:lnSpc>
                <a:spcBef>
                  <a:spcPts val="0"/>
                </a:spcBef>
              </a:pPr>
              <a:r>
                <a:rPr lang="en-US" sz="1800" dirty="0">
                  <a:solidFill>
                    <a:schemeClr val="tx1"/>
                  </a:solidFill>
                </a:rPr>
                <a:t>4030</a:t>
              </a:r>
            </a:p>
            <a:p>
              <a:pPr algn="l">
                <a:lnSpc>
                  <a:spcPts val="2600"/>
                </a:lnSpc>
                <a:spcBef>
                  <a:spcPts val="0"/>
                </a:spcBef>
              </a:pPr>
              <a:r>
                <a:rPr lang="en-US" sz="1800" dirty="0">
                  <a:solidFill>
                    <a:schemeClr val="tx1"/>
                  </a:solidFill>
                </a:rPr>
                <a:t>7900</a:t>
              </a:r>
            </a:p>
            <a:p>
              <a:pPr algn="l">
                <a:lnSpc>
                  <a:spcPts val="2600"/>
                </a:lnSpc>
                <a:spcBef>
                  <a:spcPts val="0"/>
                </a:spcBef>
              </a:pPr>
              <a:r>
                <a:rPr lang="en-US" sz="1800" dirty="0">
                  <a:solidFill>
                    <a:schemeClr val="tx1"/>
                  </a:solidFill>
                </a:rPr>
                <a:t>127</a:t>
              </a:r>
            </a:p>
            <a:p>
              <a:pPr algn="l">
                <a:lnSpc>
                  <a:spcPts val="2600"/>
                </a:lnSpc>
                <a:spcBef>
                  <a:spcPts val="0"/>
                </a:spcBef>
              </a:pPr>
              <a:r>
                <a:rPr lang="en-US" sz="1800" dirty="0">
                  <a:solidFill>
                    <a:schemeClr val="tx1"/>
                  </a:solidFill>
                </a:rPr>
                <a:t>3100</a:t>
              </a:r>
            </a:p>
            <a:p>
              <a:pPr algn="l">
                <a:lnSpc>
                  <a:spcPts val="2600"/>
                </a:lnSpc>
                <a:spcBef>
                  <a:spcPts val="0"/>
                </a:spcBef>
              </a:pPr>
              <a:r>
                <a:rPr lang="en-US" sz="1800" dirty="0">
                  <a:solidFill>
                    <a:schemeClr val="tx1"/>
                  </a:solidFill>
                </a:rPr>
                <a:t>4030</a:t>
              </a:r>
            </a:p>
            <a:p>
              <a:pPr algn="l">
                <a:lnSpc>
                  <a:spcPts val="2600"/>
                </a:lnSpc>
                <a:spcBef>
                  <a:spcPts val="0"/>
                </a:spcBef>
              </a:pPr>
              <a:r>
                <a:rPr lang="en-US" sz="1800" dirty="0">
                  <a:solidFill>
                    <a:schemeClr val="tx1"/>
                  </a:solidFill>
                </a:rPr>
                <a:t>134</a:t>
              </a:r>
            </a:p>
            <a:p>
              <a:pPr algn="l">
                <a:lnSpc>
                  <a:spcPts val="2600"/>
                </a:lnSpc>
                <a:spcBef>
                  <a:spcPts val="0"/>
                </a:spcBef>
              </a:pPr>
              <a:r>
                <a:rPr lang="en-US" sz="1800" dirty="0">
                  <a:solidFill>
                    <a:schemeClr val="tx1"/>
                  </a:solidFill>
                </a:rPr>
                <a:t>4030</a:t>
              </a:r>
            </a:p>
          </p:txBody>
        </p:sp>
        <p:sp>
          <p:nvSpPr>
            <p:cNvPr id="18" name="TextBox 17"/>
            <p:cNvSpPr txBox="1"/>
            <p:nvPr/>
          </p:nvSpPr>
          <p:spPr>
            <a:xfrm>
              <a:off x="6444690" y="2581754"/>
              <a:ext cx="210451" cy="276999"/>
            </a:xfrm>
            <a:prstGeom prst="rect">
              <a:avLst/>
            </a:prstGeom>
            <a:noFill/>
          </p:spPr>
          <p:txBody>
            <a:bodyPr wrap="square" lIns="0" tIns="0" rIns="0" bIns="0" rtlCol="0">
              <a:spAutoFit/>
            </a:bodyPr>
            <a:lstStyle/>
            <a:p>
              <a:endParaRPr lang="en-US" dirty="0"/>
            </a:p>
          </p:txBody>
        </p:sp>
      </p:grpSp>
      <p:sp>
        <p:nvSpPr>
          <p:cNvPr id="21" name="TextBox 20"/>
          <p:cNvSpPr txBox="1"/>
          <p:nvPr/>
        </p:nvSpPr>
        <p:spPr>
          <a:xfrm>
            <a:off x="339385" y="6316391"/>
            <a:ext cx="1065133" cy="215444"/>
          </a:xfrm>
          <a:prstGeom prst="rect">
            <a:avLst/>
          </a:prstGeom>
          <a:noFill/>
        </p:spPr>
        <p:txBody>
          <a:bodyPr wrap="square" lIns="0" tIns="0" rIns="0" bIns="0" rtlCol="0">
            <a:spAutoFit/>
          </a:bodyPr>
          <a:lstStyle/>
          <a:p>
            <a:r>
              <a:rPr lang="en-US" sz="1400" dirty="0" smtClean="0"/>
              <a:t>*5 cm</a:t>
            </a:r>
            <a:endParaRPr lang="en-US" sz="1400" dirty="0"/>
          </a:p>
        </p:txBody>
      </p:sp>
    </p:spTree>
    <p:extLst>
      <p:ext uri="{BB962C8B-B14F-4D97-AF65-F5344CB8AC3E}">
        <p14:creationId xmlns:p14="http://schemas.microsoft.com/office/powerpoint/2010/main" val="1898270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719" cy="45719"/>
          </a:xfrm>
        </p:spPr>
        <p:txBody>
          <a:bodyPr>
            <a:normAutofit fontScale="90000"/>
          </a:bodyPr>
          <a:lstStyle/>
          <a:p>
            <a:endParaRPr lang="en-US"/>
          </a:p>
        </p:txBody>
      </p:sp>
      <p:pic>
        <p:nvPicPr>
          <p:cNvPr id="3" name="Picture 2" descr="millstone_agassiz_phase.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65125" y="57150"/>
            <a:ext cx="8918575" cy="6858000"/>
          </a:xfrm>
          <a:prstGeom prst="rect">
            <a:avLst/>
          </a:prstGeom>
        </p:spPr>
      </p:pic>
      <p:sp>
        <p:nvSpPr>
          <p:cNvPr id="4" name="TextBox 3"/>
          <p:cNvSpPr txBox="1"/>
          <p:nvPr/>
        </p:nvSpPr>
        <p:spPr>
          <a:xfrm>
            <a:off x="7217220" y="147935"/>
            <a:ext cx="1486705" cy="461665"/>
          </a:xfrm>
          <a:prstGeom prst="rect">
            <a:avLst/>
          </a:prstGeom>
          <a:noFill/>
        </p:spPr>
        <p:txBody>
          <a:bodyPr wrap="none" rtlCol="0">
            <a:spAutoFit/>
          </a:bodyPr>
          <a:lstStyle/>
          <a:p>
            <a:r>
              <a:rPr lang="en-US" sz="2400" dirty="0" smtClean="0">
                <a:solidFill>
                  <a:srgbClr val="FF0000"/>
                </a:solidFill>
              </a:rPr>
              <a:t>(Fall 1966)</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F0000"/>
                </a:solidFill>
              </a:rPr>
              <a:t>First Maser “Spot Map” Millstone-Agassiz Interferometer (1967): W3(OH)</a:t>
            </a:r>
            <a:endParaRPr lang="en-US" sz="2800" dirty="0">
              <a:solidFill>
                <a:srgbClr val="FF0000"/>
              </a:solidFill>
            </a:endParaRPr>
          </a:p>
        </p:txBody>
      </p:sp>
      <p:pic>
        <p:nvPicPr>
          <p:cNvPr id="3" name="Picture 2" descr="millstone_agassiz_phase.png"/>
          <p:cNvPicPr>
            <a:picLocks noChangeAspect="1"/>
          </p:cNvPicPr>
          <p:nvPr/>
        </p:nvPicPr>
        <p:blipFill>
          <a:blip r:embed="rId2"/>
          <a:stretch>
            <a:fillRect/>
          </a:stretch>
        </p:blipFill>
        <p:spPr>
          <a:xfrm>
            <a:off x="0" y="1981200"/>
            <a:ext cx="5249863" cy="4748106"/>
          </a:xfrm>
          <a:prstGeom prst="rect">
            <a:avLst/>
          </a:prstGeom>
        </p:spPr>
      </p:pic>
      <p:pic>
        <p:nvPicPr>
          <p:cNvPr id="4" name="Picture 3" descr="millstone_agassiz_map.png"/>
          <p:cNvPicPr>
            <a:picLocks noChangeAspect="1"/>
          </p:cNvPicPr>
          <p:nvPr/>
        </p:nvPicPr>
        <p:blipFill>
          <a:blip r:embed="rId3"/>
          <a:stretch>
            <a:fillRect/>
          </a:stretch>
        </p:blipFill>
        <p:spPr>
          <a:xfrm>
            <a:off x="4648200" y="3200400"/>
            <a:ext cx="5041900" cy="2788103"/>
          </a:xfrm>
          <a:prstGeom prst="rect">
            <a:avLst/>
          </a:prstGeom>
        </p:spPr>
      </p:pic>
      <p:sp>
        <p:nvSpPr>
          <p:cNvPr id="5" name="TextBox 4"/>
          <p:cNvSpPr txBox="1"/>
          <p:nvPr/>
        </p:nvSpPr>
        <p:spPr>
          <a:xfrm>
            <a:off x="1259668" y="1447800"/>
            <a:ext cx="3236132" cy="400110"/>
          </a:xfrm>
          <a:prstGeom prst="rect">
            <a:avLst/>
          </a:prstGeom>
          <a:noFill/>
        </p:spPr>
        <p:txBody>
          <a:bodyPr wrap="none" rtlCol="0">
            <a:spAutoFit/>
          </a:bodyPr>
          <a:lstStyle/>
          <a:p>
            <a:r>
              <a:rPr lang="en-US" sz="2000" dirty="0" smtClean="0">
                <a:solidFill>
                  <a:srgbClr val="0000FF"/>
                </a:solidFill>
              </a:rPr>
              <a:t>Visibility Phase </a:t>
            </a:r>
            <a:r>
              <a:rPr lang="en-US" sz="2000" dirty="0" err="1" smtClean="0">
                <a:solidFill>
                  <a:srgbClr val="0000FF"/>
                </a:solidFill>
              </a:rPr>
              <a:t>vs</a:t>
            </a:r>
            <a:r>
              <a:rPr lang="en-US" sz="2000" dirty="0" smtClean="0">
                <a:solidFill>
                  <a:srgbClr val="0000FF"/>
                </a:solidFill>
              </a:rPr>
              <a:t> Hour Angle</a:t>
            </a:r>
            <a:endParaRPr lang="en-US" sz="2000" dirty="0">
              <a:solidFill>
                <a:srgbClr val="0000FF"/>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nrao_vlbi_proposa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296988" y="-150813"/>
            <a:ext cx="5264150" cy="685800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4021" y="1108912"/>
            <a:ext cx="6278251" cy="5899920"/>
          </a:xfrm>
          <a:prstGeom prst="rect">
            <a:avLst/>
          </a:prstGeom>
          <a:effectLst/>
        </p:spPr>
      </p:pic>
      <p:sp>
        <p:nvSpPr>
          <p:cNvPr id="3" name="Rectangle 2"/>
          <p:cNvSpPr/>
          <p:nvPr/>
        </p:nvSpPr>
        <p:spPr>
          <a:xfrm>
            <a:off x="1363221" y="1159712"/>
            <a:ext cx="6586979" cy="5456988"/>
          </a:xfrm>
          <a:prstGeom prst="rect">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132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719" cy="45719"/>
          </a:xfrm>
        </p:spPr>
        <p:txBody>
          <a:bodyPr>
            <a:normAutofit fontScale="90000"/>
          </a:bodyPr>
          <a:lstStyle/>
          <a:p>
            <a:endParaRPr lang="en-US" dirty="0"/>
          </a:p>
        </p:txBody>
      </p:sp>
      <p:pic>
        <p:nvPicPr>
          <p:cNvPr id="3" name="Picture 2" descr="HP_catalog.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371600" y="381000"/>
            <a:ext cx="5254625" cy="6858000"/>
          </a:xfrm>
          <a:prstGeom prst="rect">
            <a:avLst/>
          </a:prstGeom>
        </p:spPr>
      </p:pic>
      <p:sp>
        <p:nvSpPr>
          <p:cNvPr id="4" name="TextBox 3"/>
          <p:cNvSpPr txBox="1"/>
          <p:nvPr/>
        </p:nvSpPr>
        <p:spPr>
          <a:xfrm>
            <a:off x="1437314" y="76200"/>
            <a:ext cx="5039686" cy="523220"/>
          </a:xfrm>
          <a:prstGeom prst="rect">
            <a:avLst/>
          </a:prstGeom>
          <a:noFill/>
        </p:spPr>
        <p:txBody>
          <a:bodyPr wrap="none" rtlCol="0">
            <a:spAutoFit/>
          </a:bodyPr>
          <a:lstStyle/>
          <a:p>
            <a:r>
              <a:rPr lang="en-US" sz="2800" dirty="0" err="1" smtClean="0">
                <a:solidFill>
                  <a:srgbClr val="FF0000"/>
                </a:solidFill>
              </a:rPr>
              <a:t>Hewlitt</a:t>
            </a:r>
            <a:r>
              <a:rPr lang="en-US" sz="2800" dirty="0" smtClean="0">
                <a:solidFill>
                  <a:srgbClr val="FF0000"/>
                </a:solidFill>
              </a:rPr>
              <a:t> Packard Catalog </a:t>
            </a:r>
            <a:r>
              <a:rPr lang="en-US" sz="2800" dirty="0" err="1" smtClean="0">
                <a:solidFill>
                  <a:srgbClr val="FF0000"/>
                </a:solidFill>
              </a:rPr>
              <a:t>cira</a:t>
            </a:r>
            <a:r>
              <a:rPr lang="en-US" sz="2800" dirty="0" smtClean="0">
                <a:solidFill>
                  <a:srgbClr val="FF0000"/>
                </a:solidFill>
              </a:rPr>
              <a:t> 1967</a:t>
            </a:r>
            <a:endParaRPr lang="en-US" sz="2800" dirty="0">
              <a:solidFill>
                <a:srgbClr val="FF0000"/>
              </a:solidFill>
            </a:endParaRPr>
          </a:p>
        </p:txBody>
      </p:sp>
      <p:sp>
        <p:nvSpPr>
          <p:cNvPr id="5" name="TextBox 4"/>
          <p:cNvSpPr txBox="1"/>
          <p:nvPr/>
        </p:nvSpPr>
        <p:spPr>
          <a:xfrm>
            <a:off x="5867400" y="5334000"/>
            <a:ext cx="3146464" cy="1015663"/>
          </a:xfrm>
          <a:prstGeom prst="rect">
            <a:avLst/>
          </a:prstGeom>
          <a:noFill/>
        </p:spPr>
        <p:txBody>
          <a:bodyPr wrap="none" rtlCol="0">
            <a:spAutoFit/>
          </a:bodyPr>
          <a:lstStyle/>
          <a:p>
            <a:r>
              <a:rPr lang="en-US" sz="2000" dirty="0" smtClean="0">
                <a:solidFill>
                  <a:srgbClr val="FF0000"/>
                </a:solidFill>
              </a:rPr>
              <a:t>HP 5100</a:t>
            </a:r>
          </a:p>
          <a:p>
            <a:r>
              <a:rPr lang="en-US" sz="2000" dirty="0" smtClean="0">
                <a:solidFill>
                  <a:srgbClr val="FF0000"/>
                </a:solidFill>
              </a:rPr>
              <a:t>Phase locked oscillator</a:t>
            </a:r>
          </a:p>
          <a:p>
            <a:r>
              <a:rPr lang="en-US" sz="2000" dirty="0" smtClean="0">
                <a:solidFill>
                  <a:srgbClr val="FF0000"/>
                </a:solidFill>
              </a:rPr>
              <a:t>0-50 MHz in steps of 0.01 Hz</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696" y="1591284"/>
            <a:ext cx="7732219" cy="4476998"/>
          </a:xfrm>
          <a:prstGeom prst="rect">
            <a:avLst/>
          </a:prstGeom>
        </p:spPr>
      </p:pic>
      <p:sp>
        <p:nvSpPr>
          <p:cNvPr id="3" name="TextBox 2"/>
          <p:cNvSpPr txBox="1"/>
          <p:nvPr/>
        </p:nvSpPr>
        <p:spPr>
          <a:xfrm>
            <a:off x="3074685" y="6068282"/>
            <a:ext cx="5688315" cy="461665"/>
          </a:xfrm>
          <a:prstGeom prst="rect">
            <a:avLst/>
          </a:prstGeom>
          <a:noFill/>
        </p:spPr>
        <p:txBody>
          <a:bodyPr wrap="square" rtlCol="0">
            <a:spAutoFit/>
          </a:bodyPr>
          <a:lstStyle/>
          <a:p>
            <a:r>
              <a:rPr lang="en-US" sz="2400" dirty="0" smtClean="0">
                <a:solidFill>
                  <a:srgbClr val="0000FF"/>
                </a:solidFill>
              </a:rPr>
              <a:t>Frequency (5 KHz window)</a:t>
            </a:r>
            <a:endParaRPr lang="en-US" sz="2400" dirty="0">
              <a:solidFill>
                <a:srgbClr val="0000FF"/>
              </a:solidFill>
            </a:endParaRPr>
          </a:p>
        </p:txBody>
      </p:sp>
      <p:sp>
        <p:nvSpPr>
          <p:cNvPr id="4" name="TextBox 3"/>
          <p:cNvSpPr txBox="1"/>
          <p:nvPr/>
        </p:nvSpPr>
        <p:spPr>
          <a:xfrm>
            <a:off x="1231900" y="673100"/>
            <a:ext cx="8191500" cy="954107"/>
          </a:xfrm>
          <a:prstGeom prst="rect">
            <a:avLst/>
          </a:prstGeom>
          <a:noFill/>
        </p:spPr>
        <p:txBody>
          <a:bodyPr wrap="square" rtlCol="0">
            <a:spAutoFit/>
          </a:bodyPr>
          <a:lstStyle/>
          <a:p>
            <a:r>
              <a:rPr lang="en-US" sz="2800" dirty="0" smtClean="0">
                <a:solidFill>
                  <a:srgbClr val="FF0000"/>
                </a:solidFill>
              </a:rPr>
              <a:t>First VLBI Fringes on a Maser Source,  June 1967</a:t>
            </a:r>
          </a:p>
          <a:p>
            <a:r>
              <a:rPr lang="en-US" sz="2800" dirty="0" smtClean="0">
                <a:solidFill>
                  <a:srgbClr val="FF0000"/>
                </a:solidFill>
              </a:rPr>
              <a:t>Haystack 37-m to NRAO 43-m (845 km baseline)</a:t>
            </a:r>
            <a:endParaRPr lang="en-US" sz="2800" dirty="0">
              <a:solidFill>
                <a:srgbClr val="FF0000"/>
              </a:solidFill>
            </a:endParaRPr>
          </a:p>
        </p:txBody>
      </p:sp>
      <p:sp>
        <p:nvSpPr>
          <p:cNvPr id="5" name="TextBox 4"/>
          <p:cNvSpPr txBox="1"/>
          <p:nvPr/>
        </p:nvSpPr>
        <p:spPr>
          <a:xfrm rot="16200000">
            <a:off x="-561762" y="4499187"/>
            <a:ext cx="1890840" cy="461665"/>
          </a:xfrm>
          <a:prstGeom prst="rect">
            <a:avLst/>
          </a:prstGeom>
          <a:noFill/>
        </p:spPr>
        <p:txBody>
          <a:bodyPr wrap="square" rtlCol="0">
            <a:spAutoFit/>
          </a:bodyPr>
          <a:lstStyle/>
          <a:p>
            <a:r>
              <a:rPr lang="en-US" sz="2400" dirty="0" smtClean="0">
                <a:solidFill>
                  <a:srgbClr val="0000FF"/>
                </a:solidFill>
              </a:rPr>
              <a:t>Amplitude</a:t>
            </a:r>
            <a:endParaRPr lang="en-US" sz="2400" dirty="0">
              <a:solidFill>
                <a:srgbClr val="0000FF"/>
              </a:solidFill>
            </a:endParaRPr>
          </a:p>
        </p:txBody>
      </p:sp>
      <p:sp>
        <p:nvSpPr>
          <p:cNvPr id="6" name="TextBox 5"/>
          <p:cNvSpPr txBox="1"/>
          <p:nvPr/>
        </p:nvSpPr>
        <p:spPr>
          <a:xfrm rot="16200000">
            <a:off x="-236185" y="2256106"/>
            <a:ext cx="1214685" cy="461665"/>
          </a:xfrm>
          <a:prstGeom prst="rect">
            <a:avLst/>
          </a:prstGeom>
          <a:noFill/>
        </p:spPr>
        <p:txBody>
          <a:bodyPr wrap="square" rtlCol="0">
            <a:spAutoFit/>
          </a:bodyPr>
          <a:lstStyle/>
          <a:p>
            <a:r>
              <a:rPr lang="en-US" sz="2400" dirty="0" smtClean="0">
                <a:solidFill>
                  <a:srgbClr val="0000FF"/>
                </a:solidFill>
              </a:rPr>
              <a:t>Phase</a:t>
            </a:r>
            <a:endParaRPr lang="en-US" sz="2400" dirty="0">
              <a:solidFill>
                <a:srgbClr val="0000FF"/>
              </a:solidFill>
            </a:endParaRPr>
          </a:p>
        </p:txBody>
      </p:sp>
    </p:spTree>
    <p:extLst>
      <p:ext uri="{BB962C8B-B14F-4D97-AF65-F5344CB8AC3E}">
        <p14:creationId xmlns:p14="http://schemas.microsoft.com/office/powerpoint/2010/main" val="518801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everything Carolann\JMM slide presentations\2013Reber Medal\MoranDissertation-pg1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291" y="1288777"/>
            <a:ext cx="7101429" cy="51936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92900" y="3759200"/>
            <a:ext cx="2312903" cy="707886"/>
          </a:xfrm>
          <a:prstGeom prst="rect">
            <a:avLst/>
          </a:prstGeom>
          <a:noFill/>
        </p:spPr>
        <p:txBody>
          <a:bodyPr wrap="none" rtlCol="0">
            <a:spAutoFit/>
          </a:bodyPr>
          <a:lstStyle/>
          <a:p>
            <a:r>
              <a:rPr lang="en-US" sz="2000" dirty="0" smtClean="0">
                <a:solidFill>
                  <a:srgbClr val="0000FF"/>
                </a:solidFill>
              </a:rPr>
              <a:t>Cross Power (solid)</a:t>
            </a:r>
          </a:p>
          <a:p>
            <a:r>
              <a:rPr lang="en-US" sz="2000" dirty="0" smtClean="0">
                <a:solidFill>
                  <a:srgbClr val="0000FF"/>
                </a:solidFill>
              </a:rPr>
              <a:t>Total Power (dotted)</a:t>
            </a:r>
            <a:endParaRPr lang="en-US" sz="2000" dirty="0">
              <a:solidFill>
                <a:srgbClr val="0000FF"/>
              </a:solidFill>
            </a:endParaRPr>
          </a:p>
        </p:txBody>
      </p:sp>
      <p:sp>
        <p:nvSpPr>
          <p:cNvPr id="4" name="TextBox 3"/>
          <p:cNvSpPr txBox="1"/>
          <p:nvPr/>
        </p:nvSpPr>
        <p:spPr>
          <a:xfrm>
            <a:off x="190501" y="635000"/>
            <a:ext cx="9842718" cy="523220"/>
          </a:xfrm>
          <a:prstGeom prst="rect">
            <a:avLst/>
          </a:prstGeom>
          <a:noFill/>
        </p:spPr>
        <p:txBody>
          <a:bodyPr wrap="square" rtlCol="0">
            <a:spAutoFit/>
          </a:bodyPr>
          <a:lstStyle/>
          <a:p>
            <a:r>
              <a:rPr lang="en-US" sz="2800" dirty="0" smtClean="0">
                <a:solidFill>
                  <a:srgbClr val="FF0000"/>
                </a:solidFill>
              </a:rPr>
              <a:t>Interferometer Spectrum of W3 in 120 KHz band (June 1967)</a:t>
            </a:r>
            <a:endParaRPr lang="en-US" sz="2800" dirty="0">
              <a:solidFill>
                <a:srgbClr val="FF0000"/>
              </a:solidFill>
            </a:endParaRPr>
          </a:p>
        </p:txBody>
      </p:sp>
    </p:spTree>
    <p:extLst>
      <p:ext uri="{BB962C8B-B14F-4D97-AF65-F5344CB8AC3E}">
        <p14:creationId xmlns:p14="http://schemas.microsoft.com/office/powerpoint/2010/main" val="3899019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91688"/>
            <a:ext cx="9144000" cy="1069973"/>
          </a:xfrm>
        </p:spPr>
        <p:txBody>
          <a:bodyPr>
            <a:normAutofit/>
          </a:bodyPr>
          <a:lstStyle/>
          <a:p>
            <a:r>
              <a:rPr lang="en-US" sz="2800" b="1" dirty="0" smtClean="0">
                <a:solidFill>
                  <a:srgbClr val="0070C0"/>
                </a:solidFill>
              </a:rPr>
              <a:t>Charles H. Townes (1915-2015)*</a:t>
            </a:r>
            <a:br>
              <a:rPr lang="en-US" sz="2800" b="1" dirty="0" smtClean="0">
                <a:solidFill>
                  <a:srgbClr val="0070C0"/>
                </a:solidFill>
              </a:rPr>
            </a:br>
            <a:r>
              <a:rPr lang="en-US" sz="2800" b="1" dirty="0" smtClean="0">
                <a:solidFill>
                  <a:srgbClr val="0070C0"/>
                </a:solidFill>
              </a:rPr>
              <a:t>His Legacy in Cosmic Masers</a:t>
            </a:r>
            <a:endParaRPr lang="en-US" sz="2800" b="1" dirty="0">
              <a:solidFill>
                <a:srgbClr val="0070C0"/>
              </a:solidFill>
            </a:endParaRPr>
          </a:p>
        </p:txBody>
      </p:sp>
      <p:sp>
        <p:nvSpPr>
          <p:cNvPr id="3" name="Subtitle 2"/>
          <p:cNvSpPr>
            <a:spLocks noGrp="1"/>
          </p:cNvSpPr>
          <p:nvPr>
            <p:ph type="subTitle" idx="1"/>
          </p:nvPr>
        </p:nvSpPr>
        <p:spPr>
          <a:xfrm>
            <a:off x="1222514" y="1639954"/>
            <a:ext cx="5247860" cy="4426224"/>
          </a:xfrm>
        </p:spPr>
        <p:txBody>
          <a:bodyPr lIns="0" tIns="0" rIns="0" bIns="0">
            <a:normAutofit/>
          </a:bodyPr>
          <a:lstStyle/>
          <a:p>
            <a:pPr algn="l">
              <a:lnSpc>
                <a:spcPts val="1800"/>
              </a:lnSpc>
              <a:spcBef>
                <a:spcPts val="0"/>
              </a:spcBef>
            </a:pPr>
            <a:r>
              <a:rPr lang="en-US" sz="1800" dirty="0" smtClean="0">
                <a:solidFill>
                  <a:schemeClr val="tx1"/>
                </a:solidFill>
              </a:rPr>
              <a:t>Warned management at MIT Rad Lab that the 1.25 cm airborne radar developed for the South Pacific theater would not work (because of atmospheric H</a:t>
            </a:r>
            <a:r>
              <a:rPr lang="en-US" sz="1800" baseline="-25000" dirty="0" smtClean="0">
                <a:solidFill>
                  <a:schemeClr val="tx1"/>
                </a:solidFill>
              </a:rPr>
              <a:t>2</a:t>
            </a:r>
            <a:r>
              <a:rPr lang="en-US" sz="1800" dirty="0" smtClean="0">
                <a:solidFill>
                  <a:schemeClr val="tx1"/>
                </a:solidFill>
              </a:rPr>
              <a:t>O). It failed.</a:t>
            </a:r>
          </a:p>
          <a:p>
            <a:pPr algn="l">
              <a:lnSpc>
                <a:spcPts val="800"/>
              </a:lnSpc>
              <a:spcBef>
                <a:spcPts val="0"/>
              </a:spcBef>
            </a:pPr>
            <a:endParaRPr lang="en-US" sz="800" dirty="0" smtClean="0">
              <a:solidFill>
                <a:schemeClr val="tx1"/>
              </a:solidFill>
            </a:endParaRPr>
          </a:p>
          <a:p>
            <a:pPr algn="l">
              <a:lnSpc>
                <a:spcPts val="1800"/>
              </a:lnSpc>
              <a:spcBef>
                <a:spcPts val="0"/>
              </a:spcBef>
            </a:pPr>
            <a:r>
              <a:rPr lang="en-US" sz="1800" dirty="0" smtClean="0">
                <a:solidFill>
                  <a:schemeClr val="tx1"/>
                </a:solidFill>
              </a:rPr>
              <a:t>Measured precise frequency of 1.35 cm H</a:t>
            </a:r>
            <a:r>
              <a:rPr lang="en-US" sz="1800" baseline="-25000" dirty="0" smtClean="0">
                <a:solidFill>
                  <a:schemeClr val="tx1"/>
                </a:solidFill>
              </a:rPr>
              <a:t>2</a:t>
            </a:r>
            <a:r>
              <a:rPr lang="en-US" sz="1800" dirty="0" smtClean="0">
                <a:solidFill>
                  <a:schemeClr val="tx1"/>
                </a:solidFill>
              </a:rPr>
              <a:t>O line</a:t>
            </a: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Presented case for observing spectral lines of molecules via radio astronomy (Washington Conference on Radio Astronomy)</a:t>
            </a: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Measured </a:t>
            </a:r>
            <a:r>
              <a:rPr lang="en-US" sz="1800" dirty="0">
                <a:solidFill>
                  <a:schemeClr val="tx1"/>
                </a:solidFill>
              </a:rPr>
              <a:t>precise frequency of ground state of OH, enabling his former student, Alan Barrett, to detect it </a:t>
            </a:r>
            <a:endParaRPr lang="en-US" sz="1800" dirty="0" smtClean="0">
              <a:solidFill>
                <a:schemeClr val="tx1"/>
              </a:solidFill>
            </a:endParaRPr>
          </a:p>
          <a:p>
            <a:pPr algn="l">
              <a:lnSpc>
                <a:spcPts val="1800"/>
              </a:lnSpc>
              <a:spcBef>
                <a:spcPts val="0"/>
              </a:spcBef>
            </a:pPr>
            <a:r>
              <a:rPr lang="en-US" sz="1800" dirty="0" smtClean="0">
                <a:solidFill>
                  <a:schemeClr val="tx1"/>
                </a:solidFill>
              </a:rPr>
              <a:t>in </a:t>
            </a:r>
            <a:r>
              <a:rPr lang="en-US" sz="1800" dirty="0">
                <a:solidFill>
                  <a:schemeClr val="tx1"/>
                </a:solidFill>
              </a:rPr>
              <a:t>ISM in </a:t>
            </a:r>
            <a:r>
              <a:rPr lang="en-US" sz="1800" dirty="0" smtClean="0">
                <a:solidFill>
                  <a:schemeClr val="tx1"/>
                </a:solidFill>
              </a:rPr>
              <a:t>1963</a:t>
            </a: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Invented </a:t>
            </a:r>
            <a:r>
              <a:rPr lang="en-US" sz="1800" dirty="0">
                <a:solidFill>
                  <a:schemeClr val="tx1"/>
                </a:solidFill>
              </a:rPr>
              <a:t>laboratory </a:t>
            </a:r>
            <a:r>
              <a:rPr lang="en-US" sz="1800" dirty="0" smtClean="0">
                <a:solidFill>
                  <a:schemeClr val="tx1"/>
                </a:solidFill>
              </a:rPr>
              <a:t>maser</a:t>
            </a:r>
          </a:p>
          <a:p>
            <a:pPr algn="l">
              <a:lnSpc>
                <a:spcPts val="1800"/>
              </a:lnSpc>
              <a:spcBef>
                <a:spcPts val="0"/>
              </a:spcBef>
            </a:pPr>
            <a:r>
              <a:rPr lang="en-US" sz="1800" dirty="0" smtClean="0">
                <a:solidFill>
                  <a:schemeClr val="tx1"/>
                </a:solidFill>
              </a:rPr>
              <a:t>         Spinoffs </a:t>
            </a:r>
            <a:r>
              <a:rPr lang="en-US" sz="1800" dirty="0">
                <a:solidFill>
                  <a:schemeClr val="tx1"/>
                </a:solidFill>
              </a:rPr>
              <a:t>essential for VLBI </a:t>
            </a:r>
            <a:r>
              <a:rPr lang="en-US" sz="1800" dirty="0" smtClean="0">
                <a:solidFill>
                  <a:schemeClr val="tx1"/>
                </a:solidFill>
              </a:rPr>
              <a:t>at </a:t>
            </a:r>
            <a:r>
              <a:rPr lang="en-US" sz="1800" dirty="0">
                <a:solidFill>
                  <a:schemeClr val="tx1"/>
                </a:solidFill>
              </a:rPr>
              <a:t>22 GHz:</a:t>
            </a:r>
          </a:p>
          <a:p>
            <a:pPr algn="l">
              <a:lnSpc>
                <a:spcPts val="1800"/>
              </a:lnSpc>
              <a:spcBef>
                <a:spcPts val="0"/>
              </a:spcBef>
            </a:pPr>
            <a:r>
              <a:rPr lang="en-US" sz="1800" dirty="0">
                <a:solidFill>
                  <a:schemeClr val="tx1"/>
                </a:solidFill>
              </a:rPr>
              <a:t>	Low-noise maser amplifier</a:t>
            </a:r>
          </a:p>
          <a:p>
            <a:pPr algn="l">
              <a:lnSpc>
                <a:spcPts val="1800"/>
              </a:lnSpc>
              <a:spcBef>
                <a:spcPts val="0"/>
              </a:spcBef>
            </a:pPr>
            <a:r>
              <a:rPr lang="en-US" sz="1800" dirty="0">
                <a:solidFill>
                  <a:schemeClr val="tx1"/>
                </a:solidFill>
              </a:rPr>
              <a:t>	Hydrogen maser frequency </a:t>
            </a:r>
            <a:r>
              <a:rPr lang="en-US" sz="1800" dirty="0" smtClean="0">
                <a:solidFill>
                  <a:schemeClr val="tx1"/>
                </a:solidFill>
              </a:rPr>
              <a:t>standard</a:t>
            </a: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Discovered </a:t>
            </a:r>
            <a:r>
              <a:rPr lang="en-US" sz="1800" dirty="0">
                <a:solidFill>
                  <a:schemeClr val="tx1"/>
                </a:solidFill>
              </a:rPr>
              <a:t>cosmic H2O masers at </a:t>
            </a:r>
            <a:r>
              <a:rPr lang="en-US" sz="1800" dirty="0" smtClean="0">
                <a:solidFill>
                  <a:schemeClr val="tx1"/>
                </a:solidFill>
              </a:rPr>
              <a:t>Berkeley</a:t>
            </a:r>
          </a:p>
          <a:p>
            <a:pPr algn="l">
              <a:lnSpc>
                <a:spcPts val="1800"/>
              </a:lnSpc>
              <a:spcBef>
                <a:spcPts val="0"/>
              </a:spcBef>
            </a:pPr>
            <a:r>
              <a:rPr lang="en-US" sz="1800" dirty="0" smtClean="0">
                <a:solidFill>
                  <a:schemeClr val="tx1"/>
                </a:solidFill>
              </a:rPr>
              <a:t>(with </a:t>
            </a:r>
            <a:r>
              <a:rPr lang="en-US" sz="1800" dirty="0">
                <a:solidFill>
                  <a:schemeClr val="tx1"/>
                </a:solidFill>
              </a:rPr>
              <a:t>Cheung, Rank, Thornton, and Welch)</a:t>
            </a:r>
          </a:p>
        </p:txBody>
      </p:sp>
      <p:graphicFrame>
        <p:nvGraphicFramePr>
          <p:cNvPr id="4" name="Object 3"/>
          <p:cNvGraphicFramePr>
            <a:graphicFrameLocks noChangeAspect="1"/>
          </p:cNvGraphicFramePr>
          <p:nvPr>
            <p:extLst>
              <p:ext uri="{D42A27DB-BD31-4B8C-83A1-F6EECF244321}">
                <p14:modId xmlns:p14="http://schemas.microsoft.com/office/powerpoint/2010/main" val="1377635977"/>
              </p:ext>
            </p:extLst>
          </p:nvPr>
        </p:nvGraphicFramePr>
        <p:xfrm>
          <a:off x="6705616" y="1639953"/>
          <a:ext cx="2222066" cy="2684255"/>
        </p:xfrm>
        <a:graphic>
          <a:graphicData uri="http://schemas.openxmlformats.org/presentationml/2006/ole">
            <mc:AlternateContent xmlns:mc="http://schemas.openxmlformats.org/markup-compatibility/2006">
              <mc:Choice xmlns:v="urn:schemas-microsoft-com:vml" Requires="v">
                <p:oleObj spid="_x0000_s48131" name="Acrobat Document" r:id="rId3" imgW="3187700" imgH="3848100" progId="">
                  <p:embed/>
                </p:oleObj>
              </mc:Choice>
              <mc:Fallback>
                <p:oleObj name="Acrobat Document" r:id="rId3" imgW="3187700" imgH="38481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16" y="1639953"/>
                        <a:ext cx="2222066" cy="2684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ubtitle 2"/>
          <p:cNvSpPr txBox="1">
            <a:spLocks/>
          </p:cNvSpPr>
          <p:nvPr/>
        </p:nvSpPr>
        <p:spPr>
          <a:xfrm>
            <a:off x="520146" y="1639953"/>
            <a:ext cx="593035" cy="4426224"/>
          </a:xfrm>
          <a:prstGeom prst="rect">
            <a:avLst/>
          </a:prstGeom>
        </p:spPr>
        <p:txBody>
          <a:bodyPr vert="horz" lIns="0" tIns="0" rIns="0" bIns="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1800"/>
              </a:lnSpc>
              <a:spcBef>
                <a:spcPts val="0"/>
              </a:spcBef>
            </a:pPr>
            <a:r>
              <a:rPr lang="en-US" sz="1800" dirty="0" smtClean="0">
                <a:solidFill>
                  <a:schemeClr val="tx1"/>
                </a:solidFill>
              </a:rPr>
              <a:t>1944</a:t>
            </a:r>
          </a:p>
          <a:p>
            <a:pPr algn="l">
              <a:lnSpc>
                <a:spcPts val="1800"/>
              </a:lnSpc>
              <a:spcBef>
                <a:spcPts val="0"/>
              </a:spcBef>
            </a:pPr>
            <a:endParaRPr lang="en-US" sz="1800" dirty="0">
              <a:solidFill>
                <a:schemeClr val="tx1"/>
              </a:solidFill>
            </a:endParaRP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1946</a:t>
            </a: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1954</a:t>
            </a:r>
          </a:p>
          <a:p>
            <a:pPr algn="l">
              <a:lnSpc>
                <a:spcPts val="1800"/>
              </a:lnSpc>
              <a:spcBef>
                <a:spcPts val="0"/>
              </a:spcBef>
            </a:pPr>
            <a:endParaRPr lang="en-US" sz="1800" dirty="0" smtClean="0">
              <a:solidFill>
                <a:schemeClr val="tx1"/>
              </a:solidFill>
            </a:endParaRPr>
          </a:p>
          <a:p>
            <a:pPr algn="l">
              <a:lnSpc>
                <a:spcPts val="1800"/>
              </a:lnSpc>
              <a:spcBef>
                <a:spcPts val="0"/>
              </a:spcBef>
            </a:pPr>
            <a:endParaRPr lang="en-US" sz="1800" dirty="0">
              <a:solidFill>
                <a:schemeClr val="tx1"/>
              </a:solidFill>
            </a:endParaRP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1959</a:t>
            </a:r>
          </a:p>
          <a:p>
            <a:pPr algn="l">
              <a:lnSpc>
                <a:spcPts val="1800"/>
              </a:lnSpc>
              <a:spcBef>
                <a:spcPts val="0"/>
              </a:spcBef>
            </a:pPr>
            <a:endParaRPr lang="en-US" sz="1800" dirty="0">
              <a:solidFill>
                <a:schemeClr val="tx1"/>
              </a:solidFill>
            </a:endParaRP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1964</a:t>
            </a:r>
          </a:p>
          <a:p>
            <a:pPr algn="l">
              <a:lnSpc>
                <a:spcPts val="1800"/>
              </a:lnSpc>
              <a:spcBef>
                <a:spcPts val="0"/>
              </a:spcBef>
            </a:pPr>
            <a:endParaRPr lang="en-US" sz="1800" dirty="0">
              <a:solidFill>
                <a:schemeClr val="tx1"/>
              </a:solidFill>
            </a:endParaRPr>
          </a:p>
          <a:p>
            <a:pPr algn="l">
              <a:lnSpc>
                <a:spcPts val="1800"/>
              </a:lnSpc>
              <a:spcBef>
                <a:spcPts val="0"/>
              </a:spcBef>
            </a:pPr>
            <a:endParaRPr lang="en-US" sz="1800" dirty="0" smtClean="0">
              <a:solidFill>
                <a:schemeClr val="tx1"/>
              </a:solidFill>
            </a:endParaRPr>
          </a:p>
          <a:p>
            <a:pPr algn="l">
              <a:lnSpc>
                <a:spcPts val="1800"/>
              </a:lnSpc>
              <a:spcBef>
                <a:spcPts val="0"/>
              </a:spcBef>
            </a:pPr>
            <a:endParaRPr lang="en-US" sz="1800" dirty="0" smtClean="0">
              <a:solidFill>
                <a:schemeClr val="tx1"/>
              </a:solidFill>
            </a:endParaRPr>
          </a:p>
          <a:p>
            <a:pPr algn="l">
              <a:lnSpc>
                <a:spcPts val="800"/>
              </a:lnSpc>
              <a:spcBef>
                <a:spcPts val="0"/>
              </a:spcBef>
            </a:pPr>
            <a:endParaRPr lang="en-US" sz="1800" dirty="0" smtClean="0">
              <a:solidFill>
                <a:schemeClr val="tx1"/>
              </a:solidFill>
            </a:endParaRPr>
          </a:p>
          <a:p>
            <a:pPr algn="l">
              <a:lnSpc>
                <a:spcPts val="1800"/>
              </a:lnSpc>
              <a:spcBef>
                <a:spcPts val="0"/>
              </a:spcBef>
            </a:pPr>
            <a:r>
              <a:rPr lang="en-US" sz="1800" dirty="0" smtClean="0">
                <a:solidFill>
                  <a:schemeClr val="tx1"/>
                </a:solidFill>
              </a:rPr>
              <a:t>1969 </a:t>
            </a:r>
          </a:p>
          <a:p>
            <a:pPr algn="l">
              <a:lnSpc>
                <a:spcPts val="1800"/>
              </a:lnSpc>
              <a:spcBef>
                <a:spcPts val="0"/>
              </a:spcBef>
            </a:pPr>
            <a:r>
              <a:rPr lang="en-US" sz="1800" dirty="0" smtClean="0">
                <a:solidFill>
                  <a:schemeClr val="tx1"/>
                </a:solidFill>
              </a:rPr>
              <a:t>       </a:t>
            </a:r>
          </a:p>
          <a:p>
            <a:pPr algn="l">
              <a:lnSpc>
                <a:spcPts val="1800"/>
              </a:lnSpc>
              <a:spcBef>
                <a:spcPts val="0"/>
              </a:spcBef>
            </a:pPr>
            <a:endParaRPr lang="en-US" sz="1800" dirty="0" smtClean="0">
              <a:solidFill>
                <a:schemeClr val="tx1"/>
              </a:solidFill>
            </a:endParaRPr>
          </a:p>
          <a:p>
            <a:pPr algn="l">
              <a:lnSpc>
                <a:spcPts val="1800"/>
              </a:lnSpc>
              <a:spcBef>
                <a:spcPts val="0"/>
              </a:spcBef>
            </a:pPr>
            <a:endParaRPr lang="en-US" sz="1800" dirty="0">
              <a:solidFill>
                <a:schemeClr val="tx1"/>
              </a:solidFill>
            </a:endParaRPr>
          </a:p>
        </p:txBody>
      </p:sp>
      <p:grpSp>
        <p:nvGrpSpPr>
          <p:cNvPr id="6" name="Group 15"/>
          <p:cNvGrpSpPr/>
          <p:nvPr/>
        </p:nvGrpSpPr>
        <p:grpSpPr>
          <a:xfrm>
            <a:off x="520146" y="6202017"/>
            <a:ext cx="7639880" cy="430887"/>
            <a:chOff x="520146" y="6202017"/>
            <a:chExt cx="7639880" cy="430887"/>
          </a:xfrm>
        </p:grpSpPr>
        <p:sp>
          <p:nvSpPr>
            <p:cNvPr id="7" name="TextBox 6"/>
            <p:cNvSpPr txBox="1"/>
            <p:nvPr/>
          </p:nvSpPr>
          <p:spPr>
            <a:xfrm>
              <a:off x="520146" y="6202017"/>
              <a:ext cx="7639880" cy="430887"/>
            </a:xfrm>
            <a:prstGeom prst="rect">
              <a:avLst/>
            </a:prstGeom>
            <a:noFill/>
          </p:spPr>
          <p:txBody>
            <a:bodyPr wrap="square" lIns="0" tIns="0" rIns="0" bIns="0" rtlCol="0">
              <a:spAutoFit/>
            </a:bodyPr>
            <a:lstStyle/>
            <a:p>
              <a:r>
                <a:rPr lang="en-US" sz="1400" dirty="0" smtClean="0"/>
                <a:t>*Academic tree: von Helmholtz (Berlin, 1843)          Michelson (Berlin)          Gale (Chicago)          </a:t>
              </a:r>
            </a:p>
            <a:p>
              <a:r>
                <a:rPr lang="en-US" sz="1400" dirty="0" smtClean="0"/>
                <a:t>                               </a:t>
              </a:r>
              <a:r>
                <a:rPr lang="en-US" sz="1400" dirty="0" err="1" smtClean="0"/>
                <a:t>Smythe</a:t>
              </a:r>
              <a:r>
                <a:rPr lang="en-US" sz="1400" dirty="0" smtClean="0"/>
                <a:t> (Chicago)          Townes (Caltech)          Barrett (Columbia)          Moran (MIT) </a:t>
              </a:r>
              <a:endParaRPr lang="en-US" sz="1400" dirty="0"/>
            </a:p>
          </p:txBody>
        </p:sp>
        <p:cxnSp>
          <p:nvCxnSpPr>
            <p:cNvPr id="9" name="Straight Arrow Connector 8"/>
            <p:cNvCxnSpPr/>
            <p:nvPr/>
          </p:nvCxnSpPr>
          <p:spPr>
            <a:xfrm>
              <a:off x="3059380" y="6528599"/>
              <a:ext cx="318052" cy="41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585029" y="6315821"/>
              <a:ext cx="318052" cy="41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994736" y="6315821"/>
              <a:ext cx="318052" cy="41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686300" y="6528599"/>
              <a:ext cx="318052" cy="41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874982" y="6315821"/>
              <a:ext cx="318052" cy="41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416139" y="6528599"/>
              <a:ext cx="318052" cy="41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2094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17" y="1472537"/>
            <a:ext cx="8401087" cy="4144488"/>
          </a:xfrm>
          <a:prstGeom prst="rect">
            <a:avLst/>
          </a:prstGeom>
        </p:spPr>
      </p:pic>
      <p:sp>
        <p:nvSpPr>
          <p:cNvPr id="3" name="TextBox 2"/>
          <p:cNvSpPr txBox="1"/>
          <p:nvPr/>
        </p:nvSpPr>
        <p:spPr>
          <a:xfrm>
            <a:off x="825500" y="773787"/>
            <a:ext cx="4305300" cy="523220"/>
          </a:xfrm>
          <a:prstGeom prst="rect">
            <a:avLst/>
          </a:prstGeom>
          <a:noFill/>
        </p:spPr>
        <p:txBody>
          <a:bodyPr wrap="square" rtlCol="0">
            <a:spAutoFit/>
          </a:bodyPr>
          <a:lstStyle/>
          <a:p>
            <a:r>
              <a:rPr lang="en-US" sz="2800" dirty="0" smtClean="0">
                <a:solidFill>
                  <a:srgbClr val="FF0000"/>
                </a:solidFill>
              </a:rPr>
              <a:t>VLBI Image of W3 Maser</a:t>
            </a:r>
            <a:endParaRPr lang="en-US" sz="2800" dirty="0">
              <a:solidFill>
                <a:srgbClr val="FF0000"/>
              </a:solidFill>
            </a:endParaRPr>
          </a:p>
        </p:txBody>
      </p:sp>
      <p:sp>
        <p:nvSpPr>
          <p:cNvPr id="4" name="TextBox 3"/>
          <p:cNvSpPr txBox="1"/>
          <p:nvPr/>
        </p:nvSpPr>
        <p:spPr>
          <a:xfrm>
            <a:off x="4940300" y="342900"/>
            <a:ext cx="4639564" cy="954107"/>
          </a:xfrm>
          <a:prstGeom prst="rect">
            <a:avLst/>
          </a:prstGeom>
          <a:noFill/>
        </p:spPr>
        <p:txBody>
          <a:bodyPr wrap="square" rtlCol="0">
            <a:spAutoFit/>
          </a:bodyPr>
          <a:lstStyle/>
          <a:p>
            <a:r>
              <a:rPr lang="en-US" sz="2800" dirty="0" err="1" smtClean="0">
                <a:solidFill>
                  <a:srgbClr val="FF0000"/>
                </a:solidFill>
              </a:rPr>
              <a:t>Polmar</a:t>
            </a:r>
            <a:r>
              <a:rPr lang="en-US" sz="2800" dirty="0" smtClean="0">
                <a:solidFill>
                  <a:srgbClr val="FF0000"/>
                </a:solidFill>
              </a:rPr>
              <a:t> Sky Survey Image </a:t>
            </a:r>
          </a:p>
          <a:p>
            <a:r>
              <a:rPr lang="en-US" sz="2800" dirty="0" smtClean="0">
                <a:solidFill>
                  <a:srgbClr val="FF0000"/>
                </a:solidFill>
              </a:rPr>
              <a:t>of W3 HII Region </a:t>
            </a:r>
            <a:endParaRPr lang="en-US" sz="2800" dirty="0">
              <a:solidFill>
                <a:srgbClr val="FF0000"/>
              </a:solidFill>
            </a:endParaRPr>
          </a:p>
        </p:txBody>
      </p:sp>
    </p:spTree>
    <p:extLst>
      <p:ext uri="{BB962C8B-B14F-4D97-AF65-F5344CB8AC3E}">
        <p14:creationId xmlns:p14="http://schemas.microsoft.com/office/powerpoint/2010/main" val="777567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ur_antennas.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276600" y="228600"/>
            <a:ext cx="5410200" cy="6498005"/>
          </a:xfrm>
          <a:prstGeom prst="rect">
            <a:avLst/>
          </a:prstGeom>
        </p:spPr>
      </p:pic>
      <p:sp>
        <p:nvSpPr>
          <p:cNvPr id="3" name="TextBox 2"/>
          <p:cNvSpPr txBox="1"/>
          <p:nvPr/>
        </p:nvSpPr>
        <p:spPr>
          <a:xfrm>
            <a:off x="381000" y="838200"/>
            <a:ext cx="2461431" cy="1569660"/>
          </a:xfrm>
          <a:prstGeom prst="rect">
            <a:avLst/>
          </a:prstGeom>
          <a:noFill/>
        </p:spPr>
        <p:txBody>
          <a:bodyPr wrap="none" rtlCol="0">
            <a:spAutoFit/>
          </a:bodyPr>
          <a:lstStyle/>
          <a:p>
            <a:r>
              <a:rPr lang="en-US" sz="2400" dirty="0" smtClean="0">
                <a:solidFill>
                  <a:srgbClr val="0000FF"/>
                </a:solidFill>
              </a:rPr>
              <a:t>First Four Element </a:t>
            </a:r>
          </a:p>
          <a:p>
            <a:r>
              <a:rPr lang="en-US" sz="2400" dirty="0" smtClean="0">
                <a:solidFill>
                  <a:srgbClr val="0000FF"/>
                </a:solidFill>
              </a:rPr>
              <a:t>VLBI Array</a:t>
            </a:r>
          </a:p>
          <a:p>
            <a:endParaRPr lang="en-US" sz="2400" dirty="0" smtClean="0">
              <a:solidFill>
                <a:srgbClr val="0000FF"/>
              </a:solidFill>
            </a:endParaRPr>
          </a:p>
          <a:p>
            <a:r>
              <a:rPr lang="en-US" sz="2400" dirty="0" smtClean="0">
                <a:solidFill>
                  <a:srgbClr val="0000FF"/>
                </a:solidFill>
              </a:rPr>
              <a:t>Jan  1968</a:t>
            </a:r>
            <a:endParaRPr lang="en-US" sz="2400" dirty="0">
              <a:solidFill>
                <a:srgbClr val="0000FF"/>
              </a:solidFill>
            </a:endParaRPr>
          </a:p>
        </p:txBody>
      </p:sp>
      <p:sp>
        <p:nvSpPr>
          <p:cNvPr id="4" name="TextBox 3"/>
          <p:cNvSpPr txBox="1"/>
          <p:nvPr/>
        </p:nvSpPr>
        <p:spPr>
          <a:xfrm>
            <a:off x="381000" y="3124200"/>
            <a:ext cx="1553355" cy="1323439"/>
          </a:xfrm>
          <a:prstGeom prst="rect">
            <a:avLst/>
          </a:prstGeom>
          <a:noFill/>
        </p:spPr>
        <p:txBody>
          <a:bodyPr wrap="none" rtlCol="0">
            <a:spAutoFit/>
          </a:bodyPr>
          <a:lstStyle/>
          <a:p>
            <a:r>
              <a:rPr lang="en-US" sz="2000" dirty="0" err="1" smtClean="0">
                <a:solidFill>
                  <a:srgbClr val="FF0000"/>
                </a:solidFill>
              </a:rPr>
              <a:t>Onsala</a:t>
            </a:r>
            <a:endParaRPr lang="en-US" sz="2000" dirty="0" smtClean="0">
              <a:solidFill>
                <a:srgbClr val="FF0000"/>
              </a:solidFill>
            </a:endParaRPr>
          </a:p>
          <a:p>
            <a:r>
              <a:rPr lang="en-US" sz="2000" dirty="0" smtClean="0">
                <a:solidFill>
                  <a:srgbClr val="FF0000"/>
                </a:solidFill>
              </a:rPr>
              <a:t>Millstone Hill</a:t>
            </a:r>
          </a:p>
          <a:p>
            <a:r>
              <a:rPr lang="en-US" sz="2000" dirty="0" smtClean="0">
                <a:solidFill>
                  <a:srgbClr val="FF0000"/>
                </a:solidFill>
              </a:rPr>
              <a:t>Hat Creek</a:t>
            </a:r>
          </a:p>
          <a:p>
            <a:r>
              <a:rPr lang="en-US" sz="2000" dirty="0" smtClean="0">
                <a:solidFill>
                  <a:srgbClr val="FF0000"/>
                </a:solidFill>
              </a:rPr>
              <a:t>Green Bank</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6801" y="688521"/>
            <a:ext cx="2781913" cy="285029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7900" y="3632706"/>
            <a:ext cx="4648200" cy="3016506"/>
          </a:xfrm>
          <a:prstGeom prst="rect">
            <a:avLst/>
          </a:prstGeom>
        </p:spPr>
      </p:pic>
      <p:sp>
        <p:nvSpPr>
          <p:cNvPr id="4" name="TextBox 3"/>
          <p:cNvSpPr txBox="1"/>
          <p:nvPr/>
        </p:nvSpPr>
        <p:spPr>
          <a:xfrm>
            <a:off x="2247900" y="0"/>
            <a:ext cx="6083300" cy="523220"/>
          </a:xfrm>
          <a:prstGeom prst="rect">
            <a:avLst/>
          </a:prstGeom>
          <a:noFill/>
        </p:spPr>
        <p:txBody>
          <a:bodyPr wrap="square" rtlCol="0">
            <a:spAutoFit/>
          </a:bodyPr>
          <a:lstStyle/>
          <a:p>
            <a:r>
              <a:rPr lang="en-US" sz="2800" dirty="0" smtClean="0">
                <a:solidFill>
                  <a:srgbClr val="FF0000"/>
                </a:solidFill>
              </a:rPr>
              <a:t>First Resolution of a Maser “Spot”</a:t>
            </a:r>
            <a:endParaRPr lang="en-US" sz="2800" dirty="0">
              <a:solidFill>
                <a:srgbClr val="FF0000"/>
              </a:solidFill>
            </a:endParaRPr>
          </a:p>
        </p:txBody>
      </p:sp>
    </p:spTree>
    <p:extLst>
      <p:ext uri="{BB962C8B-B14F-4D97-AF65-F5344CB8AC3E}">
        <p14:creationId xmlns:p14="http://schemas.microsoft.com/office/powerpoint/2010/main" val="21582402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3242" y="1051655"/>
            <a:ext cx="2679046" cy="268106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176" y="1027905"/>
            <a:ext cx="2674168" cy="268631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7805" y="3932283"/>
            <a:ext cx="3325079" cy="2614890"/>
          </a:xfrm>
          <a:prstGeom prst="rect">
            <a:avLst/>
          </a:prstGeom>
        </p:spPr>
      </p:pic>
      <p:sp>
        <p:nvSpPr>
          <p:cNvPr id="5" name="TextBox 4"/>
          <p:cNvSpPr txBox="1"/>
          <p:nvPr/>
        </p:nvSpPr>
        <p:spPr>
          <a:xfrm>
            <a:off x="190500" y="0"/>
            <a:ext cx="9900243" cy="954107"/>
          </a:xfrm>
          <a:prstGeom prst="rect">
            <a:avLst/>
          </a:prstGeom>
          <a:noFill/>
        </p:spPr>
        <p:txBody>
          <a:bodyPr wrap="square" rtlCol="0">
            <a:spAutoFit/>
          </a:bodyPr>
          <a:lstStyle/>
          <a:p>
            <a:r>
              <a:rPr lang="en-US" sz="2800" dirty="0" smtClean="0">
                <a:solidFill>
                  <a:srgbClr val="FF0000"/>
                </a:solidFill>
              </a:rPr>
              <a:t>Proper Motions (left) and Magnetic Field Strength (right) </a:t>
            </a:r>
          </a:p>
          <a:p>
            <a:r>
              <a:rPr lang="en-US" sz="2800" dirty="0" smtClean="0">
                <a:solidFill>
                  <a:srgbClr val="FF0000"/>
                </a:solidFill>
              </a:rPr>
              <a:t>in W3 OH Maser (1986) with US VLBI Network (NUG)</a:t>
            </a:r>
            <a:endParaRPr lang="en-US" sz="2800" dirty="0">
              <a:solidFill>
                <a:srgbClr val="FF0000"/>
              </a:solidFill>
            </a:endParaRPr>
          </a:p>
        </p:txBody>
      </p:sp>
      <p:sp>
        <p:nvSpPr>
          <p:cNvPr id="6" name="TextBox 5"/>
          <p:cNvSpPr txBox="1"/>
          <p:nvPr/>
        </p:nvSpPr>
        <p:spPr>
          <a:xfrm>
            <a:off x="190500" y="1231900"/>
            <a:ext cx="1659336" cy="1938992"/>
          </a:xfrm>
          <a:prstGeom prst="rect">
            <a:avLst/>
          </a:prstGeom>
          <a:noFill/>
        </p:spPr>
        <p:txBody>
          <a:bodyPr wrap="square" rtlCol="0">
            <a:spAutoFit/>
          </a:bodyPr>
          <a:lstStyle/>
          <a:p>
            <a:r>
              <a:rPr lang="en-US" sz="2400" dirty="0" smtClean="0">
                <a:solidFill>
                  <a:srgbClr val="0000FF"/>
                </a:solidFill>
              </a:rPr>
              <a:t>Contours</a:t>
            </a:r>
          </a:p>
          <a:p>
            <a:r>
              <a:rPr lang="en-US" sz="2400" dirty="0" smtClean="0">
                <a:solidFill>
                  <a:srgbClr val="0000FF"/>
                </a:solidFill>
              </a:rPr>
              <a:t>Trace</a:t>
            </a:r>
          </a:p>
          <a:p>
            <a:r>
              <a:rPr lang="en-US" sz="2400" dirty="0" smtClean="0">
                <a:solidFill>
                  <a:srgbClr val="0000FF"/>
                </a:solidFill>
              </a:rPr>
              <a:t>UCUII</a:t>
            </a:r>
          </a:p>
          <a:p>
            <a:r>
              <a:rPr lang="en-US" sz="2400" dirty="0" smtClean="0">
                <a:solidFill>
                  <a:srgbClr val="0000FF"/>
                </a:solidFill>
              </a:rPr>
              <a:t>Region</a:t>
            </a:r>
          </a:p>
          <a:p>
            <a:r>
              <a:rPr lang="en-US" sz="2400" dirty="0" smtClean="0">
                <a:solidFill>
                  <a:srgbClr val="0000FF"/>
                </a:solidFill>
              </a:rPr>
              <a:t>W3(OH)</a:t>
            </a:r>
            <a:endParaRPr lang="en-US" sz="2400" dirty="0">
              <a:solidFill>
                <a:srgbClr val="0000FF"/>
              </a:solidFill>
            </a:endParaRPr>
          </a:p>
        </p:txBody>
      </p:sp>
    </p:spTree>
    <p:extLst>
      <p:ext uri="{BB962C8B-B14F-4D97-AF65-F5344CB8AC3E}">
        <p14:creationId xmlns:p14="http://schemas.microsoft.com/office/powerpoint/2010/main" val="27637554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719" cy="45719"/>
          </a:xfrm>
        </p:spPr>
        <p:txBody>
          <a:bodyPr>
            <a:normAutofit fontScale="90000"/>
          </a:bodyPr>
          <a:lstStyle/>
          <a:p>
            <a:endParaRPr lang="en-US" dirty="0"/>
          </a:p>
        </p:txBody>
      </p:sp>
      <p:pic>
        <p:nvPicPr>
          <p:cNvPr id="3" name="Picture 2" descr="Rumford-smaller.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838200" y="381000"/>
            <a:ext cx="7162800" cy="4708780"/>
          </a:xfrm>
          <a:prstGeom prst="rect">
            <a:avLst/>
          </a:prstGeom>
        </p:spPr>
      </p:pic>
      <p:pic>
        <p:nvPicPr>
          <p:cNvPr id="4" name="Picture 3" descr="rumford_prize_winners.png"/>
          <p:cNvPicPr>
            <a:picLocks noChangeAspect="1"/>
          </p:cNvPicPr>
          <p:nvPr/>
        </p:nvPicPr>
        <p:blipFill>
          <a:blip r:embed="rId4"/>
          <a:stretch>
            <a:fillRect/>
          </a:stretch>
        </p:blipFill>
        <p:spPr>
          <a:xfrm flipH="1" flipV="1">
            <a:off x="9944100" y="2971799"/>
            <a:ext cx="160017" cy="45719"/>
          </a:xfrm>
          <a:prstGeom prst="rect">
            <a:avLst/>
          </a:prstGeom>
        </p:spPr>
      </p:pic>
      <p:sp>
        <p:nvSpPr>
          <p:cNvPr id="5" name="TextBox 4"/>
          <p:cNvSpPr txBox="1"/>
          <p:nvPr/>
        </p:nvSpPr>
        <p:spPr>
          <a:xfrm>
            <a:off x="502919" y="5042118"/>
            <a:ext cx="1799003" cy="1384995"/>
          </a:xfrm>
          <a:prstGeom prst="rect">
            <a:avLst/>
          </a:prstGeom>
          <a:noFill/>
        </p:spPr>
        <p:txBody>
          <a:bodyPr wrap="none" rtlCol="0">
            <a:spAutoFit/>
          </a:bodyPr>
          <a:lstStyle/>
          <a:p>
            <a:r>
              <a:rPr lang="en-US" sz="1400" b="1" dirty="0" smtClean="0">
                <a:solidFill>
                  <a:srgbClr val="FF0000"/>
                </a:solidFill>
              </a:rPr>
              <a:t>NRAO-Cornell Group</a:t>
            </a:r>
          </a:p>
          <a:p>
            <a:r>
              <a:rPr lang="en-US" sz="1400" dirty="0" smtClean="0"/>
              <a:t>Claude .</a:t>
            </a:r>
            <a:r>
              <a:rPr lang="en-US" sz="1400" dirty="0" err="1" smtClean="0"/>
              <a:t>C.Bare</a:t>
            </a:r>
            <a:endParaRPr lang="en-US" sz="1400" dirty="0" smtClean="0"/>
          </a:p>
          <a:p>
            <a:r>
              <a:rPr lang="en-US" sz="1400" dirty="0" smtClean="0"/>
              <a:t>Barry G. Clark</a:t>
            </a:r>
          </a:p>
          <a:p>
            <a:r>
              <a:rPr lang="en-US" sz="1400" dirty="0" smtClean="0"/>
              <a:t>Marshall H. Cohen</a:t>
            </a:r>
          </a:p>
          <a:p>
            <a:r>
              <a:rPr lang="en-US" sz="1400" dirty="0" smtClean="0"/>
              <a:t>David L. </a:t>
            </a:r>
            <a:r>
              <a:rPr lang="en-US" sz="1400" dirty="0" err="1" smtClean="0"/>
              <a:t>Jauncey</a:t>
            </a:r>
            <a:endParaRPr lang="en-US" sz="1400" dirty="0" smtClean="0"/>
          </a:p>
          <a:p>
            <a:r>
              <a:rPr lang="en-US" sz="1400" dirty="0" smtClean="0"/>
              <a:t>Kenneth I. </a:t>
            </a:r>
            <a:r>
              <a:rPr lang="en-US" sz="1400" dirty="0" err="1" smtClean="0"/>
              <a:t>Kellermann</a:t>
            </a:r>
            <a:endParaRPr lang="en-US" sz="1400" dirty="0"/>
          </a:p>
        </p:txBody>
      </p:sp>
      <p:sp>
        <p:nvSpPr>
          <p:cNvPr id="6" name="TextBox 5"/>
          <p:cNvSpPr txBox="1"/>
          <p:nvPr/>
        </p:nvSpPr>
        <p:spPr>
          <a:xfrm>
            <a:off x="3429000" y="5042118"/>
            <a:ext cx="1398289" cy="1815882"/>
          </a:xfrm>
          <a:prstGeom prst="rect">
            <a:avLst/>
          </a:prstGeom>
          <a:noFill/>
        </p:spPr>
        <p:txBody>
          <a:bodyPr wrap="none" rtlCol="0">
            <a:spAutoFit/>
          </a:bodyPr>
          <a:lstStyle/>
          <a:p>
            <a:r>
              <a:rPr lang="en-US" sz="1400" b="1" dirty="0" smtClean="0">
                <a:solidFill>
                  <a:srgbClr val="FF0000"/>
                </a:solidFill>
              </a:rPr>
              <a:t>MIT Group</a:t>
            </a:r>
          </a:p>
          <a:p>
            <a:r>
              <a:rPr lang="en-US" sz="1400" dirty="0" smtClean="0"/>
              <a:t>John A. Ball</a:t>
            </a:r>
          </a:p>
          <a:p>
            <a:r>
              <a:rPr lang="en-US" sz="1400" dirty="0" smtClean="0"/>
              <a:t>Alan H. Barrett</a:t>
            </a:r>
          </a:p>
          <a:p>
            <a:r>
              <a:rPr lang="en-US" sz="1400" dirty="0" smtClean="0"/>
              <a:t>Bernard F. Burke</a:t>
            </a:r>
          </a:p>
          <a:p>
            <a:r>
              <a:rPr lang="en-US" sz="1400" dirty="0" smtClean="0"/>
              <a:t>Joseph C. Carter</a:t>
            </a:r>
          </a:p>
          <a:p>
            <a:r>
              <a:rPr lang="en-US" sz="1400" dirty="0" smtClean="0"/>
              <a:t>Patricia Crowley</a:t>
            </a:r>
          </a:p>
          <a:p>
            <a:r>
              <a:rPr lang="en-US" sz="1400" dirty="0" smtClean="0"/>
              <a:t>James M. Moran</a:t>
            </a:r>
          </a:p>
          <a:p>
            <a:r>
              <a:rPr lang="en-US" sz="1400" dirty="0" smtClean="0"/>
              <a:t>Alan E.E. Rogers</a:t>
            </a:r>
            <a:endParaRPr lang="en-US" sz="1400" dirty="0"/>
          </a:p>
        </p:txBody>
      </p:sp>
      <p:sp>
        <p:nvSpPr>
          <p:cNvPr id="7" name="TextBox 6"/>
          <p:cNvSpPr txBox="1"/>
          <p:nvPr/>
        </p:nvSpPr>
        <p:spPr>
          <a:xfrm>
            <a:off x="5562600" y="5042118"/>
            <a:ext cx="3177873" cy="1815882"/>
          </a:xfrm>
          <a:prstGeom prst="rect">
            <a:avLst/>
          </a:prstGeom>
          <a:noFill/>
        </p:spPr>
        <p:txBody>
          <a:bodyPr wrap="none" rtlCol="0">
            <a:spAutoFit/>
          </a:bodyPr>
          <a:lstStyle/>
          <a:p>
            <a:r>
              <a:rPr lang="en-US" sz="1400" b="1" dirty="0" smtClean="0">
                <a:solidFill>
                  <a:srgbClr val="FF0000"/>
                </a:solidFill>
              </a:rPr>
              <a:t>              Canadian Group</a:t>
            </a:r>
          </a:p>
          <a:p>
            <a:r>
              <a:rPr lang="en-US" sz="1400" dirty="0" smtClean="0"/>
              <a:t>Norman W. </a:t>
            </a:r>
            <a:r>
              <a:rPr lang="en-US" sz="1400" dirty="0" err="1" smtClean="0"/>
              <a:t>Broten</a:t>
            </a:r>
            <a:r>
              <a:rPr lang="en-US" sz="1400" dirty="0" smtClean="0"/>
              <a:t>     Jack L. Locke</a:t>
            </a:r>
          </a:p>
          <a:p>
            <a:r>
              <a:rPr lang="en-US" sz="1400" dirty="0" smtClean="0"/>
              <a:t>Richard M. Chisholm  Charles W. McLeish</a:t>
            </a:r>
          </a:p>
          <a:p>
            <a:r>
              <a:rPr lang="en-US" sz="1400" dirty="0" smtClean="0"/>
              <a:t>John A. Galt                 Roger S. Richards</a:t>
            </a:r>
          </a:p>
          <a:p>
            <a:r>
              <a:rPr lang="en-US" sz="1400" dirty="0" smtClean="0"/>
              <a:t>Herbert P. Gush           Jun Lin (Alan) Yen</a:t>
            </a:r>
          </a:p>
          <a:p>
            <a:r>
              <a:rPr lang="en-US" sz="1400" dirty="0" smtClean="0"/>
              <a:t>Thomas H. Legg</a:t>
            </a:r>
          </a:p>
          <a:p>
            <a:endParaRPr lang="en-US" sz="1400" dirty="0" smtClean="0"/>
          </a:p>
          <a:p>
            <a:endParaRPr lang="en-US" sz="1400" dirty="0"/>
          </a:p>
        </p:txBody>
      </p:sp>
      <p:sp>
        <p:nvSpPr>
          <p:cNvPr id="8" name="TextBox 7"/>
          <p:cNvSpPr txBox="1"/>
          <p:nvPr/>
        </p:nvSpPr>
        <p:spPr>
          <a:xfrm>
            <a:off x="1488951" y="-76200"/>
            <a:ext cx="5673849" cy="523220"/>
          </a:xfrm>
          <a:prstGeom prst="rect">
            <a:avLst/>
          </a:prstGeom>
          <a:noFill/>
        </p:spPr>
        <p:txBody>
          <a:bodyPr wrap="none" rtlCol="0">
            <a:spAutoFit/>
          </a:bodyPr>
          <a:lstStyle/>
          <a:p>
            <a:r>
              <a:rPr lang="en-US" sz="2800" dirty="0" smtClean="0">
                <a:solidFill>
                  <a:srgbClr val="0000FF"/>
                </a:solidFill>
              </a:rPr>
              <a:t>Rumford Prize Symposium, April 1971</a:t>
            </a:r>
            <a:endParaRPr lang="en-US" sz="2800" dirty="0">
              <a:solidFill>
                <a:srgbClr val="0000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52400" y="152400"/>
            <a:ext cx="8763000" cy="792163"/>
          </a:xfrm>
        </p:spPr>
        <p:txBody>
          <a:bodyPr/>
          <a:lstStyle/>
          <a:p>
            <a:r>
              <a:rPr lang="en-US" sz="3600">
                <a:solidFill>
                  <a:srgbClr val="FF0000"/>
                </a:solidFill>
              </a:rPr>
              <a:t>I Should Have Followed Up on That . . .</a:t>
            </a:r>
          </a:p>
        </p:txBody>
      </p:sp>
      <p:grpSp>
        <p:nvGrpSpPr>
          <p:cNvPr id="2" name="Group 3"/>
          <p:cNvGrpSpPr>
            <a:grpSpLocks/>
          </p:cNvGrpSpPr>
          <p:nvPr/>
        </p:nvGrpSpPr>
        <p:grpSpPr bwMode="auto">
          <a:xfrm>
            <a:off x="1219200" y="930275"/>
            <a:ext cx="6007100" cy="1660525"/>
            <a:chOff x="768" y="481"/>
            <a:chExt cx="3784" cy="1046"/>
          </a:xfrm>
        </p:grpSpPr>
        <p:sp>
          <p:nvSpPr>
            <p:cNvPr id="125956" name="Text Box 4"/>
            <p:cNvSpPr txBox="1">
              <a:spLocks noChangeArrowheads="1"/>
            </p:cNvSpPr>
            <p:nvPr/>
          </p:nvSpPr>
          <p:spPr bwMode="auto">
            <a:xfrm>
              <a:off x="768" y="481"/>
              <a:ext cx="3784" cy="808"/>
            </a:xfrm>
            <a:prstGeom prst="rect">
              <a:avLst/>
            </a:prstGeom>
            <a:noFill/>
            <a:ln w="9525">
              <a:noFill/>
              <a:miter lim="800000"/>
              <a:headEnd/>
              <a:tailEnd/>
            </a:ln>
            <a:effectLst/>
          </p:spPr>
          <p:txBody>
            <a:bodyPr wrap="none">
              <a:prstTxWarp prst="textNoShape">
                <a:avLst/>
              </a:prstTxWarp>
              <a:spAutoFit/>
            </a:bodyPr>
            <a:lstStyle/>
            <a:p>
              <a:pPr marL="342900" indent="-342900" algn="ctr" eaLnBrk="1" hangingPunct="1">
                <a:lnSpc>
                  <a:spcPct val="130000"/>
                </a:lnSpc>
              </a:pPr>
              <a:r>
                <a:rPr lang="en-US">
                  <a:effectLst/>
                  <a:latin typeface="Arial" charset="0"/>
                </a:rPr>
                <a:t>PHYSICAL PROCESSES IN GASEOUS NEBULAE</a:t>
              </a:r>
            </a:p>
            <a:p>
              <a:pPr marL="342900" indent="-342900" algn="ctr" eaLnBrk="1" hangingPunct="1">
                <a:lnSpc>
                  <a:spcPct val="130000"/>
                </a:lnSpc>
                <a:buFontTx/>
                <a:buAutoNum type="arabicPeriod"/>
              </a:pPr>
              <a:r>
                <a:rPr lang="en-US">
                  <a:effectLst/>
                  <a:latin typeface="Arial" charset="0"/>
                </a:rPr>
                <a:t>ABSORPTION AND EMISSION OF RADIATION</a:t>
              </a:r>
            </a:p>
            <a:p>
              <a:pPr marL="342900" indent="-342900" algn="ctr" eaLnBrk="1" hangingPunct="1">
                <a:lnSpc>
                  <a:spcPct val="130000"/>
                </a:lnSpc>
              </a:pPr>
              <a:r>
                <a:rPr lang="en-US">
                  <a:effectLst/>
                  <a:latin typeface="Arial" charset="0"/>
                </a:rPr>
                <a:t>DONALD H. MENZEL</a:t>
              </a:r>
            </a:p>
          </p:txBody>
        </p:sp>
        <p:sp>
          <p:nvSpPr>
            <p:cNvPr id="125957" name="Text Box 5"/>
            <p:cNvSpPr txBox="1">
              <a:spLocks noChangeArrowheads="1"/>
            </p:cNvSpPr>
            <p:nvPr/>
          </p:nvSpPr>
          <p:spPr bwMode="auto">
            <a:xfrm>
              <a:off x="1968" y="1296"/>
              <a:ext cx="1364" cy="2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i="1">
                  <a:effectLst/>
                  <a:latin typeface="Arial" charset="0"/>
                </a:rPr>
                <a:t>Ap.J.</a:t>
              </a:r>
              <a:r>
                <a:rPr lang="en-US" sz="1800">
                  <a:effectLst/>
                  <a:latin typeface="Arial" charset="0"/>
                </a:rPr>
                <a:t> 1937, 85, 330</a:t>
              </a:r>
            </a:p>
          </p:txBody>
        </p:sp>
      </p:grpSp>
      <p:sp>
        <p:nvSpPr>
          <p:cNvPr id="125958" name="Text Box 6"/>
          <p:cNvSpPr txBox="1">
            <a:spLocks noChangeArrowheads="1"/>
          </p:cNvSpPr>
          <p:nvPr/>
        </p:nvSpPr>
        <p:spPr bwMode="auto">
          <a:xfrm>
            <a:off x="609600" y="2819400"/>
            <a:ext cx="7772400" cy="3113088"/>
          </a:xfrm>
          <a:prstGeom prst="rect">
            <a:avLst/>
          </a:prstGeom>
          <a:noFill/>
          <a:ln w="9525">
            <a:noFill/>
            <a:miter lim="800000"/>
            <a:headEnd/>
            <a:tailEnd/>
          </a:ln>
          <a:effectLst/>
        </p:spPr>
        <p:txBody>
          <a:bodyPr>
            <a:prstTxWarp prst="textNoShape">
              <a:avLst/>
            </a:prstTxWarp>
            <a:spAutoFit/>
          </a:bodyPr>
          <a:lstStyle/>
          <a:p>
            <a:pPr eaLnBrk="1" hangingPunct="1"/>
            <a:r>
              <a:rPr lang="en-US" sz="1800">
                <a:effectLst/>
                <a:latin typeface="Arial" charset="0"/>
              </a:rPr>
              <a:t>The total radiation, absorbed in the transition </a:t>
            </a:r>
            <a:r>
              <a:rPr lang="en-US" sz="1800" i="1">
                <a:effectLst/>
                <a:latin typeface="Arial" charset="0"/>
              </a:rPr>
              <a:t>n’– n</a:t>
            </a:r>
            <a:r>
              <a:rPr lang="en-US" sz="1800">
                <a:effectLst/>
                <a:latin typeface="Arial" charset="0"/>
              </a:rPr>
              <a:t>, including the effect of the “stimulated emissions,” which must be counted as negative absorptions, is easily found to be . . . .</a:t>
            </a:r>
          </a:p>
          <a:p>
            <a:pPr eaLnBrk="1" hangingPunct="1"/>
            <a:endParaRPr lang="en-US" sz="1800">
              <a:effectLst/>
              <a:latin typeface="Arial" charset="0"/>
            </a:endParaRPr>
          </a:p>
          <a:p>
            <a:pPr eaLnBrk="1" hangingPunct="1"/>
            <a:r>
              <a:rPr lang="en-US" sz="1800">
                <a:effectLst/>
                <a:latin typeface="Arial" charset="0"/>
              </a:rPr>
              <a:t>     Outside of thermodynamic equilibrium, the condition may conceivably arise when the value of the integral [above] turns out to be negative.  The physical significance of such a result is that energy is emitted rather than absorbed.  This energy must be distinguished, however, from that arising in random emissions.  The process merely puts energy back into the original beam, as if the atmosphere had a negative opacity.  This extreme will probably never occur in practice.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719" cy="45719"/>
          </a:xfrm>
        </p:spPr>
        <p:txBody>
          <a:bodyPr>
            <a:normAutofit fontScale="90000"/>
          </a:bodyPr>
          <a:lstStyle/>
          <a:p>
            <a:endParaRPr lang="en-US" dirty="0"/>
          </a:p>
        </p:txBody>
      </p:sp>
      <p:pic>
        <p:nvPicPr>
          <p:cNvPr id="3" name="Picture 2" descr="pump_diagram.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rot="5400000">
            <a:off x="1828799" y="-108466"/>
            <a:ext cx="5299075" cy="6858000"/>
          </a:xfrm>
          <a:prstGeom prst="rect">
            <a:avLst/>
          </a:prstGeom>
        </p:spPr>
      </p:pic>
      <p:sp>
        <p:nvSpPr>
          <p:cNvPr id="4" name="TextBox 3"/>
          <p:cNvSpPr txBox="1"/>
          <p:nvPr/>
        </p:nvSpPr>
        <p:spPr>
          <a:xfrm>
            <a:off x="1905000" y="792490"/>
            <a:ext cx="5536567" cy="523220"/>
          </a:xfrm>
          <a:prstGeom prst="rect">
            <a:avLst/>
          </a:prstGeom>
          <a:noFill/>
        </p:spPr>
        <p:txBody>
          <a:bodyPr wrap="none" rtlCol="0">
            <a:spAutoFit/>
          </a:bodyPr>
          <a:lstStyle/>
          <a:p>
            <a:r>
              <a:rPr lang="en-US" sz="2800" dirty="0" smtClean="0">
                <a:solidFill>
                  <a:srgbClr val="FF0000"/>
                </a:solidFill>
              </a:rPr>
              <a:t>Elementary Maser  Pumping Scheme</a:t>
            </a:r>
            <a:endParaRPr lang="en-US" sz="2800" dirty="0">
              <a:solidFill>
                <a:srgbClr val="FF0000"/>
              </a:solidFill>
            </a:endParaRPr>
          </a:p>
        </p:txBody>
      </p:sp>
      <p:sp>
        <p:nvSpPr>
          <p:cNvPr id="5" name="TextBox 4"/>
          <p:cNvSpPr txBox="1"/>
          <p:nvPr/>
        </p:nvSpPr>
        <p:spPr>
          <a:xfrm>
            <a:off x="593897" y="2819400"/>
            <a:ext cx="2484199" cy="646331"/>
          </a:xfrm>
          <a:prstGeom prst="rect">
            <a:avLst/>
          </a:prstGeom>
          <a:noFill/>
        </p:spPr>
        <p:txBody>
          <a:bodyPr wrap="none" rtlCol="0">
            <a:spAutoFit/>
          </a:bodyPr>
          <a:lstStyle/>
          <a:p>
            <a:r>
              <a:rPr lang="en-US" dirty="0" smtClean="0">
                <a:solidFill>
                  <a:srgbClr val="FF0000"/>
                </a:solidFill>
              </a:rPr>
              <a:t>waste pump photon</a:t>
            </a:r>
          </a:p>
          <a:p>
            <a:r>
              <a:rPr lang="en-US" dirty="0" smtClean="0">
                <a:solidFill>
                  <a:srgbClr val="FF0000"/>
                </a:solidFill>
              </a:rPr>
              <a:t>(must be able to escape)</a:t>
            </a:r>
            <a:endParaRPr lang="en-US" dirty="0">
              <a:solidFill>
                <a:srgbClr val="FF0000"/>
              </a:solidFill>
            </a:endParaRPr>
          </a:p>
        </p:txBody>
      </p:sp>
      <p:sp>
        <p:nvSpPr>
          <p:cNvPr id="6" name="TextBox 5"/>
          <p:cNvSpPr txBox="1"/>
          <p:nvPr/>
        </p:nvSpPr>
        <p:spPr>
          <a:xfrm>
            <a:off x="69003" y="3944034"/>
            <a:ext cx="1835997" cy="646331"/>
          </a:xfrm>
          <a:prstGeom prst="rect">
            <a:avLst/>
          </a:prstGeom>
          <a:noFill/>
        </p:spPr>
        <p:txBody>
          <a:bodyPr wrap="none" rtlCol="0">
            <a:spAutoFit/>
          </a:bodyPr>
          <a:lstStyle/>
          <a:p>
            <a:r>
              <a:rPr lang="en-US" dirty="0" smtClean="0">
                <a:solidFill>
                  <a:srgbClr val="FF0000"/>
                </a:solidFill>
              </a:rPr>
              <a:t>microwave maser</a:t>
            </a:r>
          </a:p>
          <a:p>
            <a:r>
              <a:rPr lang="en-US" dirty="0" smtClean="0">
                <a:solidFill>
                  <a:srgbClr val="FF0000"/>
                </a:solidFill>
              </a:rPr>
              <a:t>photon</a:t>
            </a:r>
            <a:endParaRPr lang="en-US" dirty="0">
              <a:solidFill>
                <a:srgbClr val="FF0000"/>
              </a:solidFill>
            </a:endParaRPr>
          </a:p>
        </p:txBody>
      </p:sp>
      <p:sp>
        <p:nvSpPr>
          <p:cNvPr id="7" name="TextBox 6"/>
          <p:cNvSpPr txBox="1"/>
          <p:nvPr/>
        </p:nvSpPr>
        <p:spPr>
          <a:xfrm>
            <a:off x="4343400" y="3320534"/>
            <a:ext cx="3344974" cy="369332"/>
          </a:xfrm>
          <a:prstGeom prst="rect">
            <a:avLst/>
          </a:prstGeom>
          <a:noFill/>
        </p:spPr>
        <p:txBody>
          <a:bodyPr wrap="none" rtlCol="0">
            <a:spAutoFit/>
          </a:bodyPr>
          <a:lstStyle/>
          <a:p>
            <a:r>
              <a:rPr lang="en-US" dirty="0" smtClean="0">
                <a:solidFill>
                  <a:srgbClr val="FF0000"/>
                </a:solidFill>
              </a:rPr>
              <a:t>pumping by radiation or collisions</a:t>
            </a:r>
            <a:endParaRPr lang="en-US" dirty="0">
              <a:solidFill>
                <a:srgbClr val="FF0000"/>
              </a:solidFill>
            </a:endParaRPr>
          </a:p>
        </p:txBody>
      </p:sp>
      <p:sp>
        <p:nvSpPr>
          <p:cNvPr id="8" name="TextBox 7"/>
          <p:cNvSpPr txBox="1"/>
          <p:nvPr/>
        </p:nvSpPr>
        <p:spPr>
          <a:xfrm>
            <a:off x="5029200" y="4128700"/>
            <a:ext cx="3537710" cy="923330"/>
          </a:xfrm>
          <a:prstGeom prst="rect">
            <a:avLst/>
          </a:prstGeom>
          <a:noFill/>
        </p:spPr>
        <p:txBody>
          <a:bodyPr wrap="none" rtlCol="0">
            <a:spAutoFit/>
          </a:bodyPr>
          <a:lstStyle/>
          <a:p>
            <a:r>
              <a:rPr lang="en-US" dirty="0" smtClean="0">
                <a:solidFill>
                  <a:srgbClr val="0000FF"/>
                </a:solidFill>
              </a:rPr>
              <a:t>A saturated maser requires one</a:t>
            </a:r>
          </a:p>
          <a:p>
            <a:r>
              <a:rPr lang="en-US" dirty="0" smtClean="0">
                <a:solidFill>
                  <a:srgbClr val="0000FF"/>
                </a:solidFill>
              </a:rPr>
              <a:t>Pump photon per microwave maser</a:t>
            </a:r>
          </a:p>
          <a:p>
            <a:r>
              <a:rPr lang="en-US" dirty="0" smtClean="0">
                <a:solidFill>
                  <a:srgbClr val="0000FF"/>
                </a:solidFill>
              </a:rPr>
              <a:t>photon</a:t>
            </a:r>
            <a:endParaRPr lang="en-US" dirty="0">
              <a:solidFill>
                <a:srgbClr val="0000FF"/>
              </a:solidFill>
            </a:endParaRPr>
          </a:p>
        </p:txBody>
      </p:sp>
      <p:sp>
        <p:nvSpPr>
          <p:cNvPr id="9" name="TextBox 8"/>
          <p:cNvSpPr txBox="1"/>
          <p:nvPr/>
        </p:nvSpPr>
        <p:spPr>
          <a:xfrm>
            <a:off x="593897" y="5970072"/>
            <a:ext cx="8009975" cy="646331"/>
          </a:xfrm>
          <a:prstGeom prst="rect">
            <a:avLst/>
          </a:prstGeom>
          <a:noFill/>
        </p:spPr>
        <p:txBody>
          <a:bodyPr wrap="none" rtlCol="0">
            <a:spAutoFit/>
          </a:bodyPr>
          <a:lstStyle/>
          <a:p>
            <a:r>
              <a:rPr lang="en-US" dirty="0" smtClean="0"/>
              <a:t>“Spectacular” cosmic masers require population inversion AND </a:t>
            </a:r>
            <a:r>
              <a:rPr lang="en-US" b="1" dirty="0" smtClean="0">
                <a:solidFill>
                  <a:srgbClr val="FF0000"/>
                </a:solidFill>
              </a:rPr>
              <a:t>high</a:t>
            </a:r>
            <a:r>
              <a:rPr lang="en-US" dirty="0" smtClean="0"/>
              <a:t> negative optical</a:t>
            </a:r>
          </a:p>
          <a:p>
            <a:r>
              <a:rPr lang="en-US" dirty="0" smtClean="0"/>
              <a:t>depth, aka “gain”, e.g. as seen in OH, H2O, </a:t>
            </a:r>
            <a:r>
              <a:rPr lang="en-US" dirty="0" err="1" smtClean="0"/>
              <a:t>SiO</a:t>
            </a:r>
            <a:r>
              <a:rPr lang="en-US" dirty="0" smtClean="0"/>
              <a:t> and CH3OH</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0000"/>
                </a:solidFill>
              </a:rPr>
              <a:t>Discovery of OH at 18 cm in ISM in 1963</a:t>
            </a:r>
            <a:endParaRPr lang="en-US" sz="3200" dirty="0">
              <a:solidFill>
                <a:srgbClr val="FF0000"/>
              </a:solidFill>
            </a:endParaRPr>
          </a:p>
        </p:txBody>
      </p:sp>
      <p:pic>
        <p:nvPicPr>
          <p:cNvPr id="3" name="Picture 2" descr="weinreb_barrett_meeks_henry.tiff"/>
          <p:cNvPicPr>
            <a:picLocks noChangeAspect="1"/>
          </p:cNvPicPr>
          <p:nvPr/>
        </p:nvPicPr>
        <p:blipFill>
          <a:blip r:embed="rId2"/>
          <a:stretch>
            <a:fillRect/>
          </a:stretch>
        </p:blipFill>
        <p:spPr>
          <a:xfrm>
            <a:off x="3505200" y="3733800"/>
            <a:ext cx="5638800" cy="2602523"/>
          </a:xfrm>
          <a:prstGeom prst="rect">
            <a:avLst/>
          </a:prstGeom>
        </p:spPr>
      </p:pic>
      <p:pic>
        <p:nvPicPr>
          <p:cNvPr id="6" name="Picture 5" descr="OH_absorption_discovery.png"/>
          <p:cNvPicPr>
            <a:picLocks noChangeAspect="1"/>
          </p:cNvPicPr>
          <p:nvPr/>
        </p:nvPicPr>
        <p:blipFill>
          <a:blip r:embed="rId3"/>
          <a:stretch>
            <a:fillRect/>
          </a:stretch>
        </p:blipFill>
        <p:spPr>
          <a:xfrm>
            <a:off x="228600" y="1600200"/>
            <a:ext cx="3365582" cy="4033838"/>
          </a:xfrm>
          <a:prstGeom prst="rect">
            <a:avLst/>
          </a:prstGeom>
        </p:spPr>
      </p:pic>
      <p:sp>
        <p:nvSpPr>
          <p:cNvPr id="7" name="TextBox 6"/>
          <p:cNvSpPr txBox="1"/>
          <p:nvPr/>
        </p:nvSpPr>
        <p:spPr>
          <a:xfrm>
            <a:off x="3517982" y="2810470"/>
            <a:ext cx="5572146" cy="923330"/>
          </a:xfrm>
          <a:prstGeom prst="rect">
            <a:avLst/>
          </a:prstGeom>
          <a:noFill/>
        </p:spPr>
        <p:txBody>
          <a:bodyPr wrap="none" rtlCol="0">
            <a:spAutoFit/>
          </a:bodyPr>
          <a:lstStyle/>
          <a:p>
            <a:r>
              <a:rPr lang="en-US" dirty="0" smtClean="0"/>
              <a:t>              Al  Barrett                    Lit  Meeks</a:t>
            </a:r>
          </a:p>
          <a:p>
            <a:r>
              <a:rPr lang="en-US" dirty="0" smtClean="0"/>
              <a:t>Sandy </a:t>
            </a:r>
            <a:r>
              <a:rPr lang="en-US" dirty="0" err="1" smtClean="0"/>
              <a:t>Weinreb</a:t>
            </a:r>
            <a:r>
              <a:rPr lang="en-US" dirty="0" smtClean="0"/>
              <a:t>                                                        </a:t>
            </a:r>
          </a:p>
          <a:p>
            <a:r>
              <a:rPr lang="en-US" smtClean="0"/>
              <a:t>                                                                                    </a:t>
            </a:r>
            <a:r>
              <a:rPr lang="en-US" dirty="0" smtClean="0"/>
              <a:t>John Henry</a:t>
            </a:r>
            <a:endParaRPr lang="en-US" dirty="0"/>
          </a:p>
        </p:txBody>
      </p:sp>
      <p:sp>
        <p:nvSpPr>
          <p:cNvPr id="8" name="TextBox 7"/>
          <p:cNvSpPr txBox="1"/>
          <p:nvPr/>
        </p:nvSpPr>
        <p:spPr>
          <a:xfrm>
            <a:off x="838200" y="5410200"/>
            <a:ext cx="1582622" cy="369332"/>
          </a:xfrm>
          <a:prstGeom prst="rect">
            <a:avLst/>
          </a:prstGeom>
          <a:noFill/>
        </p:spPr>
        <p:txBody>
          <a:bodyPr wrap="none" rtlCol="0">
            <a:spAutoFit/>
          </a:bodyPr>
          <a:lstStyle/>
          <a:p>
            <a:r>
              <a:rPr lang="en-US" dirty="0" smtClean="0"/>
              <a:t>Velocity (km/</a:t>
            </a:r>
            <a:r>
              <a:rPr lang="en-US" dirty="0" err="1" smtClean="0"/>
              <a:t>s</a:t>
            </a:r>
            <a:r>
              <a:rPr lang="en-US" dirty="0" smtClean="0"/>
              <a:t>)</a:t>
            </a:r>
            <a:endParaRPr lang="en-US" dirty="0"/>
          </a:p>
        </p:txBody>
      </p:sp>
      <p:sp>
        <p:nvSpPr>
          <p:cNvPr id="9" name="TextBox 8"/>
          <p:cNvSpPr txBox="1"/>
          <p:nvPr/>
        </p:nvSpPr>
        <p:spPr>
          <a:xfrm rot="16200000">
            <a:off x="-1008918" y="3294918"/>
            <a:ext cx="2234769" cy="369332"/>
          </a:xfrm>
          <a:prstGeom prst="rect">
            <a:avLst/>
          </a:prstGeom>
          <a:noFill/>
        </p:spPr>
        <p:txBody>
          <a:bodyPr wrap="none" rtlCol="0">
            <a:spAutoFit/>
          </a:bodyPr>
          <a:lstStyle/>
          <a:p>
            <a:r>
              <a:rPr lang="en-US" dirty="0" smtClean="0"/>
              <a:t>Antenna Temperature</a:t>
            </a:r>
            <a:endParaRPr lang="en-US" dirty="0"/>
          </a:p>
        </p:txBody>
      </p:sp>
      <p:sp>
        <p:nvSpPr>
          <p:cNvPr id="10" name="TextBox 9"/>
          <p:cNvSpPr txBox="1"/>
          <p:nvPr/>
        </p:nvSpPr>
        <p:spPr>
          <a:xfrm>
            <a:off x="869401" y="1371600"/>
            <a:ext cx="1416599" cy="369332"/>
          </a:xfrm>
          <a:prstGeom prst="rect">
            <a:avLst/>
          </a:prstGeom>
          <a:noFill/>
        </p:spPr>
        <p:txBody>
          <a:bodyPr wrap="none" rtlCol="0">
            <a:spAutoFit/>
          </a:bodyPr>
          <a:lstStyle/>
          <a:p>
            <a:r>
              <a:rPr lang="en-US" dirty="0" err="1" smtClean="0"/>
              <a:t>Cassaeopia</a:t>
            </a:r>
            <a:r>
              <a:rPr lang="en-US" dirty="0" smtClean="0"/>
              <a:t> A</a:t>
            </a:r>
            <a:endParaRPr lang="en-US" dirty="0"/>
          </a:p>
        </p:txBody>
      </p:sp>
      <p:sp>
        <p:nvSpPr>
          <p:cNvPr id="11" name="TextBox 10"/>
          <p:cNvSpPr txBox="1"/>
          <p:nvPr/>
        </p:nvSpPr>
        <p:spPr>
          <a:xfrm>
            <a:off x="3450479" y="1600200"/>
            <a:ext cx="4169521" cy="707886"/>
          </a:xfrm>
          <a:prstGeom prst="rect">
            <a:avLst/>
          </a:prstGeom>
          <a:noFill/>
        </p:spPr>
        <p:txBody>
          <a:bodyPr wrap="square" rtlCol="0">
            <a:spAutoFit/>
          </a:bodyPr>
          <a:lstStyle/>
          <a:p>
            <a:r>
              <a:rPr lang="en-US" sz="2000" dirty="0" smtClean="0">
                <a:solidFill>
                  <a:srgbClr val="FF0000"/>
                </a:solidFill>
              </a:rPr>
              <a:t>Spectrum made with </a:t>
            </a:r>
            <a:r>
              <a:rPr lang="en-US" sz="2000" dirty="0" err="1" smtClean="0">
                <a:solidFill>
                  <a:srgbClr val="FF0000"/>
                </a:solidFill>
              </a:rPr>
              <a:t>Weinreb’s</a:t>
            </a:r>
            <a:r>
              <a:rPr lang="en-US" sz="2000" dirty="0" smtClean="0">
                <a:solidFill>
                  <a:srgbClr val="FF0000"/>
                </a:solidFill>
              </a:rPr>
              <a:t> digital </a:t>
            </a:r>
            <a:r>
              <a:rPr lang="en-US" sz="2000" dirty="0" err="1" smtClean="0">
                <a:solidFill>
                  <a:srgbClr val="FF0000"/>
                </a:solidFill>
              </a:rPr>
              <a:t>autocorrelator</a:t>
            </a:r>
            <a:r>
              <a:rPr lang="en-US" sz="2000" dirty="0" smtClean="0">
                <a:solidFill>
                  <a:srgbClr val="FF0000"/>
                </a:solidFill>
              </a:rPr>
              <a:t> built for his PhD thesis</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19"/>
            <a:ext cx="45719" cy="45719"/>
          </a:xfrm>
        </p:spPr>
        <p:txBody>
          <a:bodyPr>
            <a:normAutofit fontScale="90000"/>
          </a:bodyPr>
          <a:lstStyle/>
          <a:p>
            <a:endParaRPr lang="en-US" dirty="0"/>
          </a:p>
        </p:txBody>
      </p:sp>
      <p:pic>
        <p:nvPicPr>
          <p:cNvPr id="3" name="Picture 2" descr="weaver_mysterium.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752600" y="200549"/>
            <a:ext cx="5799138" cy="750517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719" cy="45719"/>
          </a:xfrm>
        </p:spPr>
        <p:txBody>
          <a:bodyPr>
            <a:normAutofit fontScale="90000"/>
          </a:bodyPr>
          <a:lstStyle/>
          <a:p>
            <a:endParaRPr lang="en-US" dirty="0"/>
          </a:p>
        </p:txBody>
      </p:sp>
      <p:pic>
        <p:nvPicPr>
          <p:cNvPr id="3" name="Picture 2" descr="barrett_from_bolton_1965.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362200" y="152400"/>
            <a:ext cx="4489664" cy="62484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719" cy="45719"/>
          </a:xfrm>
        </p:spPr>
        <p:txBody>
          <a:bodyPr>
            <a:normAutofit fontScale="90000"/>
          </a:bodyPr>
          <a:lstStyle/>
          <a:p>
            <a:endParaRPr lang="en-US" dirty="0"/>
          </a:p>
        </p:txBody>
      </p:sp>
      <p:pic>
        <p:nvPicPr>
          <p:cNvPr id="3" name="Picture 2" descr="gundermann_thesis.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019300" y="492125"/>
            <a:ext cx="4845050" cy="6858000"/>
          </a:xfrm>
          <a:prstGeom prst="rect">
            <a:avLst/>
          </a:prstGeom>
        </p:spPr>
      </p:pic>
      <p:sp>
        <p:nvSpPr>
          <p:cNvPr id="4" name="TextBox 3"/>
          <p:cNvSpPr txBox="1"/>
          <p:nvPr/>
        </p:nvSpPr>
        <p:spPr>
          <a:xfrm>
            <a:off x="5334000" y="1295400"/>
            <a:ext cx="3200400" cy="1200329"/>
          </a:xfrm>
          <a:prstGeom prst="rect">
            <a:avLst/>
          </a:prstGeom>
          <a:noFill/>
        </p:spPr>
        <p:txBody>
          <a:bodyPr wrap="square" rtlCol="0">
            <a:spAutoFit/>
          </a:bodyPr>
          <a:lstStyle/>
          <a:p>
            <a:r>
              <a:rPr lang="en-US" dirty="0" smtClean="0">
                <a:solidFill>
                  <a:srgbClr val="FF0000"/>
                </a:solidFill>
              </a:rPr>
              <a:t>Advised by:</a:t>
            </a:r>
          </a:p>
          <a:p>
            <a:endParaRPr lang="en-US" dirty="0" smtClean="0">
              <a:solidFill>
                <a:srgbClr val="FF0000"/>
              </a:solidFill>
            </a:endParaRPr>
          </a:p>
          <a:p>
            <a:r>
              <a:rPr lang="en-US" dirty="0" smtClean="0">
                <a:solidFill>
                  <a:srgbClr val="FF0000"/>
                </a:solidFill>
              </a:rPr>
              <a:t>Ed Lilley &amp;</a:t>
            </a:r>
          </a:p>
          <a:p>
            <a:r>
              <a:rPr lang="en-US" dirty="0" smtClean="0">
                <a:solidFill>
                  <a:srgbClr val="FF0000"/>
                </a:solidFill>
              </a:rPr>
              <a:t>Sam Goldstein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719" cy="45719"/>
          </a:xfrm>
        </p:spPr>
        <p:txBody>
          <a:bodyPr>
            <a:normAutofit fontScale="90000"/>
          </a:bodyPr>
          <a:lstStyle/>
          <a:p>
            <a:endParaRPr lang="en-US" dirty="0"/>
          </a:p>
        </p:txBody>
      </p:sp>
      <p:pic>
        <p:nvPicPr>
          <p:cNvPr id="3" name="Picture 2" descr="maser_theory_figure.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rot="16200000">
            <a:off x="4424495" y="1595306"/>
            <a:ext cx="5943599" cy="4581789"/>
          </a:xfrm>
          <a:prstGeom prst="rect">
            <a:avLst/>
          </a:prstGeom>
        </p:spPr>
      </p:pic>
      <p:sp>
        <p:nvSpPr>
          <p:cNvPr id="4" name="TextBox 3"/>
          <p:cNvSpPr txBox="1"/>
          <p:nvPr/>
        </p:nvSpPr>
        <p:spPr>
          <a:xfrm>
            <a:off x="228600" y="320357"/>
            <a:ext cx="5035303" cy="646331"/>
          </a:xfrm>
          <a:prstGeom prst="rect">
            <a:avLst/>
          </a:prstGeom>
          <a:noFill/>
        </p:spPr>
        <p:txBody>
          <a:bodyPr wrap="none" rtlCol="0">
            <a:spAutoFit/>
          </a:bodyPr>
          <a:lstStyle/>
          <a:p>
            <a:r>
              <a:rPr lang="en-US" sz="3600" dirty="0" smtClean="0">
                <a:solidFill>
                  <a:srgbClr val="FF0000"/>
                </a:solidFill>
              </a:rPr>
              <a:t>Theory of Maser Emission</a:t>
            </a:r>
            <a:endParaRPr lang="en-US" sz="3600" dirty="0">
              <a:solidFill>
                <a:srgbClr val="FF0000"/>
              </a:solidFill>
            </a:endParaRPr>
          </a:p>
        </p:txBody>
      </p:sp>
      <p:sp>
        <p:nvSpPr>
          <p:cNvPr id="5" name="TextBox 4"/>
          <p:cNvSpPr txBox="1"/>
          <p:nvPr/>
        </p:nvSpPr>
        <p:spPr>
          <a:xfrm>
            <a:off x="228600" y="1371600"/>
            <a:ext cx="5330005" cy="7478969"/>
          </a:xfrm>
          <a:prstGeom prst="rect">
            <a:avLst/>
          </a:prstGeom>
          <a:noFill/>
        </p:spPr>
        <p:txBody>
          <a:bodyPr wrap="square" rtlCol="0">
            <a:spAutoFit/>
          </a:bodyPr>
          <a:lstStyle/>
          <a:p>
            <a:r>
              <a:rPr lang="en-US" sz="2400" dirty="0" smtClean="0">
                <a:solidFill>
                  <a:srgbClr val="0000FF"/>
                </a:solidFill>
              </a:rPr>
              <a:t>1966 (May) Perkins, Gold &amp; </a:t>
            </a:r>
            <a:r>
              <a:rPr lang="en-US" sz="2400" dirty="0" err="1" smtClean="0">
                <a:solidFill>
                  <a:srgbClr val="0000FF"/>
                </a:solidFill>
              </a:rPr>
              <a:t>Salpeter</a:t>
            </a:r>
            <a:r>
              <a:rPr lang="en-US" sz="2400" dirty="0" smtClean="0">
                <a:solidFill>
                  <a:srgbClr val="0000FF"/>
                </a:solidFill>
              </a:rPr>
              <a:t> (UV)</a:t>
            </a:r>
          </a:p>
          <a:p>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FF"/>
              </a:solidFill>
            </a:endParaRPr>
          </a:p>
          <a:p>
            <a:r>
              <a:rPr lang="en-US" sz="2400" dirty="0" smtClean="0">
                <a:solidFill>
                  <a:srgbClr val="0000FF"/>
                </a:solidFill>
              </a:rPr>
              <a:t>1966(Oct) </a:t>
            </a:r>
            <a:r>
              <a:rPr lang="en-US" sz="2400" dirty="0" err="1" smtClean="0">
                <a:solidFill>
                  <a:srgbClr val="0000FF"/>
                </a:solidFill>
              </a:rPr>
              <a:t>Litvak</a:t>
            </a:r>
            <a:r>
              <a:rPr lang="en-US" sz="2400" dirty="0" smtClean="0">
                <a:solidFill>
                  <a:srgbClr val="0000FF"/>
                </a:solidFill>
              </a:rPr>
              <a:t>, </a:t>
            </a:r>
            <a:r>
              <a:rPr lang="en-US" sz="2400" dirty="0" err="1" smtClean="0">
                <a:solidFill>
                  <a:srgbClr val="0000FF"/>
                </a:solidFill>
              </a:rPr>
              <a:t>McWorter</a:t>
            </a:r>
            <a:r>
              <a:rPr lang="en-US" sz="2400" dirty="0" smtClean="0">
                <a:solidFill>
                  <a:srgbClr val="0000FF"/>
                </a:solidFill>
              </a:rPr>
              <a:t>, Meeks &amp;</a:t>
            </a:r>
          </a:p>
          <a:p>
            <a:r>
              <a:rPr lang="en-US" sz="2400" dirty="0" smtClean="0">
                <a:solidFill>
                  <a:srgbClr val="0000FF"/>
                </a:solidFill>
              </a:rPr>
              <a:t>                   </a:t>
            </a:r>
            <a:r>
              <a:rPr lang="en-US" sz="2400" dirty="0" err="1" smtClean="0">
                <a:solidFill>
                  <a:srgbClr val="0000FF"/>
                </a:solidFill>
              </a:rPr>
              <a:t>Zeiger</a:t>
            </a:r>
            <a:r>
              <a:rPr lang="en-US" sz="2400" dirty="0" smtClean="0">
                <a:solidFill>
                  <a:srgbClr val="0000FF"/>
                </a:solidFill>
              </a:rPr>
              <a:t> (UV)</a:t>
            </a:r>
          </a:p>
          <a:p>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FF"/>
              </a:solidFill>
            </a:endParaRPr>
          </a:p>
          <a:p>
            <a:r>
              <a:rPr lang="en-US" sz="2400" dirty="0" smtClean="0">
                <a:solidFill>
                  <a:srgbClr val="0000FF"/>
                </a:solidFill>
              </a:rPr>
              <a:t>1973 </a:t>
            </a:r>
            <a:r>
              <a:rPr lang="en-US" sz="2400" dirty="0" err="1" smtClean="0">
                <a:solidFill>
                  <a:srgbClr val="0000FF"/>
                </a:solidFill>
              </a:rPr>
              <a:t>Goldreich</a:t>
            </a:r>
            <a:r>
              <a:rPr lang="en-US" sz="2400" dirty="0" smtClean="0">
                <a:solidFill>
                  <a:srgbClr val="0000FF"/>
                </a:solidFill>
              </a:rPr>
              <a:t>, </a:t>
            </a:r>
            <a:r>
              <a:rPr lang="en-US" sz="2400" dirty="0" err="1" smtClean="0">
                <a:solidFill>
                  <a:srgbClr val="0000FF"/>
                </a:solidFill>
              </a:rPr>
              <a:t>Keeley</a:t>
            </a:r>
            <a:r>
              <a:rPr lang="en-US" sz="2400" dirty="0" smtClean="0">
                <a:solidFill>
                  <a:srgbClr val="0000FF"/>
                </a:solidFill>
              </a:rPr>
              <a:t> &amp; Kwan  (IR)*</a:t>
            </a:r>
          </a:p>
          <a:p>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FF"/>
              </a:solidFill>
            </a:endParaRPr>
          </a:p>
          <a:p>
            <a:endParaRPr lang="en-US" sz="2400" dirty="0" smtClean="0">
              <a:solidFill>
                <a:srgbClr val="0000FF"/>
              </a:solidFill>
            </a:endParaRPr>
          </a:p>
        </p:txBody>
      </p:sp>
      <p:sp>
        <p:nvSpPr>
          <p:cNvPr id="6" name="TextBox 5"/>
          <p:cNvSpPr txBox="1"/>
          <p:nvPr/>
        </p:nvSpPr>
        <p:spPr>
          <a:xfrm>
            <a:off x="228600" y="6211669"/>
            <a:ext cx="5104620" cy="646331"/>
          </a:xfrm>
          <a:prstGeom prst="rect">
            <a:avLst/>
          </a:prstGeom>
          <a:noFill/>
        </p:spPr>
        <p:txBody>
          <a:bodyPr wrap="none" rtlCol="0">
            <a:spAutoFit/>
          </a:bodyPr>
          <a:lstStyle/>
          <a:p>
            <a:r>
              <a:rPr lang="en-US" dirty="0" smtClean="0"/>
              <a:t>* Based on data showing correlation of IR and maser</a:t>
            </a:r>
          </a:p>
          <a:p>
            <a:r>
              <a:rPr lang="en-US" dirty="0" smtClean="0"/>
              <a:t>Flux density in late type stars (Harvey et al., 1973)</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2073</TotalTime>
  <Words>969</Words>
  <Application>Microsoft Office PowerPoint</Application>
  <PresentationFormat>On-screen Show (4:3)</PresentationFormat>
  <Paragraphs>265</Paragraphs>
  <Slides>24</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Theme</vt:lpstr>
      <vt:lpstr>Acrobat Document</vt:lpstr>
      <vt:lpstr>Cosmic Masers</vt:lpstr>
      <vt:lpstr>Charles H. Townes (1915-2015)* His Legacy in Cosmic Masers</vt:lpstr>
      <vt:lpstr>I Should Have Followed Up on That . . .</vt:lpstr>
      <vt:lpstr>PowerPoint Presentation</vt:lpstr>
      <vt:lpstr>Discovery of OH at 18 cm in ISM in 1963</vt:lpstr>
      <vt:lpstr>PowerPoint Presentation</vt:lpstr>
      <vt:lpstr>PowerPoint Presentation</vt:lpstr>
      <vt:lpstr>PowerPoint Presentation</vt:lpstr>
      <vt:lpstr>PowerPoint Presentation</vt:lpstr>
      <vt:lpstr>PowerPoint Presentation</vt:lpstr>
      <vt:lpstr>Groups Active in OH Maser Research</vt:lpstr>
      <vt:lpstr>PowerPoint Presentation</vt:lpstr>
      <vt:lpstr>PowerPoint Presentation</vt:lpstr>
      <vt:lpstr>First Maser “Spot Map” Millstone-Agassiz Interferometer (1967): W3(OH)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Should Have Followed Up on That . . .</dc:title>
  <dc:creator>James Moran</dc:creator>
  <cp:lastModifiedBy>Ken Kellermann</cp:lastModifiedBy>
  <cp:revision>16</cp:revision>
  <cp:lastPrinted>2015-08-01T21:33:29Z</cp:lastPrinted>
  <dcterms:created xsi:type="dcterms:W3CDTF">2015-08-06T05:18:50Z</dcterms:created>
  <dcterms:modified xsi:type="dcterms:W3CDTF">2015-08-26T15:33:25Z</dcterms:modified>
</cp:coreProperties>
</file>