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6084" r:id="rId2"/>
    <p:sldMasterId id="2147486096" r:id="rId3"/>
  </p:sldMasterIdLst>
  <p:notesMasterIdLst>
    <p:notesMasterId r:id="rId30"/>
  </p:notesMasterIdLst>
  <p:handoutMasterIdLst>
    <p:handoutMasterId r:id="rId31"/>
  </p:handoutMasterIdLst>
  <p:sldIdLst>
    <p:sldId id="306" r:id="rId4"/>
    <p:sldId id="383" r:id="rId5"/>
    <p:sldId id="350" r:id="rId6"/>
    <p:sldId id="380" r:id="rId7"/>
    <p:sldId id="381" r:id="rId8"/>
    <p:sldId id="382" r:id="rId9"/>
    <p:sldId id="349" r:id="rId10"/>
    <p:sldId id="376" r:id="rId11"/>
    <p:sldId id="377" r:id="rId12"/>
    <p:sldId id="378" r:id="rId13"/>
    <p:sldId id="338" r:id="rId14"/>
    <p:sldId id="385" r:id="rId15"/>
    <p:sldId id="348" r:id="rId16"/>
    <p:sldId id="335" r:id="rId17"/>
    <p:sldId id="363" r:id="rId18"/>
    <p:sldId id="372" r:id="rId19"/>
    <p:sldId id="285" r:id="rId20"/>
    <p:sldId id="287" r:id="rId21"/>
    <p:sldId id="332" r:id="rId22"/>
    <p:sldId id="334" r:id="rId23"/>
    <p:sldId id="329" r:id="rId24"/>
    <p:sldId id="299" r:id="rId25"/>
    <p:sldId id="326" r:id="rId26"/>
    <p:sldId id="276" r:id="rId27"/>
    <p:sldId id="300" r:id="rId28"/>
    <p:sldId id="384" r:id="rId29"/>
  </p:sldIdLst>
  <p:sldSz cx="9144000" cy="6858000" type="screen4x3"/>
  <p:notesSz cx="9144000" cy="6858000"/>
  <p:defaultTextStyle>
    <a:defPPr>
      <a:defRPr lang="en-US"/>
    </a:defPPr>
    <a:lvl1pPr algn="l" rtl="0" fontAlgn="base">
      <a:spcBef>
        <a:spcPct val="0"/>
      </a:spcBef>
      <a:spcAft>
        <a:spcPct val="0"/>
      </a:spcAft>
      <a:defRPr sz="28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8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8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8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8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8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8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8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800" kern="1200">
        <a:solidFill>
          <a:schemeClr val="tx1"/>
        </a:solidFill>
        <a:latin typeface="Arial" charset="0"/>
        <a:ea typeface="ＭＳ Ｐゴシック" charset="0"/>
        <a:cs typeface="ＭＳ Ｐゴシック"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00BC"/>
    <a:srgbClr val="A60DFF"/>
    <a:srgbClr val="0069B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p:cViewPr>
        <p:scale>
          <a:sx n="90" d="100"/>
          <a:sy n="90" d="100"/>
        </p:scale>
        <p:origin x="-864" y="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5180013" y="0"/>
            <a:ext cx="3962400" cy="342900"/>
          </a:xfrm>
          <a:prstGeom prst="rect">
            <a:avLst/>
          </a:prstGeom>
        </p:spPr>
        <p:txBody>
          <a:bodyPr vert="horz" lIns="91440" tIns="45720" rIns="91440" bIns="45720" rtlCol="0"/>
          <a:lstStyle>
            <a:lvl1pPr algn="r">
              <a:defRPr sz="1200"/>
            </a:lvl1pPr>
          </a:lstStyle>
          <a:p>
            <a:pPr>
              <a:defRPr/>
            </a:pPr>
            <a:fld id="{19E10E1C-D227-B14C-862B-0353E2CB5B00}" type="datetimeFigureOut">
              <a:rPr lang="en-US"/>
              <a:pPr>
                <a:defRPr/>
              </a:pPr>
              <a:t>9/1/2015</a:t>
            </a:fld>
            <a:endParaRPr lang="en-US"/>
          </a:p>
        </p:txBody>
      </p:sp>
      <p:sp>
        <p:nvSpPr>
          <p:cNvPr id="4" name="Footer Placeholder 3"/>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5180013" y="6513513"/>
            <a:ext cx="3962400" cy="342900"/>
          </a:xfrm>
          <a:prstGeom prst="rect">
            <a:avLst/>
          </a:prstGeom>
        </p:spPr>
        <p:txBody>
          <a:bodyPr vert="horz" lIns="91440" tIns="45720" rIns="91440" bIns="45720" rtlCol="0" anchor="b"/>
          <a:lstStyle>
            <a:lvl1pPr algn="r">
              <a:defRPr sz="1200"/>
            </a:lvl1pPr>
          </a:lstStyle>
          <a:p>
            <a:pPr>
              <a:defRPr/>
            </a:pPr>
            <a:fld id="{E3119746-8C4A-3547-AD02-F6C0D0DCB01A}" type="slidenum">
              <a:rPr lang="en-US"/>
              <a:pPr>
                <a:defRPr/>
              </a:pPr>
              <a:t>‹#›</a:t>
            </a:fld>
            <a:endParaRPr lang="en-US"/>
          </a:p>
        </p:txBody>
      </p:sp>
    </p:spTree>
    <p:extLst>
      <p:ext uri="{BB962C8B-B14F-4D97-AF65-F5344CB8AC3E}">
        <p14:creationId xmlns:p14="http://schemas.microsoft.com/office/powerpoint/2010/main" val="184932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eaLnBrk="0" hangingPunct="0">
              <a:defRPr sz="1200">
                <a:ea typeface="+mn-ea"/>
                <a:cs typeface="+mn-cs"/>
              </a:defRPr>
            </a:lvl1pPr>
          </a:lstStyle>
          <a:p>
            <a:pPr>
              <a:defRPr/>
            </a:pPr>
            <a:endParaRPr lang="en-US"/>
          </a:p>
        </p:txBody>
      </p:sp>
      <p:sp>
        <p:nvSpPr>
          <p:cNvPr id="3" name="Date Placeholder 2"/>
          <p:cNvSpPr>
            <a:spLocks noGrp="1"/>
          </p:cNvSpPr>
          <p:nvPr>
            <p:ph type="dt" idx="1"/>
          </p:nvPr>
        </p:nvSpPr>
        <p:spPr>
          <a:xfrm>
            <a:off x="5180013" y="0"/>
            <a:ext cx="3962400" cy="342900"/>
          </a:xfrm>
          <a:prstGeom prst="rect">
            <a:avLst/>
          </a:prstGeom>
        </p:spPr>
        <p:txBody>
          <a:bodyPr vert="horz" wrap="square" lIns="91440" tIns="45720" rIns="91440" bIns="45720" numCol="1" anchor="t" anchorCtr="0" compatLnSpc="1">
            <a:prstTxWarp prst="textNoShape">
              <a:avLst/>
            </a:prstTxWarp>
          </a:bodyPr>
          <a:lstStyle>
            <a:lvl1pPr algn="r" eaLnBrk="0" hangingPunct="0">
              <a:defRPr sz="1200">
                <a:cs typeface="+mn-cs"/>
              </a:defRPr>
            </a:lvl1pPr>
          </a:lstStyle>
          <a:p>
            <a:pPr>
              <a:defRPr/>
            </a:pPr>
            <a:fld id="{FE86AE6E-12DE-5B46-968F-78085D110E6D}" type="datetimeFigureOut">
              <a:rPr lang="en-US"/>
              <a:pPr>
                <a:defRPr/>
              </a:pPr>
              <a:t>9/1/2015</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eaLnBrk="0" hangingPunct="0">
              <a:defRPr sz="1200">
                <a:ea typeface="+mn-ea"/>
                <a:cs typeface="+mn-cs"/>
              </a:defRPr>
            </a:lvl1pPr>
          </a:lstStyle>
          <a:p>
            <a:pPr>
              <a:defRPr/>
            </a:pPr>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wrap="square" lIns="91440" tIns="45720" rIns="91440" bIns="45720" numCol="1" anchor="b" anchorCtr="0" compatLnSpc="1">
            <a:prstTxWarp prst="textNoShape">
              <a:avLst/>
            </a:prstTxWarp>
          </a:bodyPr>
          <a:lstStyle>
            <a:lvl1pPr algn="r" eaLnBrk="0" hangingPunct="0">
              <a:defRPr sz="1200">
                <a:cs typeface="+mn-cs"/>
              </a:defRPr>
            </a:lvl1pPr>
          </a:lstStyle>
          <a:p>
            <a:pPr>
              <a:defRPr/>
            </a:pPr>
            <a:fld id="{CCB18D63-235F-EF4E-96B5-71493924FB06}" type="slidenum">
              <a:rPr lang="en-US"/>
              <a:pPr>
                <a:defRPr/>
              </a:pPr>
              <a:t>‹#›</a:t>
            </a:fld>
            <a:endParaRPr lang="en-US"/>
          </a:p>
        </p:txBody>
      </p:sp>
    </p:spTree>
    <p:extLst>
      <p:ext uri="{BB962C8B-B14F-4D97-AF65-F5344CB8AC3E}">
        <p14:creationId xmlns:p14="http://schemas.microsoft.com/office/powerpoint/2010/main" val="4118666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xfrm>
            <a:off x="2857500" y="514350"/>
            <a:ext cx="3429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31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FC2821E0-CEBA-AE4D-94FA-241C83F5CCB9}" type="slidenum">
              <a:rPr lang="en-US" smtClean="0"/>
              <a:pPr>
                <a:defRPr/>
              </a:pPr>
              <a:t>1</a:t>
            </a:fld>
            <a:endParaRPr lang="en-US"/>
          </a:p>
        </p:txBody>
      </p:sp>
    </p:spTree>
    <p:extLst>
      <p:ext uri="{BB962C8B-B14F-4D97-AF65-F5344CB8AC3E}">
        <p14:creationId xmlns:p14="http://schemas.microsoft.com/office/powerpoint/2010/main" val="1303455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xfrm>
            <a:off x="2857500" y="514350"/>
            <a:ext cx="3429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31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It is difficult to imagine now the huge shock that must have been engendred in the conservative astronomical establishment in the 50s when radio galaxies were discovered by an upstart band of electrical engineers didn’t even know the meaning of magnitude!!</a:t>
            </a:r>
          </a:p>
          <a:p>
            <a:pPr eaLnBrk="1" hangingPunct="1">
              <a:spcBef>
                <a:spcPct val="0"/>
              </a:spcBef>
            </a:pPr>
            <a:r>
              <a:rPr lang="en-US">
                <a:latin typeface="Calibri" charset="0"/>
              </a:rPr>
              <a:t>   </a:t>
            </a:r>
          </a:p>
          <a:p>
            <a:r>
              <a:rPr lang="en-US">
                <a:latin typeface="Calibri" charset="0"/>
              </a:rPr>
              <a:t>Colliding galaxy. Minkowski bet Baade In retrospect, both were partly right.</a:t>
            </a:r>
          </a:p>
        </p:txBody>
      </p:sp>
      <p:sp>
        <p:nvSpPr>
          <p:cNvPr id="4" name="Slide Number Placeholder 3"/>
          <p:cNvSpPr>
            <a:spLocks noGrp="1"/>
          </p:cNvSpPr>
          <p:nvPr>
            <p:ph type="sldNum" sz="quarter" idx="5"/>
          </p:nvPr>
        </p:nvSpPr>
        <p:spPr/>
        <p:txBody>
          <a:bodyPr/>
          <a:lstStyle/>
          <a:p>
            <a:pPr>
              <a:defRPr/>
            </a:pPr>
            <a:fld id="{FC2821E0-CEBA-AE4D-94FA-241C83F5CCB9}" type="slidenum">
              <a:rPr lang="en-US" smtClean="0"/>
              <a:pPr>
                <a:defRPr/>
              </a:pPr>
              <a:t>2</a:t>
            </a:fld>
            <a:endParaRPr lang="en-US"/>
          </a:p>
        </p:txBody>
      </p:sp>
    </p:spTree>
    <p:extLst>
      <p:ext uri="{BB962C8B-B14F-4D97-AF65-F5344CB8AC3E}">
        <p14:creationId xmlns:p14="http://schemas.microsoft.com/office/powerpoint/2010/main" val="1303455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xfrm>
            <a:off x="2855913" y="514350"/>
            <a:ext cx="3432175" cy="25733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72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CF2D048B-A056-6D44-BBEB-2A0186207EA9}" type="slidenum">
              <a:rPr lang="en-US" smtClean="0">
                <a:solidFill>
                  <a:prstClr val="black"/>
                </a:solidFill>
              </a:rPr>
              <a:pPr>
                <a:defRPr/>
              </a:pPr>
              <a:t>3</a:t>
            </a:fld>
            <a:endParaRPr lang="en-US" smtClean="0">
              <a:solidFill>
                <a:prstClr val="black"/>
              </a:solidFill>
            </a:endParaRPr>
          </a:p>
        </p:txBody>
      </p:sp>
    </p:spTree>
    <p:extLst>
      <p:ext uri="{BB962C8B-B14F-4D97-AF65-F5344CB8AC3E}">
        <p14:creationId xmlns:p14="http://schemas.microsoft.com/office/powerpoint/2010/main" val="35005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CB18D63-235F-EF4E-96B5-71493924FB06}" type="slidenum">
              <a:rPr lang="en-US" smtClean="0"/>
              <a:pPr>
                <a:defRPr/>
              </a:pPr>
              <a:t>14</a:t>
            </a:fld>
            <a:endParaRPr lang="en-US"/>
          </a:p>
        </p:txBody>
      </p:sp>
    </p:spTree>
    <p:extLst>
      <p:ext uri="{BB962C8B-B14F-4D97-AF65-F5344CB8AC3E}">
        <p14:creationId xmlns:p14="http://schemas.microsoft.com/office/powerpoint/2010/main" val="4123472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CB18D63-235F-EF4E-96B5-71493924FB06}" type="slidenum">
              <a:rPr lang="en-US" smtClean="0"/>
              <a:pPr>
                <a:defRPr/>
              </a:pPr>
              <a:t>15</a:t>
            </a:fld>
            <a:endParaRPr lang="en-US"/>
          </a:p>
        </p:txBody>
      </p:sp>
    </p:spTree>
    <p:extLst>
      <p:ext uri="{BB962C8B-B14F-4D97-AF65-F5344CB8AC3E}">
        <p14:creationId xmlns:p14="http://schemas.microsoft.com/office/powerpoint/2010/main" val="4123472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5"/>
            <a:ext cx="7772400" cy="1470025"/>
          </a:xfrm>
        </p:spPr>
        <p:txBody>
          <a:bodyPr/>
          <a:lstStyle>
            <a:lvl1pPr>
              <a:defRPr sz="3600">
                <a:solidFill>
                  <a:schemeClr val="tx1"/>
                </a:solidFill>
                <a:latin typeface="Calibri"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2400">
                <a:solidFill>
                  <a:srgbClr val="0069B8"/>
                </a:solidFill>
                <a:latin typeface="Calibri"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sz="1600" b="0" i="0">
                <a:solidFill>
                  <a:schemeClr val="tx1"/>
                </a:solidFill>
              </a:defRPr>
            </a:lvl1pPr>
          </a:lstStyle>
          <a:p>
            <a:pPr>
              <a:defRPr/>
            </a:pPr>
            <a:endParaRPr lang="en-US"/>
          </a:p>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AEAA69-EEBA-3D45-BECF-E26BE7AB7835}" type="slidenum">
              <a:rPr lang="en-US"/>
              <a:pPr>
                <a:defRPr/>
              </a:pPr>
              <a:t>‹#›</a:t>
            </a:fld>
            <a:endParaRPr lang="en-US"/>
          </a:p>
        </p:txBody>
      </p:sp>
    </p:spTree>
    <p:extLst>
      <p:ext uri="{BB962C8B-B14F-4D97-AF65-F5344CB8AC3E}">
        <p14:creationId xmlns:p14="http://schemas.microsoft.com/office/powerpoint/2010/main" val="377464233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latin typeface="Calibri"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sz="1600" b="0" i="0">
                <a:solidFill>
                  <a:schemeClr val="tx1"/>
                </a:solidFill>
              </a:defRPr>
            </a:lvl1pPr>
          </a:lstStyle>
          <a:p>
            <a:pPr>
              <a:defRPr/>
            </a:pPr>
            <a:endParaRPr lang="en-US"/>
          </a:p>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AEDBC41-7CBD-BE45-B35E-143CE786439A}" type="slidenum">
              <a:rPr lang="en-US"/>
              <a:pPr>
                <a:defRPr/>
              </a:pPr>
              <a:t>‹#›</a:t>
            </a:fld>
            <a:endParaRPr lang="en-US"/>
          </a:p>
        </p:txBody>
      </p:sp>
    </p:spTree>
    <p:extLst>
      <p:ext uri="{BB962C8B-B14F-4D97-AF65-F5344CB8AC3E}">
        <p14:creationId xmlns:p14="http://schemas.microsoft.com/office/powerpoint/2010/main" val="248554482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a:solidFill>
                  <a:schemeClr val="tx1"/>
                </a:solidFill>
                <a:latin typeface="Calibri"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sz="1600" b="0" i="0">
                <a:solidFill>
                  <a:schemeClr val="tx1"/>
                </a:solidFill>
              </a:defRPr>
            </a:lvl1pPr>
          </a:lstStyle>
          <a:p>
            <a:pPr>
              <a:defRPr/>
            </a:pPr>
            <a:endParaRPr lang="en-US"/>
          </a:p>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D6C99D6-86AE-244E-BE45-068E7ECC3B90}" type="slidenum">
              <a:rPr lang="en-US"/>
              <a:pPr>
                <a:defRPr/>
              </a:pPr>
              <a:t>‹#›</a:t>
            </a:fld>
            <a:endParaRPr lang="en-US"/>
          </a:p>
        </p:txBody>
      </p:sp>
    </p:spTree>
    <p:extLst>
      <p:ext uri="{BB962C8B-B14F-4D97-AF65-F5344CB8AC3E}">
        <p14:creationId xmlns:p14="http://schemas.microsoft.com/office/powerpoint/2010/main" val="48552453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6" y="152404"/>
            <a:ext cx="8278813" cy="6127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27088" y="1125538"/>
            <a:ext cx="37719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751388" y="1125538"/>
            <a:ext cx="3771900" cy="3657600"/>
          </a:xfrm>
        </p:spPr>
        <p:txBody>
          <a:bodyPr/>
          <a:lstStyle/>
          <a:p>
            <a:pPr lvl="0"/>
            <a:endParaRPr lang="en-US" noProof="0" smtClean="0"/>
          </a:p>
        </p:txBody>
      </p:sp>
      <p:sp>
        <p:nvSpPr>
          <p:cNvPr id="5" name="Rectangle 4"/>
          <p:cNvSpPr>
            <a:spLocks noGrp="1" noChangeArrowheads="1"/>
          </p:cNvSpPr>
          <p:nvPr>
            <p:ph type="dt" sz="half" idx="10"/>
          </p:nvPr>
        </p:nvSpPr>
        <p:spPr/>
        <p:txBody>
          <a:bodyPr/>
          <a:lstStyle>
            <a:lvl1pPr>
              <a:defRPr>
                <a:solidFill>
                  <a:srgbClr val="000000"/>
                </a:solidFill>
              </a:defRPr>
            </a:lvl1pPr>
          </a:lstStyle>
          <a:p>
            <a:pPr>
              <a:defRPr/>
            </a:pPr>
            <a:endParaRPr lang="en-GB"/>
          </a:p>
        </p:txBody>
      </p:sp>
      <p:sp>
        <p:nvSpPr>
          <p:cNvPr id="6" name="Rectangle 5"/>
          <p:cNvSpPr>
            <a:spLocks noGrp="1" noChangeArrowheads="1"/>
          </p:cNvSpPr>
          <p:nvPr>
            <p:ph type="ftr" sz="quarter" idx="11"/>
          </p:nvPr>
        </p:nvSpPr>
        <p:spPr/>
        <p:txBody>
          <a:bodyPr/>
          <a:lstStyle>
            <a:lvl1pPr>
              <a:defRPr sz="1400"/>
            </a:lvl1pPr>
          </a:lstStyle>
          <a:p>
            <a:pPr>
              <a:defRPr/>
            </a:pPr>
            <a:endParaRPr lang="en-GB"/>
          </a:p>
        </p:txBody>
      </p:sp>
      <p:sp>
        <p:nvSpPr>
          <p:cNvPr id="7" name="Rectangle 6"/>
          <p:cNvSpPr>
            <a:spLocks noGrp="1" noChangeArrowheads="1"/>
          </p:cNvSpPr>
          <p:nvPr>
            <p:ph type="sldNum" sz="quarter" idx="12"/>
          </p:nvPr>
        </p:nvSpPr>
        <p:spPr/>
        <p:txBody>
          <a:bodyPr/>
          <a:lstStyle>
            <a:lvl1pPr>
              <a:defRPr>
                <a:solidFill>
                  <a:srgbClr val="000000"/>
                </a:solidFill>
              </a:defRPr>
            </a:lvl1pPr>
          </a:lstStyle>
          <a:p>
            <a:pPr>
              <a:defRPr/>
            </a:pPr>
            <a:fld id="{2F5BEE00-5B89-DE40-91FD-3B62B405C95D}" type="slidenum">
              <a:rPr lang="en-GB"/>
              <a:pPr>
                <a:defRPr/>
              </a:pPr>
              <a:t>‹#›</a:t>
            </a:fld>
            <a:endParaRPr lang="en-GB"/>
          </a:p>
        </p:txBody>
      </p:sp>
    </p:spTree>
    <p:extLst>
      <p:ext uri="{BB962C8B-B14F-4D97-AF65-F5344CB8AC3E}">
        <p14:creationId xmlns:p14="http://schemas.microsoft.com/office/powerpoint/2010/main" val="9071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sz="3600">
                <a:solidFill>
                  <a:schemeClr val="tx1"/>
                </a:solidFill>
                <a:latin typeface="Calibri"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2400">
                <a:solidFill>
                  <a:srgbClr val="0069B8"/>
                </a:solidFill>
                <a:latin typeface="Calibri"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sz="1600" b="0" i="0">
                <a:solidFill>
                  <a:schemeClr val="tx1"/>
                </a:solidFill>
              </a:defRPr>
            </a:lvl1pPr>
          </a:lstStyle>
          <a:p>
            <a:endParaRPr lang="en-US">
              <a:solidFill>
                <a:srgbClr val="000000"/>
              </a:solidFill>
            </a:endParaRPr>
          </a:p>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1361DE-318B-4228-915C-C6CEC94D223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519785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latin typeface="Calibr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sz="1600" b="0" i="0">
                <a:solidFill>
                  <a:schemeClr val="tx1"/>
                </a:solidFill>
              </a:defRPr>
            </a:lvl1pPr>
          </a:lstStyle>
          <a:p>
            <a:endParaRPr lang="en-US">
              <a:solidFill>
                <a:srgbClr val="000000"/>
              </a:solidFill>
            </a:endParaRPr>
          </a:p>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0E28BEF-A987-4267-9711-DDFBBD6360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608041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sz="1600" b="0" i="0">
                <a:solidFill>
                  <a:schemeClr val="tx1"/>
                </a:solidFill>
              </a:defRPr>
            </a:lvl1pPr>
          </a:lstStyle>
          <a:p>
            <a:endParaRPr lang="en-US">
              <a:solidFill>
                <a:srgbClr val="000000"/>
              </a:solidFill>
            </a:endParaRPr>
          </a:p>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133806B-9E78-4153-864D-BEE768535D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023313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latin typeface="Calibri"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685800" y="1981200"/>
            <a:ext cx="3810000" cy="4114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sz="1600" b="0" i="0">
                <a:solidFill>
                  <a:schemeClr val="tx1"/>
                </a:solidFill>
              </a:defRPr>
            </a:lvl1pPr>
          </a:lstStyle>
          <a:p>
            <a:endParaRPr lang="en-US">
              <a:solidFill>
                <a:srgbClr val="000000"/>
              </a:solidFill>
            </a:endParaRPr>
          </a:p>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DE5BF83-61EF-40A4-8654-4378390A06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657954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solidFill>
                  <a:srgbClr val="7030A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solidFill>
                  <a:srgbClr val="7030A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sz="1600" b="0" i="0">
                <a:solidFill>
                  <a:schemeClr val="tx1"/>
                </a:solidFill>
              </a:defRPr>
            </a:lvl1pPr>
          </a:lstStyle>
          <a:p>
            <a:endParaRPr lang="en-US">
              <a:solidFill>
                <a:srgbClr val="000000"/>
              </a:solidFill>
            </a:endParaRPr>
          </a:p>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AAB1F98-2F9F-48C7-B068-95CEEB27F6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974379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latin typeface="Calibri"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sz="1600" b="0" i="0">
                <a:solidFill>
                  <a:schemeClr val="tx1"/>
                </a:solidFill>
              </a:defRPr>
            </a:lvl1pPr>
          </a:lstStyle>
          <a:p>
            <a:endParaRPr lang="en-US">
              <a:solidFill>
                <a:srgbClr val="000000"/>
              </a:solidFill>
            </a:endParaRPr>
          </a:p>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29EABB5-9313-4BE8-8AD5-06E1D4AC6D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67284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sz="1600" b="0" i="0">
                <a:solidFill>
                  <a:schemeClr val="tx1"/>
                </a:solidFill>
              </a:defRPr>
            </a:lvl1pPr>
          </a:lstStyle>
          <a:p>
            <a:endParaRPr lang="en-US">
              <a:solidFill>
                <a:srgbClr val="000000"/>
              </a:solidFill>
            </a:endParaRPr>
          </a:p>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7A13F87-7671-4954-AD38-B88E32F3EE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98138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latin typeface="Calibr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sz="1600" b="0" i="0">
                <a:solidFill>
                  <a:schemeClr val="tx1"/>
                </a:solidFill>
              </a:defRPr>
            </a:lvl1pPr>
          </a:lstStyle>
          <a:p>
            <a:pPr>
              <a:defRPr/>
            </a:pPr>
            <a:endParaRPr lang="en-US"/>
          </a:p>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CB7F25C-34C6-764F-BBC6-4E9FE3F7E307}" type="slidenum">
              <a:rPr lang="en-US"/>
              <a:pPr>
                <a:defRPr/>
              </a:pPr>
              <a:t>‹#›</a:t>
            </a:fld>
            <a:endParaRPr lang="en-US"/>
          </a:p>
        </p:txBody>
      </p:sp>
    </p:spTree>
    <p:extLst>
      <p:ext uri="{BB962C8B-B14F-4D97-AF65-F5344CB8AC3E}">
        <p14:creationId xmlns:p14="http://schemas.microsoft.com/office/powerpoint/2010/main" val="229626065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1800" b="1">
                <a:solidFill>
                  <a:schemeClr val="tx1"/>
                </a:solidFill>
                <a:latin typeface="Calibr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575051" y="273052"/>
            <a:ext cx="5111750" cy="5853113"/>
          </a:xfrm>
        </p:spPr>
        <p:txBody>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sz="1600" b="0" i="0">
                <a:solidFill>
                  <a:schemeClr val="tx1"/>
                </a:solidFill>
              </a:defRPr>
            </a:lvl1pPr>
          </a:lstStyle>
          <a:p>
            <a:endParaRPr lang="en-US">
              <a:solidFill>
                <a:srgbClr val="000000"/>
              </a:solidFill>
            </a:endParaRPr>
          </a:p>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601A031-ECAF-41B7-972C-7B81988639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355645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tx1"/>
                </a:solidFill>
                <a:latin typeface="Calibri"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sz="1600" b="0" i="0">
                <a:solidFill>
                  <a:schemeClr val="tx1"/>
                </a:solidFill>
              </a:defRPr>
            </a:lvl1pPr>
          </a:lstStyle>
          <a:p>
            <a:endParaRPr lang="en-US">
              <a:solidFill>
                <a:srgbClr val="000000"/>
              </a:solidFill>
            </a:endParaRPr>
          </a:p>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BCF3323-70C1-404B-95F8-23E4F788F7C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234792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latin typeface="Calibri"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sz="1600" b="0" i="0">
                <a:solidFill>
                  <a:schemeClr val="tx1"/>
                </a:solidFill>
              </a:defRPr>
            </a:lvl1pPr>
          </a:lstStyle>
          <a:p>
            <a:endParaRPr lang="en-US">
              <a:solidFill>
                <a:srgbClr val="000000"/>
              </a:solidFill>
            </a:endParaRPr>
          </a:p>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E9BD70D-07DD-4F1F-8379-EF99CAB310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940023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a:solidFill>
                  <a:schemeClr val="tx1"/>
                </a:solidFill>
                <a:latin typeface="Calibri"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sz="1600" b="0" i="0">
                <a:solidFill>
                  <a:schemeClr val="tx1"/>
                </a:solidFill>
              </a:defRPr>
            </a:lvl1pPr>
          </a:lstStyle>
          <a:p>
            <a:endParaRPr lang="en-US">
              <a:solidFill>
                <a:srgbClr val="000000"/>
              </a:solidFill>
            </a:endParaRPr>
          </a:p>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8C66932-8A44-426A-BEB1-2569C2CBCF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090672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5"/>
            <a:ext cx="7772400" cy="1470025"/>
          </a:xfrm>
        </p:spPr>
        <p:txBody>
          <a:bodyPr/>
          <a:lstStyle>
            <a:lvl1pPr>
              <a:defRPr sz="3600">
                <a:solidFill>
                  <a:schemeClr val="tx1"/>
                </a:solidFill>
                <a:latin typeface="Calibri"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2400">
                <a:solidFill>
                  <a:srgbClr val="0069B8"/>
                </a:solidFill>
                <a:latin typeface="Calibri"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sz="1600" b="0" i="0">
                <a:solidFill>
                  <a:schemeClr val="tx1"/>
                </a:solidFill>
              </a:defRPr>
            </a:lvl1pPr>
          </a:lstStyle>
          <a:p>
            <a:pPr>
              <a:defRPr/>
            </a:pPr>
            <a:endParaRPr lang="en-US">
              <a:solidFill>
                <a:srgbClr val="000000"/>
              </a:solidFill>
            </a:endParaRPr>
          </a:p>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A3AEAA69-EEBA-3D45-BECF-E26BE7AB7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887629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latin typeface="Calibr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sz="1600" b="0" i="0">
                <a:solidFill>
                  <a:schemeClr val="tx1"/>
                </a:solidFill>
              </a:defRPr>
            </a:lvl1pPr>
          </a:lstStyle>
          <a:p>
            <a:pPr>
              <a:defRPr/>
            </a:pPr>
            <a:endParaRPr lang="en-US">
              <a:solidFill>
                <a:srgbClr val="000000"/>
              </a:solidFill>
            </a:endParaRPr>
          </a:p>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ECB7F25C-34C6-764F-BBC6-4E9FE3F7E3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22666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sz="1600" b="0" i="0">
                <a:solidFill>
                  <a:schemeClr val="tx1"/>
                </a:solidFill>
              </a:defRPr>
            </a:lvl1pPr>
          </a:lstStyle>
          <a:p>
            <a:pPr>
              <a:defRPr/>
            </a:pPr>
            <a:endParaRPr lang="en-US">
              <a:solidFill>
                <a:srgbClr val="000000"/>
              </a:solidFill>
            </a:endParaRPr>
          </a:p>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67714B9B-5CBA-194F-B428-B25C29B6E6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495618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latin typeface="Calibri"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685800" y="1981200"/>
            <a:ext cx="3810000" cy="4114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sz="1600" b="0" i="0">
                <a:solidFill>
                  <a:schemeClr val="tx1"/>
                </a:solidFill>
              </a:defRPr>
            </a:lvl1pPr>
          </a:lstStyle>
          <a:p>
            <a:pPr>
              <a:defRPr/>
            </a:pPr>
            <a:endParaRPr lang="en-US">
              <a:solidFill>
                <a:srgbClr val="000000"/>
              </a:solidFill>
            </a:endParaRPr>
          </a:p>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54345625-93BD-D847-978A-FB37A3F5CC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707365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solidFill>
                  <a:srgbClr val="7030A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1800" b="1">
                <a:solidFill>
                  <a:srgbClr val="7030A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sz="1600" b="0" i="0">
                <a:solidFill>
                  <a:schemeClr val="tx1"/>
                </a:solidFill>
              </a:defRPr>
            </a:lvl1pPr>
          </a:lstStyle>
          <a:p>
            <a:pPr>
              <a:defRPr/>
            </a:pPr>
            <a:endParaRPr lang="en-US">
              <a:solidFill>
                <a:srgbClr val="000000"/>
              </a:solidFill>
            </a:endParaRPr>
          </a:p>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a:defRPr/>
            </a:pPr>
            <a:fld id="{8F084943-6973-D343-AF96-193D954301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419255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latin typeface="Calibri"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lvl1pPr>
              <a:defRPr sz="1600" b="0" i="0">
                <a:solidFill>
                  <a:schemeClr val="tx1"/>
                </a:solidFill>
              </a:defRPr>
            </a:lvl1pPr>
          </a:lstStyle>
          <a:p>
            <a:pPr>
              <a:defRPr/>
            </a:pPr>
            <a:endParaRPr lang="en-US">
              <a:solidFill>
                <a:srgbClr val="000000"/>
              </a:solidFill>
            </a:endParaRPr>
          </a:p>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a:defRPr/>
            </a:pPr>
            <a:fld id="{C201FB7A-D181-BC4A-BFEC-D24E944D03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341792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sz="1600" b="0" i="0">
                <a:solidFill>
                  <a:schemeClr val="tx1"/>
                </a:solidFill>
              </a:defRPr>
            </a:lvl1pPr>
          </a:lstStyle>
          <a:p>
            <a:pPr>
              <a:defRPr/>
            </a:pPr>
            <a:endParaRPr lang="en-US"/>
          </a:p>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7714B9B-5CBA-194F-B428-B25C29B6E658}" type="slidenum">
              <a:rPr lang="en-US"/>
              <a:pPr>
                <a:defRPr/>
              </a:pPr>
              <a:t>‹#›</a:t>
            </a:fld>
            <a:endParaRPr lang="en-US"/>
          </a:p>
        </p:txBody>
      </p:sp>
    </p:spTree>
    <p:extLst>
      <p:ext uri="{BB962C8B-B14F-4D97-AF65-F5344CB8AC3E}">
        <p14:creationId xmlns:p14="http://schemas.microsoft.com/office/powerpoint/2010/main" val="1040180715"/>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lvl1pPr>
              <a:defRPr sz="1600" b="0" i="0">
                <a:solidFill>
                  <a:schemeClr val="tx1"/>
                </a:solidFill>
              </a:defRPr>
            </a:lvl1pPr>
          </a:lstStyle>
          <a:p>
            <a:pPr>
              <a:defRPr/>
            </a:pPr>
            <a:endParaRPr lang="en-US">
              <a:solidFill>
                <a:srgbClr val="000000"/>
              </a:solidFill>
            </a:endParaRPr>
          </a:p>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a:defRPr/>
            </a:pPr>
            <a:fld id="{5354ADE0-385E-1447-8B44-908D6FC425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581962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1800" b="1">
                <a:solidFill>
                  <a:schemeClr val="tx1"/>
                </a:solidFill>
                <a:latin typeface="Calibr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575051" y="273100"/>
            <a:ext cx="5111750" cy="5853113"/>
          </a:xfrm>
        </p:spPr>
        <p:txBody>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sz="1600" b="0" i="0">
                <a:solidFill>
                  <a:schemeClr val="tx1"/>
                </a:solidFill>
              </a:defRPr>
            </a:lvl1pPr>
          </a:lstStyle>
          <a:p>
            <a:pPr>
              <a:defRPr/>
            </a:pPr>
            <a:endParaRPr lang="en-US">
              <a:solidFill>
                <a:srgbClr val="000000"/>
              </a:solidFill>
            </a:endParaRPr>
          </a:p>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02B942B1-FC80-D943-8F18-C924E43DA1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220814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tx1"/>
                </a:solidFill>
                <a:latin typeface="Calibri"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sz="1600" b="0" i="0">
                <a:solidFill>
                  <a:schemeClr val="tx1"/>
                </a:solidFill>
              </a:defRPr>
            </a:lvl1pPr>
          </a:lstStyle>
          <a:p>
            <a:pPr>
              <a:defRPr/>
            </a:pPr>
            <a:endParaRPr lang="en-US">
              <a:solidFill>
                <a:srgbClr val="000000"/>
              </a:solidFill>
            </a:endParaRPr>
          </a:p>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277A9D35-390D-EA49-947A-44E6C2C0BF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225297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latin typeface="Calibri"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sz="1600" b="0" i="0">
                <a:solidFill>
                  <a:schemeClr val="tx1"/>
                </a:solidFill>
              </a:defRPr>
            </a:lvl1pPr>
          </a:lstStyle>
          <a:p>
            <a:pPr>
              <a:defRPr/>
            </a:pPr>
            <a:endParaRPr lang="en-US">
              <a:solidFill>
                <a:srgbClr val="000000"/>
              </a:solidFill>
            </a:endParaRPr>
          </a:p>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CAEDBC41-7CBD-BE45-B35E-143CE78643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477409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a:solidFill>
                  <a:schemeClr val="tx1"/>
                </a:solidFill>
                <a:latin typeface="Calibri"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sz="1600" b="0" i="0">
                <a:solidFill>
                  <a:schemeClr val="tx1"/>
                </a:solidFill>
              </a:defRPr>
            </a:lvl1pPr>
          </a:lstStyle>
          <a:p>
            <a:pPr>
              <a:defRPr/>
            </a:pPr>
            <a:endParaRPr lang="en-US">
              <a:solidFill>
                <a:srgbClr val="000000"/>
              </a:solidFill>
            </a:endParaRPr>
          </a:p>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0D6C99D6-86AE-244E-BE45-068E7ECC3B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189026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6" y="152404"/>
            <a:ext cx="8278813" cy="6127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27088" y="1125538"/>
            <a:ext cx="37719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751388" y="1125538"/>
            <a:ext cx="3771900" cy="3657600"/>
          </a:xfrm>
        </p:spPr>
        <p:txBody>
          <a:bodyPr/>
          <a:lstStyle/>
          <a:p>
            <a:pPr lvl="0"/>
            <a:endParaRPr lang="en-US" noProof="0" smtClean="0"/>
          </a:p>
        </p:txBody>
      </p:sp>
      <p:sp>
        <p:nvSpPr>
          <p:cNvPr id="5" name="Rectangle 4"/>
          <p:cNvSpPr>
            <a:spLocks noGrp="1" noChangeArrowheads="1"/>
          </p:cNvSpPr>
          <p:nvPr>
            <p:ph type="dt" sz="half" idx="10"/>
          </p:nvPr>
        </p:nvSpPr>
        <p:spPr/>
        <p:txBody>
          <a:bodyPr/>
          <a:lstStyle>
            <a:lvl1pPr>
              <a:defRPr>
                <a:solidFill>
                  <a:srgbClr val="000000"/>
                </a:solidFill>
              </a:defRPr>
            </a:lvl1pPr>
          </a:lstStyle>
          <a:p>
            <a:pPr>
              <a:defRPr/>
            </a:pPr>
            <a:endParaRPr lang="en-GB"/>
          </a:p>
        </p:txBody>
      </p:sp>
      <p:sp>
        <p:nvSpPr>
          <p:cNvPr id="6" name="Rectangle 5"/>
          <p:cNvSpPr>
            <a:spLocks noGrp="1" noChangeArrowheads="1"/>
          </p:cNvSpPr>
          <p:nvPr>
            <p:ph type="ftr" sz="quarter" idx="11"/>
          </p:nvPr>
        </p:nvSpPr>
        <p:spPr/>
        <p:txBody>
          <a:bodyPr/>
          <a:lstStyle>
            <a:lvl1pPr>
              <a:defRPr sz="1400"/>
            </a:lvl1pPr>
          </a:lstStyle>
          <a:p>
            <a:pPr>
              <a:defRPr/>
            </a:pPr>
            <a:endParaRPr lang="en-GB"/>
          </a:p>
        </p:txBody>
      </p:sp>
      <p:sp>
        <p:nvSpPr>
          <p:cNvPr id="7" name="Rectangle 6"/>
          <p:cNvSpPr>
            <a:spLocks noGrp="1" noChangeArrowheads="1"/>
          </p:cNvSpPr>
          <p:nvPr>
            <p:ph type="sldNum" sz="quarter" idx="12"/>
          </p:nvPr>
        </p:nvSpPr>
        <p:spPr/>
        <p:txBody>
          <a:bodyPr/>
          <a:lstStyle>
            <a:lvl1pPr>
              <a:defRPr>
                <a:solidFill>
                  <a:srgbClr val="000000"/>
                </a:solidFill>
              </a:defRPr>
            </a:lvl1pPr>
          </a:lstStyle>
          <a:p>
            <a:pPr>
              <a:defRPr/>
            </a:pPr>
            <a:fld id="{2F5BEE00-5B89-DE40-91FD-3B62B405C95D}" type="slidenum">
              <a:rPr lang="en-GB"/>
              <a:pPr>
                <a:defRPr/>
              </a:pPr>
              <a:t>‹#›</a:t>
            </a:fld>
            <a:endParaRPr lang="en-GB"/>
          </a:p>
        </p:txBody>
      </p:sp>
    </p:spTree>
    <p:extLst>
      <p:ext uri="{BB962C8B-B14F-4D97-AF65-F5344CB8AC3E}">
        <p14:creationId xmlns:p14="http://schemas.microsoft.com/office/powerpoint/2010/main" val="3244037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latin typeface="Calibri"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685800" y="1981200"/>
            <a:ext cx="3810000" cy="4114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sz="1600" b="0" i="0">
                <a:solidFill>
                  <a:schemeClr val="tx1"/>
                </a:solidFill>
              </a:defRPr>
            </a:lvl1pPr>
          </a:lstStyle>
          <a:p>
            <a:pPr>
              <a:defRPr/>
            </a:pPr>
            <a:endParaRPr lang="en-US"/>
          </a:p>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54345625-93BD-D847-978A-FB37A3F5CCE5}" type="slidenum">
              <a:rPr lang="en-US"/>
              <a:pPr>
                <a:defRPr/>
              </a:pPr>
              <a:t>‹#›</a:t>
            </a:fld>
            <a:endParaRPr lang="en-US"/>
          </a:p>
        </p:txBody>
      </p:sp>
    </p:spTree>
    <p:extLst>
      <p:ext uri="{BB962C8B-B14F-4D97-AF65-F5344CB8AC3E}">
        <p14:creationId xmlns:p14="http://schemas.microsoft.com/office/powerpoint/2010/main" val="34226590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solidFill>
                  <a:srgbClr val="7030A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1800" b="1">
                <a:solidFill>
                  <a:srgbClr val="7030A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sz="1600" b="0" i="0">
                <a:solidFill>
                  <a:schemeClr val="tx1"/>
                </a:solidFill>
              </a:defRPr>
            </a:lvl1pPr>
          </a:lstStyle>
          <a:p>
            <a:pPr>
              <a:defRPr/>
            </a:pPr>
            <a:endParaRPr lang="en-US"/>
          </a:p>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8F084943-6973-D343-AF96-193D95430195}" type="slidenum">
              <a:rPr lang="en-US"/>
              <a:pPr>
                <a:defRPr/>
              </a:pPr>
              <a:t>‹#›</a:t>
            </a:fld>
            <a:endParaRPr lang="en-US"/>
          </a:p>
        </p:txBody>
      </p:sp>
    </p:spTree>
    <p:extLst>
      <p:ext uri="{BB962C8B-B14F-4D97-AF65-F5344CB8AC3E}">
        <p14:creationId xmlns:p14="http://schemas.microsoft.com/office/powerpoint/2010/main" val="324347472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latin typeface="Calibri"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sz="1600" b="0" i="0">
                <a:solidFill>
                  <a:schemeClr val="tx1"/>
                </a:solidFill>
              </a:defRPr>
            </a:lvl1pPr>
          </a:lstStyle>
          <a:p>
            <a:pPr>
              <a:defRPr/>
            </a:pPr>
            <a:endParaRPr lang="en-US"/>
          </a:p>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C201FB7A-D181-BC4A-BFEC-D24E944D0361}" type="slidenum">
              <a:rPr lang="en-US"/>
              <a:pPr>
                <a:defRPr/>
              </a:pPr>
              <a:t>‹#›</a:t>
            </a:fld>
            <a:endParaRPr lang="en-US"/>
          </a:p>
        </p:txBody>
      </p:sp>
    </p:spTree>
    <p:extLst>
      <p:ext uri="{BB962C8B-B14F-4D97-AF65-F5344CB8AC3E}">
        <p14:creationId xmlns:p14="http://schemas.microsoft.com/office/powerpoint/2010/main" val="102795777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sz="1600" b="0" i="0">
                <a:solidFill>
                  <a:schemeClr val="tx1"/>
                </a:solidFill>
              </a:defRPr>
            </a:lvl1pPr>
          </a:lstStyle>
          <a:p>
            <a:pPr>
              <a:defRPr/>
            </a:pPr>
            <a:endParaRPr lang="en-US"/>
          </a:p>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5354ADE0-385E-1447-8B44-908D6FC42569}" type="slidenum">
              <a:rPr lang="en-US"/>
              <a:pPr>
                <a:defRPr/>
              </a:pPr>
              <a:t>‹#›</a:t>
            </a:fld>
            <a:endParaRPr lang="en-US"/>
          </a:p>
        </p:txBody>
      </p:sp>
    </p:spTree>
    <p:extLst>
      <p:ext uri="{BB962C8B-B14F-4D97-AF65-F5344CB8AC3E}">
        <p14:creationId xmlns:p14="http://schemas.microsoft.com/office/powerpoint/2010/main" val="166839181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1800" b="1">
                <a:solidFill>
                  <a:schemeClr val="tx1"/>
                </a:solidFill>
                <a:latin typeface="Calibr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575051" y="273100"/>
            <a:ext cx="5111750" cy="5853113"/>
          </a:xfrm>
        </p:spPr>
        <p:txBody>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sz="1600" b="0" i="0">
                <a:solidFill>
                  <a:schemeClr val="tx1"/>
                </a:solidFill>
              </a:defRPr>
            </a:lvl1pPr>
          </a:lstStyle>
          <a:p>
            <a:pPr>
              <a:defRPr/>
            </a:pPr>
            <a:endParaRPr lang="en-US"/>
          </a:p>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02B942B1-FC80-D943-8F18-C924E43DA190}" type="slidenum">
              <a:rPr lang="en-US"/>
              <a:pPr>
                <a:defRPr/>
              </a:pPr>
              <a:t>‹#›</a:t>
            </a:fld>
            <a:endParaRPr lang="en-US"/>
          </a:p>
        </p:txBody>
      </p:sp>
    </p:spTree>
    <p:extLst>
      <p:ext uri="{BB962C8B-B14F-4D97-AF65-F5344CB8AC3E}">
        <p14:creationId xmlns:p14="http://schemas.microsoft.com/office/powerpoint/2010/main" val="34073535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tx1"/>
                </a:solidFill>
                <a:latin typeface="Calibri"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sz="1600" b="0" i="0">
                <a:solidFill>
                  <a:schemeClr val="tx1"/>
                </a:solidFill>
              </a:defRPr>
            </a:lvl1pPr>
          </a:lstStyle>
          <a:p>
            <a:pPr>
              <a:defRPr/>
            </a:pPr>
            <a:endParaRPr lang="en-US"/>
          </a:p>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277A9D35-390D-EA49-947A-44E6C2C0BF92}" type="slidenum">
              <a:rPr lang="en-US"/>
              <a:pPr>
                <a:defRPr/>
              </a:pPr>
              <a:t>‹#›</a:t>
            </a:fld>
            <a:endParaRPr lang="en-US"/>
          </a:p>
        </p:txBody>
      </p:sp>
    </p:spTree>
    <p:extLst>
      <p:ext uri="{BB962C8B-B14F-4D97-AF65-F5344CB8AC3E}">
        <p14:creationId xmlns:p14="http://schemas.microsoft.com/office/powerpoint/2010/main" val="422138373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4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eaLnBrk="0" hangingPunct="0">
              <a:defRPr sz="1400">
                <a:latin typeface="Times New Roman" pitchFamily="18" charset="0"/>
                <a:ea typeface="+mn-ea"/>
                <a:cs typeface="+mn-cs"/>
              </a:defRPr>
            </a:lvl1pPr>
          </a:lstStyle>
          <a:p>
            <a:pPr>
              <a:defRPr/>
            </a:pPr>
            <a:endParaRPr lang="en-US"/>
          </a:p>
        </p:txBody>
      </p:sp>
      <p:sp>
        <p:nvSpPr>
          <p:cNvPr id="204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1" i="1">
                <a:solidFill>
                  <a:srgbClr val="663300"/>
                </a:solidFill>
                <a:latin typeface="Times New Roman" pitchFamily="18" charset="0"/>
                <a:ea typeface="+mn-ea"/>
                <a:cs typeface="+mn-cs"/>
              </a:defRPr>
            </a:lvl1pPr>
          </a:lstStyle>
          <a:p>
            <a:pPr>
              <a:defRPr/>
            </a:pPr>
            <a:endParaRPr lang="en-US" sz="1600"/>
          </a:p>
          <a:p>
            <a:pPr>
              <a:defRPr/>
            </a:pPr>
            <a:endParaRPr lang="en-US"/>
          </a:p>
        </p:txBody>
      </p:sp>
      <p:sp>
        <p:nvSpPr>
          <p:cNvPr id="204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latin typeface="Times New Roman" charset="0"/>
                <a:cs typeface="+mn-cs"/>
              </a:defRPr>
            </a:lvl1pPr>
          </a:lstStyle>
          <a:p>
            <a:pPr>
              <a:defRPr/>
            </a:pPr>
            <a:fld id="{7A764269-C112-184B-85E3-365BFBF7F19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92" r:id="rId1"/>
    <p:sldLayoutId id="2147485993" r:id="rId2"/>
    <p:sldLayoutId id="2147485994" r:id="rId3"/>
    <p:sldLayoutId id="2147485995" r:id="rId4"/>
    <p:sldLayoutId id="2147485996" r:id="rId5"/>
    <p:sldLayoutId id="2147485997" r:id="rId6"/>
    <p:sldLayoutId id="2147485998" r:id="rId7"/>
    <p:sldLayoutId id="2147485999" r:id="rId8"/>
    <p:sldLayoutId id="2147486000" r:id="rId9"/>
    <p:sldLayoutId id="2147486001" r:id="rId10"/>
    <p:sldLayoutId id="2147486002" r:id="rId11"/>
    <p:sldLayoutId id="2147486003" r:id="rId12"/>
  </p:sldLayoutIdLst>
  <p:transition/>
  <p:hf sldNum="0" hdr="0" dt="0"/>
  <p:txStyles>
    <p:titleStyle>
      <a:lvl1pPr algn="ctr" rtl="0" eaLnBrk="0" fontAlgn="base" hangingPunct="0">
        <a:spcBef>
          <a:spcPct val="0"/>
        </a:spcBef>
        <a:spcAft>
          <a:spcPct val="0"/>
        </a:spcAft>
        <a:defRPr sz="2800" b="1">
          <a:solidFill>
            <a:srgbClr val="0000FF"/>
          </a:solidFill>
          <a:latin typeface="+mj-lt"/>
          <a:ea typeface="ＭＳ Ｐゴシック" charset="0"/>
          <a:cs typeface="ＭＳ Ｐゴシック" charset="0"/>
        </a:defRPr>
      </a:lvl1pPr>
      <a:lvl2pPr algn="ctr" rtl="0" eaLnBrk="0" fontAlgn="base" hangingPunct="0">
        <a:spcBef>
          <a:spcPct val="0"/>
        </a:spcBef>
        <a:spcAft>
          <a:spcPct val="0"/>
        </a:spcAft>
        <a:defRPr sz="2800" b="1">
          <a:solidFill>
            <a:srgbClr val="0000FF"/>
          </a:solidFill>
          <a:latin typeface="Arial" charset="0"/>
          <a:ea typeface="ＭＳ Ｐゴシック" charset="0"/>
          <a:cs typeface="ＭＳ Ｐゴシック" charset="0"/>
        </a:defRPr>
      </a:lvl2pPr>
      <a:lvl3pPr algn="ctr" rtl="0" eaLnBrk="0" fontAlgn="base" hangingPunct="0">
        <a:spcBef>
          <a:spcPct val="0"/>
        </a:spcBef>
        <a:spcAft>
          <a:spcPct val="0"/>
        </a:spcAft>
        <a:defRPr sz="2800" b="1">
          <a:solidFill>
            <a:srgbClr val="0000FF"/>
          </a:solidFill>
          <a:latin typeface="Arial" charset="0"/>
          <a:ea typeface="ＭＳ Ｐゴシック" charset="0"/>
          <a:cs typeface="ＭＳ Ｐゴシック" charset="0"/>
        </a:defRPr>
      </a:lvl3pPr>
      <a:lvl4pPr algn="ctr" rtl="0" eaLnBrk="0" fontAlgn="base" hangingPunct="0">
        <a:spcBef>
          <a:spcPct val="0"/>
        </a:spcBef>
        <a:spcAft>
          <a:spcPct val="0"/>
        </a:spcAft>
        <a:defRPr sz="2800" b="1">
          <a:solidFill>
            <a:srgbClr val="0000FF"/>
          </a:solidFill>
          <a:latin typeface="Arial" charset="0"/>
          <a:ea typeface="ＭＳ Ｐゴシック" charset="0"/>
          <a:cs typeface="ＭＳ Ｐゴシック" charset="0"/>
        </a:defRPr>
      </a:lvl4pPr>
      <a:lvl5pPr algn="ctr" rtl="0" eaLnBrk="0" fontAlgn="base" hangingPunct="0">
        <a:spcBef>
          <a:spcPct val="0"/>
        </a:spcBef>
        <a:spcAft>
          <a:spcPct val="0"/>
        </a:spcAft>
        <a:defRPr sz="2800" b="1">
          <a:solidFill>
            <a:srgbClr val="0000FF"/>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2800" b="1">
          <a:solidFill>
            <a:srgbClr val="0000FF"/>
          </a:solidFill>
          <a:latin typeface="Arial" charset="0"/>
        </a:defRPr>
      </a:lvl6pPr>
      <a:lvl7pPr marL="914400" algn="ctr" rtl="0" eaLnBrk="1" fontAlgn="base" hangingPunct="1">
        <a:spcBef>
          <a:spcPct val="0"/>
        </a:spcBef>
        <a:spcAft>
          <a:spcPct val="0"/>
        </a:spcAft>
        <a:defRPr sz="2800" b="1">
          <a:solidFill>
            <a:srgbClr val="0000FF"/>
          </a:solidFill>
          <a:latin typeface="Arial" charset="0"/>
        </a:defRPr>
      </a:lvl7pPr>
      <a:lvl8pPr marL="1371600" algn="ctr" rtl="0" eaLnBrk="1" fontAlgn="base" hangingPunct="1">
        <a:spcBef>
          <a:spcPct val="0"/>
        </a:spcBef>
        <a:spcAft>
          <a:spcPct val="0"/>
        </a:spcAft>
        <a:defRPr sz="2800" b="1">
          <a:solidFill>
            <a:srgbClr val="0000FF"/>
          </a:solidFill>
          <a:latin typeface="Arial" charset="0"/>
        </a:defRPr>
      </a:lvl8pPr>
      <a:lvl9pPr marL="1828800" algn="ctr" rtl="0" eaLnBrk="1" fontAlgn="base" hangingPunct="1">
        <a:spcBef>
          <a:spcPct val="0"/>
        </a:spcBef>
        <a:spcAft>
          <a:spcPct val="0"/>
        </a:spcAft>
        <a:defRPr sz="2800" b="1">
          <a:solidFill>
            <a:srgbClr val="0000FF"/>
          </a:solidFill>
          <a:latin typeface="Arial" charset="0"/>
        </a:defRPr>
      </a:lvl9pPr>
    </p:titleStyle>
    <p:bodyStyle>
      <a:lvl1pPr marL="342900" indent="-342900" algn="l" rtl="0" eaLnBrk="0" fontAlgn="base" hangingPunct="0">
        <a:spcBef>
          <a:spcPct val="20000"/>
        </a:spcBef>
        <a:spcAft>
          <a:spcPct val="0"/>
        </a:spcAft>
        <a:buChar char="•"/>
        <a:defRPr b="1">
          <a:solidFill>
            <a:srgbClr val="0069B8"/>
          </a:solidFill>
          <a:latin typeface="Calibri"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b="1">
          <a:solidFill>
            <a:srgbClr val="C00000"/>
          </a:solidFill>
          <a:latin typeface="Calibri" pitchFamily="34" charset="0"/>
          <a:ea typeface="ＭＳ Ｐゴシック" charset="0"/>
        </a:defRPr>
      </a:lvl2pPr>
      <a:lvl3pPr marL="1143000" indent="-228600" algn="l" rtl="0" eaLnBrk="0" fontAlgn="base" hangingPunct="0">
        <a:spcBef>
          <a:spcPct val="20000"/>
        </a:spcBef>
        <a:spcAft>
          <a:spcPct val="0"/>
        </a:spcAft>
        <a:buChar char="•"/>
        <a:defRPr b="1">
          <a:solidFill>
            <a:srgbClr val="7030A0"/>
          </a:solidFill>
          <a:latin typeface="Calibri" pitchFamily="34" charset="0"/>
          <a:ea typeface="ＭＳ Ｐゴシック" charset="0"/>
        </a:defRPr>
      </a:lvl3pPr>
      <a:lvl4pPr marL="1600200" indent="-228600" algn="l" rtl="0" eaLnBrk="0" fontAlgn="base" hangingPunct="0">
        <a:spcBef>
          <a:spcPct val="20000"/>
        </a:spcBef>
        <a:spcAft>
          <a:spcPct val="0"/>
        </a:spcAft>
        <a:buChar char="–"/>
        <a:defRPr>
          <a:solidFill>
            <a:schemeClr val="tx1"/>
          </a:solidFill>
          <a:latin typeface="Calibri" pitchFamily="34" charset="0"/>
          <a:ea typeface="ＭＳ Ｐゴシック" charset="0"/>
        </a:defRPr>
      </a:lvl4pPr>
      <a:lvl5pPr marL="2057400" indent="-228600" algn="l" rtl="0" eaLnBrk="0" fontAlgn="base" hangingPunct="0">
        <a:spcBef>
          <a:spcPct val="20000"/>
        </a:spcBef>
        <a:spcAft>
          <a:spcPct val="0"/>
        </a:spcAft>
        <a:buChar char="•"/>
        <a:defRPr>
          <a:solidFill>
            <a:srgbClr val="0069B8"/>
          </a:solidFill>
          <a:latin typeface="Calibri" pitchFamily="34" charset="0"/>
          <a:ea typeface="ＭＳ Ｐゴシック" charset="0"/>
        </a:defRPr>
      </a:lvl5pPr>
      <a:lvl6pPr marL="2514600" indent="-228600" algn="l" rtl="0" eaLnBrk="1" fontAlgn="base" hangingPunct="1">
        <a:spcBef>
          <a:spcPct val="20000"/>
        </a:spcBef>
        <a:spcAft>
          <a:spcPct val="0"/>
        </a:spcAft>
        <a:buChar char="•"/>
        <a:defRPr b="1">
          <a:solidFill>
            <a:schemeClr val="tx1"/>
          </a:solidFill>
          <a:latin typeface="+mn-lt"/>
        </a:defRPr>
      </a:lvl6pPr>
      <a:lvl7pPr marL="2971800" indent="-228600" algn="l" rtl="0" eaLnBrk="1" fontAlgn="base" hangingPunct="1">
        <a:spcBef>
          <a:spcPct val="20000"/>
        </a:spcBef>
        <a:spcAft>
          <a:spcPct val="0"/>
        </a:spcAft>
        <a:buChar char="•"/>
        <a:defRPr b="1">
          <a:solidFill>
            <a:schemeClr val="tx1"/>
          </a:solidFill>
          <a:latin typeface="+mn-lt"/>
        </a:defRPr>
      </a:lvl7pPr>
      <a:lvl8pPr marL="3429000" indent="-228600" algn="l" rtl="0" eaLnBrk="1" fontAlgn="base" hangingPunct="1">
        <a:spcBef>
          <a:spcPct val="20000"/>
        </a:spcBef>
        <a:spcAft>
          <a:spcPct val="0"/>
        </a:spcAft>
        <a:buChar char="•"/>
        <a:defRPr b="1">
          <a:solidFill>
            <a:schemeClr val="tx1"/>
          </a:solidFill>
          <a:latin typeface="+mn-lt"/>
        </a:defRPr>
      </a:lvl8pPr>
      <a:lvl9pPr marL="3886200" indent="-228600" algn="l" rtl="0" eaLnBrk="1" fontAlgn="base" hangingPunct="1">
        <a:spcBef>
          <a:spcPct val="20000"/>
        </a:spcBef>
        <a:spcAft>
          <a:spcPct val="0"/>
        </a:spcAft>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000"/>
          </a:blip>
          <a:srcRect/>
          <a:stretch>
            <a:fillRect t="-25000" b="-25000"/>
          </a:stretch>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04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400">
                <a:latin typeface="Times New Roman" pitchFamily="18" charset="0"/>
              </a:defRPr>
            </a:lvl1pPr>
          </a:lstStyle>
          <a:p>
            <a:pPr eaLnBrk="0" hangingPunct="0"/>
            <a:endParaRPr lang="en-US">
              <a:solidFill>
                <a:srgbClr val="000000"/>
              </a:solidFill>
            </a:endParaRPr>
          </a:p>
        </p:txBody>
      </p:sp>
      <p:sp>
        <p:nvSpPr>
          <p:cNvPr id="204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b="1" i="1">
                <a:solidFill>
                  <a:srgbClr val="663300"/>
                </a:solidFill>
                <a:latin typeface="Times New Roman" pitchFamily="18" charset="0"/>
              </a:defRPr>
            </a:lvl1pPr>
          </a:lstStyle>
          <a:p>
            <a:pPr algn="ctr" eaLnBrk="0" hangingPunct="0"/>
            <a:endParaRPr lang="en-US" sz="1600"/>
          </a:p>
          <a:p>
            <a:pPr algn="ctr" eaLnBrk="0" hangingPunct="0"/>
            <a:endParaRPr lang="en-US"/>
          </a:p>
        </p:txBody>
      </p:sp>
      <p:sp>
        <p:nvSpPr>
          <p:cNvPr id="204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atin typeface="Times New Roman" pitchFamily="18" charset="0"/>
              </a:defRPr>
            </a:lvl1pPr>
          </a:lstStyle>
          <a:p>
            <a:pPr eaLnBrk="0" hangingPunct="0"/>
            <a:fld id="{22215F5F-CE3C-4FC8-8F14-3173C657389B}"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1479852261"/>
      </p:ext>
    </p:extLst>
  </p:cSld>
  <p:clrMap bg1="lt1" tx1="dk1" bg2="lt2" tx2="dk2" accent1="accent1" accent2="accent2" accent3="accent3" accent4="accent4" accent5="accent5" accent6="accent6" hlink="hlink" folHlink="folHlink"/>
  <p:sldLayoutIdLst>
    <p:sldLayoutId id="2147486085" r:id="rId1"/>
    <p:sldLayoutId id="2147486086" r:id="rId2"/>
    <p:sldLayoutId id="2147486087" r:id="rId3"/>
    <p:sldLayoutId id="2147486088" r:id="rId4"/>
    <p:sldLayoutId id="2147486089" r:id="rId5"/>
    <p:sldLayoutId id="2147486090" r:id="rId6"/>
    <p:sldLayoutId id="2147486091" r:id="rId7"/>
    <p:sldLayoutId id="2147486092" r:id="rId8"/>
    <p:sldLayoutId id="2147486093" r:id="rId9"/>
    <p:sldLayoutId id="2147486094" r:id="rId10"/>
    <p:sldLayoutId id="2147486095" r:id="rId11"/>
  </p:sldLayoutIdLst>
  <p:transition/>
  <p:hf sldNum="0" hdr="0" dt="0"/>
  <p:txStyles>
    <p:titleStyle>
      <a:lvl1pPr algn="ctr" rtl="0" eaLnBrk="1" fontAlgn="base" hangingPunct="1">
        <a:spcBef>
          <a:spcPct val="0"/>
        </a:spcBef>
        <a:spcAft>
          <a:spcPct val="0"/>
        </a:spcAft>
        <a:defRPr sz="2800" b="1">
          <a:solidFill>
            <a:srgbClr val="0000FF"/>
          </a:solidFill>
          <a:latin typeface="+mj-lt"/>
          <a:ea typeface="+mj-ea"/>
          <a:cs typeface="+mj-cs"/>
        </a:defRPr>
      </a:lvl1pPr>
      <a:lvl2pPr algn="ctr" rtl="0" eaLnBrk="1" fontAlgn="base" hangingPunct="1">
        <a:spcBef>
          <a:spcPct val="0"/>
        </a:spcBef>
        <a:spcAft>
          <a:spcPct val="0"/>
        </a:spcAft>
        <a:defRPr sz="2800" b="1">
          <a:solidFill>
            <a:srgbClr val="0000FF"/>
          </a:solidFill>
          <a:latin typeface="Arial" charset="0"/>
        </a:defRPr>
      </a:lvl2pPr>
      <a:lvl3pPr algn="ctr" rtl="0" eaLnBrk="1" fontAlgn="base" hangingPunct="1">
        <a:spcBef>
          <a:spcPct val="0"/>
        </a:spcBef>
        <a:spcAft>
          <a:spcPct val="0"/>
        </a:spcAft>
        <a:defRPr sz="2800" b="1">
          <a:solidFill>
            <a:srgbClr val="0000FF"/>
          </a:solidFill>
          <a:latin typeface="Arial" charset="0"/>
        </a:defRPr>
      </a:lvl3pPr>
      <a:lvl4pPr algn="ctr" rtl="0" eaLnBrk="1" fontAlgn="base" hangingPunct="1">
        <a:spcBef>
          <a:spcPct val="0"/>
        </a:spcBef>
        <a:spcAft>
          <a:spcPct val="0"/>
        </a:spcAft>
        <a:defRPr sz="2800" b="1">
          <a:solidFill>
            <a:srgbClr val="0000FF"/>
          </a:solidFill>
          <a:latin typeface="Arial" charset="0"/>
        </a:defRPr>
      </a:lvl4pPr>
      <a:lvl5pPr algn="ctr" rtl="0" eaLnBrk="1" fontAlgn="base" hangingPunct="1">
        <a:spcBef>
          <a:spcPct val="0"/>
        </a:spcBef>
        <a:spcAft>
          <a:spcPct val="0"/>
        </a:spcAft>
        <a:defRPr sz="2800" b="1">
          <a:solidFill>
            <a:srgbClr val="0000FF"/>
          </a:solidFill>
          <a:latin typeface="Arial" charset="0"/>
        </a:defRPr>
      </a:lvl5pPr>
      <a:lvl6pPr marL="457200" algn="ctr" rtl="0" eaLnBrk="1" fontAlgn="base" hangingPunct="1">
        <a:spcBef>
          <a:spcPct val="0"/>
        </a:spcBef>
        <a:spcAft>
          <a:spcPct val="0"/>
        </a:spcAft>
        <a:defRPr sz="2800" b="1">
          <a:solidFill>
            <a:srgbClr val="0000FF"/>
          </a:solidFill>
          <a:latin typeface="Arial" charset="0"/>
        </a:defRPr>
      </a:lvl6pPr>
      <a:lvl7pPr marL="914400" algn="ctr" rtl="0" eaLnBrk="1" fontAlgn="base" hangingPunct="1">
        <a:spcBef>
          <a:spcPct val="0"/>
        </a:spcBef>
        <a:spcAft>
          <a:spcPct val="0"/>
        </a:spcAft>
        <a:defRPr sz="2800" b="1">
          <a:solidFill>
            <a:srgbClr val="0000FF"/>
          </a:solidFill>
          <a:latin typeface="Arial" charset="0"/>
        </a:defRPr>
      </a:lvl7pPr>
      <a:lvl8pPr marL="1371600" algn="ctr" rtl="0" eaLnBrk="1" fontAlgn="base" hangingPunct="1">
        <a:spcBef>
          <a:spcPct val="0"/>
        </a:spcBef>
        <a:spcAft>
          <a:spcPct val="0"/>
        </a:spcAft>
        <a:defRPr sz="2800" b="1">
          <a:solidFill>
            <a:srgbClr val="0000FF"/>
          </a:solidFill>
          <a:latin typeface="Arial" charset="0"/>
        </a:defRPr>
      </a:lvl8pPr>
      <a:lvl9pPr marL="1828800" algn="ctr" rtl="0" eaLnBrk="1" fontAlgn="base" hangingPunct="1">
        <a:spcBef>
          <a:spcPct val="0"/>
        </a:spcBef>
        <a:spcAft>
          <a:spcPct val="0"/>
        </a:spcAft>
        <a:defRPr sz="2800" b="1">
          <a:solidFill>
            <a:srgbClr val="0000FF"/>
          </a:solidFill>
          <a:latin typeface="Arial" charset="0"/>
        </a:defRPr>
      </a:lvl9pPr>
    </p:titleStyle>
    <p:bodyStyle>
      <a:lvl1pPr marL="342900" indent="-342900" algn="l" rtl="0" eaLnBrk="1" fontAlgn="base" hangingPunct="1">
        <a:spcBef>
          <a:spcPct val="20000"/>
        </a:spcBef>
        <a:spcAft>
          <a:spcPct val="0"/>
        </a:spcAft>
        <a:buChar char="•"/>
        <a:defRPr b="1">
          <a:solidFill>
            <a:srgbClr val="0069B8"/>
          </a:solidFill>
          <a:latin typeface="Calibri" pitchFamily="34" charset="0"/>
          <a:ea typeface="+mn-ea"/>
          <a:cs typeface="+mn-cs"/>
        </a:defRPr>
      </a:lvl1pPr>
      <a:lvl2pPr marL="742950" indent="-285750" algn="l" rtl="0" eaLnBrk="1" fontAlgn="base" hangingPunct="1">
        <a:spcBef>
          <a:spcPct val="20000"/>
        </a:spcBef>
        <a:spcAft>
          <a:spcPct val="0"/>
        </a:spcAft>
        <a:buChar char="–"/>
        <a:defRPr b="1">
          <a:solidFill>
            <a:srgbClr val="C00000"/>
          </a:solidFill>
          <a:latin typeface="Calibri" pitchFamily="34" charset="0"/>
        </a:defRPr>
      </a:lvl2pPr>
      <a:lvl3pPr marL="1143000" indent="-228600" algn="l" rtl="0" eaLnBrk="1" fontAlgn="base" hangingPunct="1">
        <a:spcBef>
          <a:spcPct val="20000"/>
        </a:spcBef>
        <a:spcAft>
          <a:spcPct val="0"/>
        </a:spcAft>
        <a:buChar char="•"/>
        <a:defRPr b="1">
          <a:solidFill>
            <a:srgbClr val="7030A0"/>
          </a:solidFill>
          <a:latin typeface="Calibri" pitchFamily="34" charset="0"/>
        </a:defRPr>
      </a:lvl3pPr>
      <a:lvl4pPr marL="1600200" indent="-228600" algn="l" rtl="0" eaLnBrk="1" fontAlgn="base" hangingPunct="1">
        <a:spcBef>
          <a:spcPct val="20000"/>
        </a:spcBef>
        <a:spcAft>
          <a:spcPct val="0"/>
        </a:spcAft>
        <a:buChar char="–"/>
        <a:defRPr b="0">
          <a:solidFill>
            <a:schemeClr val="tx1"/>
          </a:solidFill>
          <a:latin typeface="Calibri" pitchFamily="34" charset="0"/>
        </a:defRPr>
      </a:lvl4pPr>
      <a:lvl5pPr marL="2057400" indent="-228600" algn="l" rtl="0" eaLnBrk="1" fontAlgn="base" hangingPunct="1">
        <a:spcBef>
          <a:spcPct val="20000"/>
        </a:spcBef>
        <a:spcAft>
          <a:spcPct val="0"/>
        </a:spcAft>
        <a:buChar char="•"/>
        <a:defRPr b="0">
          <a:solidFill>
            <a:srgbClr val="0069B8"/>
          </a:solidFill>
          <a:latin typeface="Calibri" pitchFamily="34" charset="0"/>
        </a:defRPr>
      </a:lvl5pPr>
      <a:lvl6pPr marL="2514600" indent="-228600" algn="l" rtl="0" eaLnBrk="1" fontAlgn="base" hangingPunct="1">
        <a:spcBef>
          <a:spcPct val="20000"/>
        </a:spcBef>
        <a:spcAft>
          <a:spcPct val="0"/>
        </a:spcAft>
        <a:buChar char="•"/>
        <a:defRPr b="1">
          <a:solidFill>
            <a:schemeClr val="tx1"/>
          </a:solidFill>
          <a:latin typeface="+mn-lt"/>
        </a:defRPr>
      </a:lvl6pPr>
      <a:lvl7pPr marL="2971800" indent="-228600" algn="l" rtl="0" eaLnBrk="1" fontAlgn="base" hangingPunct="1">
        <a:spcBef>
          <a:spcPct val="20000"/>
        </a:spcBef>
        <a:spcAft>
          <a:spcPct val="0"/>
        </a:spcAft>
        <a:buChar char="•"/>
        <a:defRPr b="1">
          <a:solidFill>
            <a:schemeClr val="tx1"/>
          </a:solidFill>
          <a:latin typeface="+mn-lt"/>
        </a:defRPr>
      </a:lvl7pPr>
      <a:lvl8pPr marL="3429000" indent="-228600" algn="l" rtl="0" eaLnBrk="1" fontAlgn="base" hangingPunct="1">
        <a:spcBef>
          <a:spcPct val="20000"/>
        </a:spcBef>
        <a:spcAft>
          <a:spcPct val="0"/>
        </a:spcAft>
        <a:buChar char="•"/>
        <a:defRPr b="1">
          <a:solidFill>
            <a:schemeClr val="tx1"/>
          </a:solidFill>
          <a:latin typeface="+mn-lt"/>
        </a:defRPr>
      </a:lvl8pPr>
      <a:lvl9pPr marL="3886200" indent="-228600" algn="l" rtl="0" eaLnBrk="1" fontAlgn="base" hangingPunct="1">
        <a:spcBef>
          <a:spcPct val="20000"/>
        </a:spcBef>
        <a:spcAft>
          <a:spcPct val="0"/>
        </a:spcAft>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4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eaLnBrk="0" hangingPunct="0">
              <a:defRPr sz="1400">
                <a:latin typeface="Times New Roman" pitchFamily="18" charset="0"/>
                <a:ea typeface="+mn-ea"/>
                <a:cs typeface="+mn-cs"/>
              </a:defRPr>
            </a:lvl1pPr>
          </a:lstStyle>
          <a:p>
            <a:pPr>
              <a:defRPr/>
            </a:pPr>
            <a:endParaRPr lang="en-US">
              <a:solidFill>
                <a:srgbClr val="000000"/>
              </a:solidFill>
            </a:endParaRPr>
          </a:p>
        </p:txBody>
      </p:sp>
      <p:sp>
        <p:nvSpPr>
          <p:cNvPr id="204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1" i="1">
                <a:solidFill>
                  <a:srgbClr val="663300"/>
                </a:solidFill>
                <a:latin typeface="Times New Roman" pitchFamily="18" charset="0"/>
                <a:ea typeface="+mn-ea"/>
                <a:cs typeface="+mn-cs"/>
              </a:defRPr>
            </a:lvl1pPr>
          </a:lstStyle>
          <a:p>
            <a:pPr>
              <a:defRPr/>
            </a:pPr>
            <a:endParaRPr lang="en-US" sz="1600"/>
          </a:p>
          <a:p>
            <a:pPr>
              <a:defRPr/>
            </a:pPr>
            <a:endParaRPr lang="en-US"/>
          </a:p>
        </p:txBody>
      </p:sp>
      <p:sp>
        <p:nvSpPr>
          <p:cNvPr id="204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latin typeface="Times New Roman" charset="0"/>
                <a:cs typeface="+mn-cs"/>
              </a:defRPr>
            </a:lvl1pPr>
          </a:lstStyle>
          <a:p>
            <a:pPr>
              <a:defRPr/>
            </a:pPr>
            <a:fld id="{7A764269-C112-184B-85E3-365BFBF7F1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6221148"/>
      </p:ext>
    </p:extLst>
  </p:cSld>
  <p:clrMap bg1="lt1" tx1="dk1" bg2="lt2" tx2="dk2" accent1="accent1" accent2="accent2" accent3="accent3" accent4="accent4" accent5="accent5" accent6="accent6" hlink="hlink" folHlink="folHlink"/>
  <p:sldLayoutIdLst>
    <p:sldLayoutId id="2147486097" r:id="rId1"/>
    <p:sldLayoutId id="2147486098" r:id="rId2"/>
    <p:sldLayoutId id="2147486099" r:id="rId3"/>
    <p:sldLayoutId id="2147486100" r:id="rId4"/>
    <p:sldLayoutId id="2147486101" r:id="rId5"/>
    <p:sldLayoutId id="2147486102" r:id="rId6"/>
    <p:sldLayoutId id="2147486103" r:id="rId7"/>
    <p:sldLayoutId id="2147486104" r:id="rId8"/>
    <p:sldLayoutId id="2147486105" r:id="rId9"/>
    <p:sldLayoutId id="2147486106" r:id="rId10"/>
    <p:sldLayoutId id="2147486107" r:id="rId11"/>
    <p:sldLayoutId id="2147486108" r:id="rId12"/>
  </p:sldLayoutIdLst>
  <p:transition/>
  <p:hf sldNum="0" hdr="0" dt="0"/>
  <p:txStyles>
    <p:titleStyle>
      <a:lvl1pPr algn="ctr" rtl="0" eaLnBrk="0" fontAlgn="base" hangingPunct="0">
        <a:spcBef>
          <a:spcPct val="0"/>
        </a:spcBef>
        <a:spcAft>
          <a:spcPct val="0"/>
        </a:spcAft>
        <a:defRPr sz="2800" b="1">
          <a:solidFill>
            <a:srgbClr val="0000FF"/>
          </a:solidFill>
          <a:latin typeface="+mj-lt"/>
          <a:ea typeface="ＭＳ Ｐゴシック" charset="0"/>
          <a:cs typeface="ＭＳ Ｐゴシック" charset="0"/>
        </a:defRPr>
      </a:lvl1pPr>
      <a:lvl2pPr algn="ctr" rtl="0" eaLnBrk="0" fontAlgn="base" hangingPunct="0">
        <a:spcBef>
          <a:spcPct val="0"/>
        </a:spcBef>
        <a:spcAft>
          <a:spcPct val="0"/>
        </a:spcAft>
        <a:defRPr sz="2800" b="1">
          <a:solidFill>
            <a:srgbClr val="0000FF"/>
          </a:solidFill>
          <a:latin typeface="Arial" charset="0"/>
          <a:ea typeface="ＭＳ Ｐゴシック" charset="0"/>
          <a:cs typeface="ＭＳ Ｐゴシック" charset="0"/>
        </a:defRPr>
      </a:lvl2pPr>
      <a:lvl3pPr algn="ctr" rtl="0" eaLnBrk="0" fontAlgn="base" hangingPunct="0">
        <a:spcBef>
          <a:spcPct val="0"/>
        </a:spcBef>
        <a:spcAft>
          <a:spcPct val="0"/>
        </a:spcAft>
        <a:defRPr sz="2800" b="1">
          <a:solidFill>
            <a:srgbClr val="0000FF"/>
          </a:solidFill>
          <a:latin typeface="Arial" charset="0"/>
          <a:ea typeface="ＭＳ Ｐゴシック" charset="0"/>
          <a:cs typeface="ＭＳ Ｐゴシック" charset="0"/>
        </a:defRPr>
      </a:lvl3pPr>
      <a:lvl4pPr algn="ctr" rtl="0" eaLnBrk="0" fontAlgn="base" hangingPunct="0">
        <a:spcBef>
          <a:spcPct val="0"/>
        </a:spcBef>
        <a:spcAft>
          <a:spcPct val="0"/>
        </a:spcAft>
        <a:defRPr sz="2800" b="1">
          <a:solidFill>
            <a:srgbClr val="0000FF"/>
          </a:solidFill>
          <a:latin typeface="Arial" charset="0"/>
          <a:ea typeface="ＭＳ Ｐゴシック" charset="0"/>
          <a:cs typeface="ＭＳ Ｐゴシック" charset="0"/>
        </a:defRPr>
      </a:lvl4pPr>
      <a:lvl5pPr algn="ctr" rtl="0" eaLnBrk="0" fontAlgn="base" hangingPunct="0">
        <a:spcBef>
          <a:spcPct val="0"/>
        </a:spcBef>
        <a:spcAft>
          <a:spcPct val="0"/>
        </a:spcAft>
        <a:defRPr sz="2800" b="1">
          <a:solidFill>
            <a:srgbClr val="0000FF"/>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2800" b="1">
          <a:solidFill>
            <a:srgbClr val="0000FF"/>
          </a:solidFill>
          <a:latin typeface="Arial" charset="0"/>
        </a:defRPr>
      </a:lvl6pPr>
      <a:lvl7pPr marL="914400" algn="ctr" rtl="0" eaLnBrk="1" fontAlgn="base" hangingPunct="1">
        <a:spcBef>
          <a:spcPct val="0"/>
        </a:spcBef>
        <a:spcAft>
          <a:spcPct val="0"/>
        </a:spcAft>
        <a:defRPr sz="2800" b="1">
          <a:solidFill>
            <a:srgbClr val="0000FF"/>
          </a:solidFill>
          <a:latin typeface="Arial" charset="0"/>
        </a:defRPr>
      </a:lvl7pPr>
      <a:lvl8pPr marL="1371600" algn="ctr" rtl="0" eaLnBrk="1" fontAlgn="base" hangingPunct="1">
        <a:spcBef>
          <a:spcPct val="0"/>
        </a:spcBef>
        <a:spcAft>
          <a:spcPct val="0"/>
        </a:spcAft>
        <a:defRPr sz="2800" b="1">
          <a:solidFill>
            <a:srgbClr val="0000FF"/>
          </a:solidFill>
          <a:latin typeface="Arial" charset="0"/>
        </a:defRPr>
      </a:lvl8pPr>
      <a:lvl9pPr marL="1828800" algn="ctr" rtl="0" eaLnBrk="1" fontAlgn="base" hangingPunct="1">
        <a:spcBef>
          <a:spcPct val="0"/>
        </a:spcBef>
        <a:spcAft>
          <a:spcPct val="0"/>
        </a:spcAft>
        <a:defRPr sz="2800" b="1">
          <a:solidFill>
            <a:srgbClr val="0000FF"/>
          </a:solidFill>
          <a:latin typeface="Arial" charset="0"/>
        </a:defRPr>
      </a:lvl9pPr>
    </p:titleStyle>
    <p:bodyStyle>
      <a:lvl1pPr marL="342900" indent="-342900" algn="l" rtl="0" eaLnBrk="0" fontAlgn="base" hangingPunct="0">
        <a:spcBef>
          <a:spcPct val="20000"/>
        </a:spcBef>
        <a:spcAft>
          <a:spcPct val="0"/>
        </a:spcAft>
        <a:buChar char="•"/>
        <a:defRPr b="1">
          <a:solidFill>
            <a:srgbClr val="0069B8"/>
          </a:solidFill>
          <a:latin typeface="Calibri"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b="1">
          <a:solidFill>
            <a:srgbClr val="C00000"/>
          </a:solidFill>
          <a:latin typeface="Calibri" pitchFamily="34" charset="0"/>
          <a:ea typeface="ＭＳ Ｐゴシック" charset="0"/>
        </a:defRPr>
      </a:lvl2pPr>
      <a:lvl3pPr marL="1143000" indent="-228600" algn="l" rtl="0" eaLnBrk="0" fontAlgn="base" hangingPunct="0">
        <a:spcBef>
          <a:spcPct val="20000"/>
        </a:spcBef>
        <a:spcAft>
          <a:spcPct val="0"/>
        </a:spcAft>
        <a:buChar char="•"/>
        <a:defRPr b="1">
          <a:solidFill>
            <a:srgbClr val="7030A0"/>
          </a:solidFill>
          <a:latin typeface="Calibri" pitchFamily="34" charset="0"/>
          <a:ea typeface="ＭＳ Ｐゴシック" charset="0"/>
        </a:defRPr>
      </a:lvl3pPr>
      <a:lvl4pPr marL="1600200" indent="-228600" algn="l" rtl="0" eaLnBrk="0" fontAlgn="base" hangingPunct="0">
        <a:spcBef>
          <a:spcPct val="20000"/>
        </a:spcBef>
        <a:spcAft>
          <a:spcPct val="0"/>
        </a:spcAft>
        <a:buChar char="–"/>
        <a:defRPr>
          <a:solidFill>
            <a:schemeClr val="tx1"/>
          </a:solidFill>
          <a:latin typeface="Calibri" pitchFamily="34" charset="0"/>
          <a:ea typeface="ＭＳ Ｐゴシック" charset="0"/>
        </a:defRPr>
      </a:lvl4pPr>
      <a:lvl5pPr marL="2057400" indent="-228600" algn="l" rtl="0" eaLnBrk="0" fontAlgn="base" hangingPunct="0">
        <a:spcBef>
          <a:spcPct val="20000"/>
        </a:spcBef>
        <a:spcAft>
          <a:spcPct val="0"/>
        </a:spcAft>
        <a:buChar char="•"/>
        <a:defRPr>
          <a:solidFill>
            <a:srgbClr val="0069B8"/>
          </a:solidFill>
          <a:latin typeface="Calibri" pitchFamily="34" charset="0"/>
          <a:ea typeface="ＭＳ Ｐゴシック" charset="0"/>
        </a:defRPr>
      </a:lvl5pPr>
      <a:lvl6pPr marL="2514600" indent="-228600" algn="l" rtl="0" eaLnBrk="1" fontAlgn="base" hangingPunct="1">
        <a:spcBef>
          <a:spcPct val="20000"/>
        </a:spcBef>
        <a:spcAft>
          <a:spcPct val="0"/>
        </a:spcAft>
        <a:buChar char="•"/>
        <a:defRPr b="1">
          <a:solidFill>
            <a:schemeClr val="tx1"/>
          </a:solidFill>
          <a:latin typeface="+mn-lt"/>
        </a:defRPr>
      </a:lvl6pPr>
      <a:lvl7pPr marL="2971800" indent="-228600" algn="l" rtl="0" eaLnBrk="1" fontAlgn="base" hangingPunct="1">
        <a:spcBef>
          <a:spcPct val="20000"/>
        </a:spcBef>
        <a:spcAft>
          <a:spcPct val="0"/>
        </a:spcAft>
        <a:buChar char="•"/>
        <a:defRPr b="1">
          <a:solidFill>
            <a:schemeClr val="tx1"/>
          </a:solidFill>
          <a:latin typeface="+mn-lt"/>
        </a:defRPr>
      </a:lvl7pPr>
      <a:lvl8pPr marL="3429000" indent="-228600" algn="l" rtl="0" eaLnBrk="1" fontAlgn="base" hangingPunct="1">
        <a:spcBef>
          <a:spcPct val="20000"/>
        </a:spcBef>
        <a:spcAft>
          <a:spcPct val="0"/>
        </a:spcAft>
        <a:buChar char="•"/>
        <a:defRPr b="1">
          <a:solidFill>
            <a:schemeClr val="tx1"/>
          </a:solidFill>
          <a:latin typeface="+mn-lt"/>
        </a:defRPr>
      </a:lvl8pPr>
      <a:lvl9pPr marL="3886200" indent="-228600" algn="l" rtl="0" eaLnBrk="1" fontAlgn="base" hangingPunct="1">
        <a:spcBef>
          <a:spcPct val="20000"/>
        </a:spcBef>
        <a:spcAft>
          <a:spcPct val="0"/>
        </a:spcAft>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gif"/><Relationship Id="rId5" Type="http://schemas.openxmlformats.org/officeDocument/2006/relationships/image" Target="../media/image21.pn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title"/>
          </p:nvPr>
        </p:nvSpPr>
        <p:spPr>
          <a:xfrm>
            <a:off x="0" y="33356"/>
            <a:ext cx="9323388" cy="612775"/>
          </a:xfrm>
        </p:spPr>
        <p:txBody>
          <a:bodyPr lIns="0" tIns="0" rIns="0" bIns="0" anchor="t"/>
          <a:lstStyle/>
          <a:p>
            <a:pPr lvl="0" eaLnBrk="1" hangingPunct="1"/>
            <a:r>
              <a:rPr lang="en-US" kern="1200" dirty="0">
                <a:solidFill>
                  <a:srgbClr val="000000"/>
                </a:solidFill>
                <a:latin typeface="Arial" charset="0"/>
              </a:rPr>
              <a:t>JODRELL BANK LONG BASELINE </a:t>
            </a:r>
            <a:br>
              <a:rPr lang="en-US" kern="1200" dirty="0">
                <a:solidFill>
                  <a:srgbClr val="000000"/>
                </a:solidFill>
                <a:latin typeface="Arial" charset="0"/>
              </a:rPr>
            </a:br>
            <a:r>
              <a:rPr lang="en-US" kern="1200" dirty="0">
                <a:solidFill>
                  <a:srgbClr val="000000"/>
                </a:solidFill>
                <a:latin typeface="Arial" charset="0"/>
              </a:rPr>
              <a:t>INTERFEROMETRY IN THE </a:t>
            </a:r>
            <a:r>
              <a:rPr lang="en-US" kern="1200" dirty="0" smtClean="0">
                <a:solidFill>
                  <a:srgbClr val="000000"/>
                </a:solidFill>
                <a:latin typeface="Arial" charset="0"/>
              </a:rPr>
              <a:t>SIXTIES</a:t>
            </a:r>
            <a:br>
              <a:rPr lang="en-US" kern="1200" dirty="0" smtClean="0">
                <a:solidFill>
                  <a:srgbClr val="000000"/>
                </a:solidFill>
                <a:latin typeface="Arial" charset="0"/>
              </a:rPr>
            </a:br>
            <a:r>
              <a:rPr lang="en-US" kern="1200" dirty="0">
                <a:solidFill>
                  <a:srgbClr val="000000"/>
                </a:solidFill>
                <a:latin typeface="Arial" charset="0"/>
              </a:rPr>
              <a:t/>
            </a:r>
            <a:br>
              <a:rPr lang="en-US" kern="1200" dirty="0">
                <a:solidFill>
                  <a:srgbClr val="000000"/>
                </a:solidFill>
                <a:latin typeface="Arial" charset="0"/>
              </a:rPr>
            </a:br>
            <a:r>
              <a:rPr lang="en-US" kern="1200" dirty="0">
                <a:solidFill>
                  <a:srgbClr val="000000"/>
                </a:solidFill>
                <a:latin typeface="Arial" charset="0"/>
              </a:rPr>
              <a:t>FROM “FIELD 80” </a:t>
            </a:r>
            <a:br>
              <a:rPr lang="en-US" kern="1200" dirty="0">
                <a:solidFill>
                  <a:srgbClr val="000000"/>
                </a:solidFill>
                <a:latin typeface="Arial" charset="0"/>
              </a:rPr>
            </a:br>
            <a:r>
              <a:rPr lang="en-US" kern="1200" dirty="0">
                <a:solidFill>
                  <a:srgbClr val="000000"/>
                </a:solidFill>
                <a:latin typeface="Arial" charset="0"/>
              </a:rPr>
              <a:t>TO INTERNATIONAL </a:t>
            </a:r>
            <a:r>
              <a:rPr lang="en-US" kern="1200" dirty="0" smtClean="0">
                <a:solidFill>
                  <a:srgbClr val="000000"/>
                </a:solidFill>
                <a:latin typeface="Arial" charset="0"/>
              </a:rPr>
              <a:t>POLITICS</a:t>
            </a:r>
            <a:br>
              <a:rPr lang="en-US" kern="1200" dirty="0" smtClean="0">
                <a:solidFill>
                  <a:srgbClr val="000000"/>
                </a:solidFill>
                <a:latin typeface="Arial" charset="0"/>
              </a:rPr>
            </a:br>
            <a:r>
              <a:rPr lang="en-US" kern="1200" dirty="0">
                <a:solidFill>
                  <a:srgbClr val="000000"/>
                </a:solidFill>
                <a:latin typeface="Arial" charset="0"/>
              </a:rPr>
              <a:t/>
            </a:r>
            <a:br>
              <a:rPr lang="en-US" kern="1200" dirty="0">
                <a:solidFill>
                  <a:srgbClr val="000000"/>
                </a:solidFill>
                <a:latin typeface="Arial" charset="0"/>
              </a:rPr>
            </a:br>
            <a:r>
              <a:rPr lang="en-US" kern="1200" dirty="0">
                <a:solidFill>
                  <a:srgbClr val="000000"/>
                </a:solidFill>
                <a:latin typeface="Arial" charset="0"/>
              </a:rPr>
              <a:t/>
            </a:r>
            <a:br>
              <a:rPr lang="en-US" kern="1200" dirty="0">
                <a:solidFill>
                  <a:srgbClr val="000000"/>
                </a:solidFill>
                <a:latin typeface="Arial" charset="0"/>
              </a:rPr>
            </a:br>
            <a:r>
              <a:rPr lang="en-US" kern="1200" dirty="0">
                <a:solidFill>
                  <a:srgbClr val="000000"/>
                </a:solidFill>
                <a:latin typeface="Arial" charset="0"/>
              </a:rPr>
              <a:t/>
            </a:r>
            <a:br>
              <a:rPr lang="en-US" kern="1200" dirty="0">
                <a:solidFill>
                  <a:srgbClr val="000000"/>
                </a:solidFill>
                <a:latin typeface="Arial" charset="0"/>
              </a:rPr>
            </a:br>
            <a:endParaRPr lang="en-US" kern="1200" dirty="0">
              <a:solidFill>
                <a:srgbClr val="000000"/>
              </a:solidFill>
              <a:latin typeface="Arial" charset="0"/>
            </a:endParaRPr>
          </a:p>
        </p:txBody>
      </p:sp>
      <p:sp>
        <p:nvSpPr>
          <p:cNvPr id="92165" name="TextBox 2"/>
          <p:cNvSpPr txBox="1">
            <a:spLocks noChangeArrowheads="1"/>
          </p:cNvSpPr>
          <p:nvPr/>
        </p:nvSpPr>
        <p:spPr bwMode="auto">
          <a:xfrm>
            <a:off x="6477000" y="6858001"/>
            <a:ext cx="1846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endParaRPr lang="en-US"/>
          </a:p>
        </p:txBody>
      </p:sp>
      <p:sp>
        <p:nvSpPr>
          <p:cNvPr id="2" name="Text Placeholder 1"/>
          <p:cNvSpPr>
            <a:spLocks noGrp="1"/>
          </p:cNvSpPr>
          <p:nvPr>
            <p:ph type="body" sz="half" idx="1"/>
          </p:nvPr>
        </p:nvSpPr>
        <p:spPr>
          <a:xfrm>
            <a:off x="0" y="2743200"/>
            <a:ext cx="8991600" cy="2438400"/>
          </a:xfrm>
        </p:spPr>
        <p:txBody>
          <a:bodyPr/>
          <a:lstStyle/>
          <a:p>
            <a:pPr>
              <a:defRPr/>
            </a:pPr>
            <a:r>
              <a:rPr lang="en-US" sz="2400" dirty="0" smtClean="0"/>
              <a:t>Important part of radio astronomy’s “Golden Age” </a:t>
            </a:r>
          </a:p>
          <a:p>
            <a:pPr>
              <a:defRPr/>
            </a:pPr>
            <a:endParaRPr lang="en-US" sz="2400" dirty="0" smtClean="0"/>
          </a:p>
          <a:p>
            <a:pPr>
              <a:defRPr/>
            </a:pPr>
            <a:r>
              <a:rPr lang="en-US" sz="2400" dirty="0"/>
              <a:t> </a:t>
            </a:r>
            <a:r>
              <a:rPr lang="en-US" sz="2400" dirty="0" smtClean="0"/>
              <a:t>Crucial to development  of VLBI</a:t>
            </a:r>
          </a:p>
          <a:p>
            <a:pPr lvl="1">
              <a:defRPr/>
            </a:pPr>
            <a:r>
              <a:rPr lang="en-US" sz="2400" dirty="0" smtClean="0"/>
              <a:t>Beginning of MERLIN array</a:t>
            </a:r>
          </a:p>
          <a:p>
            <a:pPr>
              <a:defRPr/>
            </a:pPr>
            <a:endParaRPr lang="en-US" sz="2400" dirty="0" smtClean="0"/>
          </a:p>
          <a:p>
            <a:pPr>
              <a:defRPr/>
            </a:pPr>
            <a:r>
              <a:rPr lang="en-US" sz="2400" dirty="0" smtClean="0"/>
              <a:t>Laid ground for fundamental astronomical discoveries</a:t>
            </a:r>
          </a:p>
          <a:p>
            <a:pPr>
              <a:defRPr/>
            </a:pPr>
            <a:endParaRPr lang="en-US" sz="2800" dirty="0" smtClean="0">
              <a:solidFill>
                <a:srgbClr val="000000"/>
              </a:solidFill>
              <a:latin typeface="Calibri" charset="0"/>
            </a:endParaRPr>
          </a:p>
        </p:txBody>
      </p:sp>
      <p:sp>
        <p:nvSpPr>
          <p:cNvPr id="3" name="TextBox 2"/>
          <p:cNvSpPr txBox="1"/>
          <p:nvPr/>
        </p:nvSpPr>
        <p:spPr>
          <a:xfrm>
            <a:off x="162906" y="5448383"/>
            <a:ext cx="9137688" cy="1409617"/>
          </a:xfrm>
          <a:prstGeom prst="rect">
            <a:avLst/>
          </a:prstGeom>
          <a:noFill/>
        </p:spPr>
        <p:txBody>
          <a:bodyPr wrap="none" rtlCol="0">
            <a:spAutoFit/>
          </a:bodyPr>
          <a:lstStyle/>
          <a:p>
            <a:pPr lvl="0" algn="ctr" eaLnBrk="0" hangingPunct="0">
              <a:spcBef>
                <a:spcPct val="20000"/>
              </a:spcBef>
              <a:defRPr/>
            </a:pPr>
            <a:r>
              <a:rPr lang="en-US" sz="2400" b="1" kern="0" dirty="0">
                <a:solidFill>
                  <a:srgbClr val="FF0000"/>
                </a:solidFill>
                <a:latin typeface="Calibri" charset="0"/>
              </a:rPr>
              <a:t>from talk when </a:t>
            </a:r>
            <a:r>
              <a:rPr lang="en-US" sz="2400" b="1" kern="0" dirty="0" smtClean="0">
                <a:solidFill>
                  <a:srgbClr val="FF0000"/>
                </a:solidFill>
                <a:latin typeface="Calibri" charset="0"/>
              </a:rPr>
              <a:t>JIVE </a:t>
            </a:r>
            <a:r>
              <a:rPr lang="en-US" sz="2400" b="1" kern="0" dirty="0" smtClean="0">
                <a:solidFill>
                  <a:srgbClr val="FF0000"/>
                </a:solidFill>
                <a:latin typeface="Wingdings"/>
                <a:ea typeface="Wingdings"/>
                <a:cs typeface="Wingdings"/>
                <a:sym typeface="Wingdings"/>
              </a:rPr>
              <a:t></a:t>
            </a:r>
            <a:r>
              <a:rPr lang="en-US" sz="2400" b="1" kern="0" dirty="0" smtClean="0">
                <a:solidFill>
                  <a:srgbClr val="FF0000"/>
                </a:solidFill>
                <a:latin typeface="Calibri" charset="0"/>
              </a:rPr>
              <a:t> </a:t>
            </a:r>
            <a:r>
              <a:rPr lang="en-US" sz="2400" b="1" kern="0" dirty="0">
                <a:solidFill>
                  <a:srgbClr val="FF0000"/>
                </a:solidFill>
                <a:latin typeface="Calibri" charset="0"/>
              </a:rPr>
              <a:t>European Research Infrastructure Consortium</a:t>
            </a:r>
            <a:r>
              <a:rPr lang="en-US" sz="2400" b="1" kern="0" dirty="0">
                <a:solidFill>
                  <a:srgbClr val="000000"/>
                </a:solidFill>
                <a:latin typeface="Calibri" charset="0"/>
              </a:rPr>
              <a:t>.</a:t>
            </a:r>
          </a:p>
          <a:p>
            <a:pPr lvl="0" algn="ctr" eaLnBrk="0" hangingPunct="0">
              <a:spcBef>
                <a:spcPct val="20000"/>
              </a:spcBef>
              <a:defRPr/>
            </a:pPr>
            <a:r>
              <a:rPr lang="en-US" b="1" kern="0" dirty="0">
                <a:solidFill>
                  <a:srgbClr val="FF0000"/>
                </a:solidFill>
                <a:latin typeface="Calibri" charset="0"/>
              </a:rPr>
              <a:t> APOLOGIES TO THOSE WHO WERE THERE</a:t>
            </a:r>
            <a:endParaRPr lang="en-US" sz="2400" b="1" kern="0" dirty="0">
              <a:solidFill>
                <a:srgbClr val="FF0000"/>
              </a:solidFill>
              <a:latin typeface="Calibri" pitchFamily="34" charset="0"/>
            </a:endParaRPr>
          </a:p>
          <a:p>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Content Placeholder 4" descr="Screen Shot 2015-02-13 at 16.04.40.png"/>
          <p:cNvPicPr>
            <a:picLocks noGrp="1" noChangeAspect="1"/>
          </p:cNvPicPr>
          <p:nvPr>
            <p:ph idx="1"/>
          </p:nvPr>
        </p:nvPicPr>
        <p:blipFill>
          <a:blip r:embed="rId2" cstate="email">
            <a:extLst>
              <a:ext uri="{28A0092B-C50C-407E-A947-70E740481C1C}">
                <a14:useLocalDpi xmlns:a14="http://schemas.microsoft.com/office/drawing/2010/main" val="0"/>
              </a:ext>
            </a:extLst>
          </a:blip>
          <a:srcRect l="-45358" r="-45358"/>
          <a:stretch>
            <a:fillRect/>
          </a:stretch>
        </p:blipFill>
        <p:spPr>
          <a:xfrm>
            <a:off x="1066800" y="914400"/>
            <a:ext cx="7196667" cy="3810000"/>
          </a:xfrm>
          <a:noFill/>
        </p:spPr>
      </p:pic>
      <p:sp>
        <p:nvSpPr>
          <p:cNvPr id="4" name="Footer Placeholder 3"/>
          <p:cNvSpPr>
            <a:spLocks noGrp="1"/>
          </p:cNvSpPr>
          <p:nvPr>
            <p:ph type="ftr" sz="quarter" idx="11"/>
          </p:nvPr>
        </p:nvSpPr>
        <p:spPr/>
        <p:txBody>
          <a:bodyPr/>
          <a:lstStyle/>
          <a:p>
            <a:pPr>
              <a:defRPr/>
            </a:pPr>
            <a:endParaRPr lang="en-US" smtClean="0"/>
          </a:p>
          <a:p>
            <a:pPr>
              <a:defRPr/>
            </a:pPr>
            <a:endParaRPr lang="en-US"/>
          </a:p>
        </p:txBody>
      </p:sp>
      <p:sp>
        <p:nvSpPr>
          <p:cNvPr id="99332" name="TextBox 1"/>
          <p:cNvSpPr txBox="1">
            <a:spLocks noChangeArrowheads="1"/>
          </p:cNvSpPr>
          <p:nvPr/>
        </p:nvSpPr>
        <p:spPr bwMode="auto">
          <a:xfrm>
            <a:off x="685800" y="-37949"/>
            <a:ext cx="815597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b="1" dirty="0" smtClean="0">
                <a:latin typeface="Calibri" charset="0"/>
              </a:rPr>
              <a:t>DEVELOPMENT OF RADIO LINK INTERFEROMETRY</a:t>
            </a:r>
          </a:p>
          <a:p>
            <a:pPr algn="ctr" eaLnBrk="1" hangingPunct="1"/>
            <a:r>
              <a:rPr lang="en-US" b="1" dirty="0" smtClean="0">
                <a:latin typeface="Calibri" charset="0"/>
              </a:rPr>
              <a:t>1959 – 1962        158 MHz with </a:t>
            </a:r>
            <a:r>
              <a:rPr lang="en-US" b="1" dirty="0" err="1" smtClean="0">
                <a:latin typeface="Calibri" charset="0"/>
              </a:rPr>
              <a:t>Yagi</a:t>
            </a:r>
            <a:r>
              <a:rPr lang="en-US" b="1" dirty="0" smtClean="0">
                <a:latin typeface="Calibri" charset="0"/>
              </a:rPr>
              <a:t> Remote Antennas</a:t>
            </a:r>
            <a:endParaRPr lang="en-US" b="1" dirty="0">
              <a:latin typeface="Calibri" charset="0"/>
            </a:endParaRPr>
          </a:p>
          <a:p>
            <a:pPr eaLnBrk="1" hangingPunct="1"/>
            <a:endParaRPr lang="en-US" dirty="0"/>
          </a:p>
        </p:txBody>
      </p:sp>
      <p:sp>
        <p:nvSpPr>
          <p:cNvPr id="99344" name="TextBox 30"/>
          <p:cNvSpPr txBox="1">
            <a:spLocks noChangeArrowheads="1"/>
          </p:cNvSpPr>
          <p:nvPr/>
        </p:nvSpPr>
        <p:spPr bwMode="auto">
          <a:xfrm>
            <a:off x="838200" y="6503989"/>
            <a:ext cx="7315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200" b="1">
                <a:latin typeface="Times New Roman" charset="0"/>
                <a:cs typeface="Times New Roman" charset="0"/>
              </a:rPr>
              <a:t> 1966                 Malvern   (Defford)          5000.0                 127            2,100,000                   940 (Mark II)   </a:t>
            </a:r>
            <a:r>
              <a:rPr lang="en-US"/>
              <a:t>	</a:t>
            </a:r>
          </a:p>
        </p:txBody>
      </p:sp>
      <p:cxnSp>
        <p:nvCxnSpPr>
          <p:cNvPr id="5" name="Straight Connector 4"/>
          <p:cNvCxnSpPr/>
          <p:nvPr/>
        </p:nvCxnSpPr>
        <p:spPr bwMode="auto">
          <a:xfrm>
            <a:off x="3352800" y="2133600"/>
            <a:ext cx="762000" cy="0"/>
          </a:xfrm>
          <a:prstGeom prst="line">
            <a:avLst/>
          </a:prstGeom>
          <a:solidFill>
            <a:schemeClr val="accent1"/>
          </a:solidFill>
          <a:ln w="41275" cap="flat" cmpd="sng" algn="ctr">
            <a:solidFill>
              <a:srgbClr val="FF0000"/>
            </a:solidFill>
            <a:prstDash val="solid"/>
            <a:round/>
            <a:headEnd type="none" w="med" len="med"/>
            <a:tailEnd type="none" w="med" len="med"/>
          </a:ln>
          <a:effectLst/>
        </p:spPr>
      </p:cxnSp>
      <p:cxnSp>
        <p:nvCxnSpPr>
          <p:cNvPr id="9" name="Straight Connector 8"/>
          <p:cNvCxnSpPr/>
          <p:nvPr/>
        </p:nvCxnSpPr>
        <p:spPr bwMode="auto">
          <a:xfrm flipV="1">
            <a:off x="4191000" y="2057400"/>
            <a:ext cx="1371600" cy="76200"/>
          </a:xfrm>
          <a:prstGeom prst="line">
            <a:avLst/>
          </a:prstGeom>
          <a:solidFill>
            <a:schemeClr val="accent1"/>
          </a:solidFill>
          <a:ln w="41275" cap="flat" cmpd="sng" algn="ctr">
            <a:solidFill>
              <a:srgbClr val="FF0000"/>
            </a:solidFill>
            <a:prstDash val="solid"/>
            <a:round/>
            <a:headEnd type="none" w="med" len="med"/>
            <a:tailEnd type="none" w="med" len="med"/>
          </a:ln>
          <a:effectLst/>
        </p:spPr>
      </p:cxnSp>
      <p:sp>
        <p:nvSpPr>
          <p:cNvPr id="13" name="Rectangle 12"/>
          <p:cNvSpPr/>
          <p:nvPr/>
        </p:nvSpPr>
        <p:spPr bwMode="auto">
          <a:xfrm>
            <a:off x="838200" y="6172200"/>
            <a:ext cx="6705600" cy="609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21" name="Rectangle 20"/>
          <p:cNvSpPr/>
          <p:nvPr/>
        </p:nvSpPr>
        <p:spPr>
          <a:xfrm>
            <a:off x="122482" y="4420410"/>
            <a:ext cx="8991600" cy="2696123"/>
          </a:xfrm>
          <a:prstGeom prst="rect">
            <a:avLst/>
          </a:prstGeom>
        </p:spPr>
        <p:txBody>
          <a:bodyPr wrap="square">
            <a:spAutoFit/>
          </a:bodyPr>
          <a:lstStyle/>
          <a:p>
            <a:pPr eaLnBrk="0" hangingPunct="0">
              <a:spcBef>
                <a:spcPct val="20000"/>
              </a:spcBef>
              <a:defRPr/>
            </a:pPr>
            <a:endParaRPr lang="en-US" sz="1800" b="1" kern="0" dirty="0">
              <a:solidFill>
                <a:srgbClr val="0069B8"/>
              </a:solidFill>
              <a:latin typeface="Calibri" pitchFamily="34" charset="0"/>
            </a:endParaRPr>
          </a:p>
          <a:p>
            <a:pPr marL="800100" lvl="1" indent="-342900" eaLnBrk="0" hangingPunct="0">
              <a:spcBef>
                <a:spcPct val="20000"/>
              </a:spcBef>
              <a:buFontTx/>
              <a:buChar char="•"/>
              <a:defRPr/>
            </a:pPr>
            <a:r>
              <a:rPr lang="en-US" sz="1800" b="1" kern="0" dirty="0">
                <a:solidFill>
                  <a:srgbClr val="0069B8"/>
                </a:solidFill>
                <a:latin typeface="Calibri" pitchFamily="34" charset="0"/>
              </a:rPr>
              <a:t>133 </a:t>
            </a:r>
            <a:r>
              <a:rPr lang="en-US" sz="1800" b="1" kern="0" dirty="0" smtClean="0">
                <a:solidFill>
                  <a:srgbClr val="0069B8"/>
                </a:solidFill>
                <a:latin typeface="Calibri" pitchFamily="34" charset="0"/>
              </a:rPr>
              <a:t>sources to 115 km </a:t>
            </a:r>
            <a:r>
              <a:rPr lang="en-US" sz="1800" b="1" kern="0" dirty="0">
                <a:solidFill>
                  <a:srgbClr val="0069B8"/>
                </a:solidFill>
                <a:latin typeface="Calibri" pitchFamily="34" charset="0"/>
              </a:rPr>
              <a:t>at </a:t>
            </a:r>
            <a:r>
              <a:rPr lang="en-US" sz="1800" b="1" kern="0" dirty="0" smtClean="0">
                <a:solidFill>
                  <a:srgbClr val="0069B8"/>
                </a:solidFill>
                <a:latin typeface="Calibri" pitchFamily="34" charset="0"/>
              </a:rPr>
              <a:t>158 </a:t>
            </a:r>
            <a:r>
              <a:rPr lang="en-US" sz="1800" b="1" kern="0" dirty="0">
                <a:solidFill>
                  <a:srgbClr val="0069B8"/>
                </a:solidFill>
                <a:latin typeface="Calibri" pitchFamily="34" charset="0"/>
              </a:rPr>
              <a:t>MHz </a:t>
            </a:r>
          </a:p>
          <a:p>
            <a:pPr marL="742950" lvl="1" indent="-285750" eaLnBrk="0" hangingPunct="0">
              <a:spcBef>
                <a:spcPct val="20000"/>
              </a:spcBef>
              <a:buFontTx/>
              <a:buChar char="–"/>
              <a:defRPr/>
            </a:pPr>
            <a:r>
              <a:rPr lang="en-US" sz="1400" b="1" kern="0" dirty="0">
                <a:solidFill>
                  <a:srgbClr val="C00000"/>
                </a:solidFill>
                <a:latin typeface="Calibri" pitchFamily="34" charset="0"/>
              </a:rPr>
              <a:t>Allen, Anderson, Conway, Palmer, Reddish, &amp; </a:t>
            </a:r>
            <a:r>
              <a:rPr lang="en-US" sz="1400" b="1" kern="0" dirty="0" err="1">
                <a:solidFill>
                  <a:srgbClr val="C00000"/>
                </a:solidFill>
                <a:latin typeface="Calibri" pitchFamily="34" charset="0"/>
              </a:rPr>
              <a:t>Rowson</a:t>
            </a:r>
            <a:r>
              <a:rPr lang="en-US" sz="1400" b="1" kern="0" dirty="0">
                <a:solidFill>
                  <a:srgbClr val="C00000"/>
                </a:solidFill>
                <a:latin typeface="Calibri" pitchFamily="34" charset="0"/>
              </a:rPr>
              <a:t>, 1962, MNRAS, 124,477</a:t>
            </a:r>
          </a:p>
          <a:p>
            <a:pPr marL="742950" lvl="1" indent="-285750" eaLnBrk="0" hangingPunct="0">
              <a:spcBef>
                <a:spcPct val="20000"/>
              </a:spcBef>
              <a:buFontTx/>
              <a:buChar char="–"/>
              <a:defRPr/>
            </a:pPr>
            <a:r>
              <a:rPr lang="en-US" sz="1400" b="1" kern="0" dirty="0">
                <a:solidFill>
                  <a:srgbClr val="C00000"/>
                </a:solidFill>
                <a:latin typeface="Calibri" pitchFamily="34" charset="0"/>
              </a:rPr>
              <a:t> Allen, </a:t>
            </a:r>
            <a:r>
              <a:rPr lang="en-US" sz="1400" b="1" kern="0" dirty="0" err="1">
                <a:solidFill>
                  <a:srgbClr val="C00000"/>
                </a:solidFill>
                <a:latin typeface="Calibri" pitchFamily="34" charset="0"/>
              </a:rPr>
              <a:t>Hanbury</a:t>
            </a:r>
            <a:r>
              <a:rPr lang="en-US" sz="1400" b="1" kern="0" dirty="0">
                <a:solidFill>
                  <a:srgbClr val="C00000"/>
                </a:solidFill>
                <a:latin typeface="Calibri" pitchFamily="34" charset="0"/>
              </a:rPr>
              <a:t> Brown and Palmer 1962, MNRAS., 125, 57. </a:t>
            </a:r>
            <a:r>
              <a:rPr lang="en-US" sz="1400" b="1" kern="0" dirty="0" smtClean="0">
                <a:solidFill>
                  <a:srgbClr val="C00000"/>
                </a:solidFill>
                <a:latin typeface="Calibri" pitchFamily="34" charset="0"/>
              </a:rPr>
              <a:t>(combined with </a:t>
            </a:r>
            <a:r>
              <a:rPr lang="en-US" sz="1400" b="1" kern="0" dirty="0" err="1" smtClean="0">
                <a:solidFill>
                  <a:srgbClr val="C00000"/>
                </a:solidFill>
                <a:latin typeface="Calibri" pitchFamily="34" charset="0"/>
              </a:rPr>
              <a:t>Moffet</a:t>
            </a:r>
            <a:r>
              <a:rPr lang="en-US" sz="1400" b="1" kern="0" dirty="0" smtClean="0">
                <a:solidFill>
                  <a:srgbClr val="C00000"/>
                </a:solidFill>
                <a:latin typeface="Calibri" pitchFamily="34" charset="0"/>
              </a:rPr>
              <a:t> &amp; </a:t>
            </a:r>
            <a:r>
              <a:rPr lang="en-US" sz="1400" b="1" kern="0" dirty="0" err="1" smtClean="0">
                <a:solidFill>
                  <a:srgbClr val="C00000"/>
                </a:solidFill>
                <a:latin typeface="Calibri" pitchFamily="34" charset="0"/>
              </a:rPr>
              <a:t>Maltby</a:t>
            </a:r>
            <a:r>
              <a:rPr lang="en-US" sz="1400" b="1" kern="0" dirty="0" smtClean="0">
                <a:solidFill>
                  <a:srgbClr val="C00000"/>
                </a:solidFill>
                <a:latin typeface="Calibri" pitchFamily="34" charset="0"/>
              </a:rPr>
              <a:t> Caltech)</a:t>
            </a:r>
          </a:p>
          <a:p>
            <a:pPr marL="742950" lvl="1" indent="-285750" eaLnBrk="0" hangingPunct="0">
              <a:spcBef>
                <a:spcPct val="20000"/>
              </a:spcBef>
              <a:buFontTx/>
              <a:buChar char="–"/>
              <a:defRPr/>
            </a:pPr>
            <a:endParaRPr lang="en-US" sz="1400" b="1" kern="0" dirty="0">
              <a:solidFill>
                <a:srgbClr val="C00000"/>
              </a:solidFill>
              <a:latin typeface="Calibri" pitchFamily="34" charset="0"/>
            </a:endParaRPr>
          </a:p>
          <a:p>
            <a:pPr marL="1143000" lvl="2" indent="-228600" eaLnBrk="0" hangingPunct="0">
              <a:spcBef>
                <a:spcPct val="20000"/>
              </a:spcBef>
              <a:buFontTx/>
              <a:buChar char="•"/>
              <a:defRPr/>
            </a:pPr>
            <a:r>
              <a:rPr lang="en-US" sz="2400" b="1" kern="0" dirty="0">
                <a:solidFill>
                  <a:srgbClr val="7030A0"/>
                </a:solidFill>
                <a:latin typeface="Calibri" pitchFamily="34" charset="0"/>
              </a:rPr>
              <a:t>AT LEAST 40% DOUBLE</a:t>
            </a:r>
          </a:p>
          <a:p>
            <a:pPr marL="1143000" lvl="2" indent="-228600" eaLnBrk="0" hangingPunct="0">
              <a:spcBef>
                <a:spcPct val="20000"/>
              </a:spcBef>
              <a:buFontTx/>
              <a:buChar char="•"/>
              <a:defRPr/>
            </a:pPr>
            <a:r>
              <a:rPr lang="en-US" sz="2400" b="1" kern="0" dirty="0">
                <a:solidFill>
                  <a:srgbClr val="7030A0"/>
                </a:solidFill>
                <a:latin typeface="Calibri" pitchFamily="34" charset="0"/>
              </a:rPr>
              <a:t>BUT ~10% UNRESOLVED ~ 1”  !!   &gt; QUASARS</a:t>
            </a:r>
          </a:p>
          <a:p>
            <a:pPr marL="342900" indent="-342900" eaLnBrk="0" hangingPunct="0">
              <a:spcBef>
                <a:spcPct val="20000"/>
              </a:spcBef>
              <a:buFontTx/>
              <a:buChar char="•"/>
              <a:defRPr/>
            </a:pPr>
            <a:endParaRPr lang="en-US" sz="1800" b="1" kern="0" dirty="0">
              <a:solidFill>
                <a:srgbClr val="0069B8"/>
              </a:solidFill>
              <a:latin typeface="Calibri" pitchFamily="34" charset="0"/>
            </a:endParaRPr>
          </a:p>
        </p:txBody>
      </p:sp>
      <p:sp>
        <p:nvSpPr>
          <p:cNvPr id="2" name="TextBox 1"/>
          <p:cNvSpPr txBox="1"/>
          <p:nvPr/>
        </p:nvSpPr>
        <p:spPr>
          <a:xfrm>
            <a:off x="762000" y="2209800"/>
            <a:ext cx="2209800" cy="646331"/>
          </a:xfrm>
          <a:prstGeom prst="rect">
            <a:avLst/>
          </a:prstGeom>
          <a:noFill/>
        </p:spPr>
        <p:txBody>
          <a:bodyPr wrap="square" rtlCol="0">
            <a:spAutoFit/>
          </a:bodyPr>
          <a:lstStyle/>
          <a:p>
            <a:pPr algn="ctr"/>
            <a:r>
              <a:rPr lang="en-US" sz="1800" b="1" dirty="0" err="1" smtClean="0">
                <a:solidFill>
                  <a:srgbClr val="FF0000"/>
                </a:solidFill>
              </a:rPr>
              <a:t>Holywell</a:t>
            </a:r>
            <a:r>
              <a:rPr lang="en-US" sz="1800" b="1" dirty="0" smtClean="0">
                <a:solidFill>
                  <a:srgbClr val="FF0000"/>
                </a:solidFill>
              </a:rPr>
              <a:t> </a:t>
            </a:r>
          </a:p>
          <a:p>
            <a:pPr algn="ctr"/>
            <a:r>
              <a:rPr lang="en-US" sz="1800" b="1" dirty="0" smtClean="0">
                <a:solidFill>
                  <a:srgbClr val="FF0000"/>
                </a:solidFill>
              </a:rPr>
              <a:t>60 km 32000λ</a:t>
            </a:r>
            <a:endParaRPr lang="en-US" sz="1800" b="1" dirty="0">
              <a:solidFill>
                <a:srgbClr val="FF0000"/>
              </a:solidFill>
            </a:endParaRPr>
          </a:p>
        </p:txBody>
      </p:sp>
      <p:sp>
        <p:nvSpPr>
          <p:cNvPr id="29" name="TextBox 28"/>
          <p:cNvSpPr txBox="1"/>
          <p:nvPr/>
        </p:nvSpPr>
        <p:spPr>
          <a:xfrm>
            <a:off x="6400800" y="1981200"/>
            <a:ext cx="2209800" cy="646331"/>
          </a:xfrm>
          <a:prstGeom prst="rect">
            <a:avLst/>
          </a:prstGeom>
          <a:noFill/>
        </p:spPr>
        <p:txBody>
          <a:bodyPr wrap="square" rtlCol="0">
            <a:spAutoFit/>
          </a:bodyPr>
          <a:lstStyle/>
          <a:p>
            <a:pPr algn="ctr"/>
            <a:r>
              <a:rPr lang="en-US" sz="1800" b="1" dirty="0" smtClean="0">
                <a:solidFill>
                  <a:srgbClr val="FF0000"/>
                </a:solidFill>
              </a:rPr>
              <a:t>Lincoln </a:t>
            </a:r>
          </a:p>
          <a:p>
            <a:pPr algn="ctr"/>
            <a:r>
              <a:rPr lang="en-US" sz="1800" b="1" dirty="0" smtClean="0">
                <a:solidFill>
                  <a:srgbClr val="FF0000"/>
                </a:solidFill>
              </a:rPr>
              <a:t>115 km 61000λ</a:t>
            </a:r>
            <a:endParaRPr lang="en-US" sz="1800" b="1" dirty="0">
              <a:solidFill>
                <a:srgbClr val="FF0000"/>
              </a:solidFill>
            </a:endParaRPr>
          </a:p>
        </p:txBody>
      </p:sp>
      <p:pic>
        <p:nvPicPr>
          <p:cNvPr id="35" name="Picture 8" descr="Lovell17_1920x1080.jpg"/>
          <p:cNvPicPr>
            <a:picLocks noChangeAspect="1"/>
          </p:cNvPicPr>
          <p:nvPr/>
        </p:nvPicPr>
        <p:blipFill>
          <a:blip r:embed="rId3" cstate="email">
            <a:extLst>
              <a:ext uri="{28A0092B-C50C-407E-A947-70E740481C1C}">
                <a14:useLocalDpi xmlns:a14="http://schemas.microsoft.com/office/drawing/2010/main" val="0"/>
              </a:ext>
            </a:extLst>
          </a:blip>
          <a:srcRect l="22797" t="1318" r="23882" b="6941"/>
          <a:stretch>
            <a:fillRect/>
          </a:stretch>
        </p:blipFill>
        <p:spPr bwMode="auto">
          <a:xfrm>
            <a:off x="1447800" y="914400"/>
            <a:ext cx="94462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Straight Arrow Connector 26"/>
          <p:cNvCxnSpPr/>
          <p:nvPr/>
        </p:nvCxnSpPr>
        <p:spPr bwMode="auto">
          <a:xfrm>
            <a:off x="2438400" y="1752600"/>
            <a:ext cx="1752600" cy="381000"/>
          </a:xfrm>
          <a:prstGeom prst="straightConnector1">
            <a:avLst/>
          </a:prstGeom>
          <a:solidFill>
            <a:schemeClr val="accent1"/>
          </a:solidFill>
          <a:ln w="12700" cap="flat" cmpd="sng" algn="ctr">
            <a:solidFill>
              <a:srgbClr val="008000"/>
            </a:solidFill>
            <a:prstDash val="solid"/>
            <a:round/>
            <a:headEnd type="none" w="med" len="med"/>
            <a:tailEnd type="arrow"/>
          </a:ln>
          <a:effectLst/>
        </p:spPr>
      </p:cxnSp>
    </p:spTree>
    <p:extLst>
      <p:ext uri="{BB962C8B-B14F-4D97-AF65-F5344CB8AC3E}">
        <p14:creationId xmlns:p14="http://schemas.microsoft.com/office/powerpoint/2010/main" val="23040919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a:xfrm>
            <a:off x="0" y="0"/>
            <a:ext cx="8991600" cy="1143000"/>
          </a:xfrm>
        </p:spPr>
        <p:txBody>
          <a:bodyPr/>
          <a:lstStyle/>
          <a:p>
            <a:r>
              <a:rPr lang="en-US">
                <a:latin typeface="Calibri" charset="0"/>
              </a:rPr>
              <a:t>DISCOVERY OF QUASARS                 Alan Sandage </a:t>
            </a:r>
            <a:br>
              <a:rPr lang="en-US">
                <a:latin typeface="Calibri" charset="0"/>
              </a:rPr>
            </a:br>
            <a:r>
              <a:rPr lang="is-IS" sz="1800" i="1">
                <a:latin typeface="Calibri" charset="0"/>
              </a:rPr>
              <a:t>Ann. Rev. Astron. Astrophys. 1999. 37: 445-486 </a:t>
            </a:r>
            <a:endParaRPr lang="en-US" sz="1800">
              <a:latin typeface="Calibri" charset="0"/>
            </a:endParaRPr>
          </a:p>
        </p:txBody>
      </p:sp>
      <p:sp>
        <p:nvSpPr>
          <p:cNvPr id="98306" name="Content Placeholder 2"/>
          <p:cNvSpPr>
            <a:spLocks noGrp="1"/>
          </p:cNvSpPr>
          <p:nvPr>
            <p:ph idx="1"/>
          </p:nvPr>
        </p:nvSpPr>
        <p:spPr>
          <a:xfrm>
            <a:off x="533400" y="990600"/>
            <a:ext cx="8077200" cy="4114800"/>
          </a:xfrm>
        </p:spPr>
        <p:txBody>
          <a:bodyPr/>
          <a:lstStyle/>
          <a:p>
            <a:r>
              <a:rPr lang="en-US" sz="2400" dirty="0">
                <a:latin typeface="Calibri" charset="0"/>
              </a:rPr>
              <a:t>“Particularly important for the quasar history was the long base-line interferometry made by the </a:t>
            </a:r>
            <a:r>
              <a:rPr lang="en-US" sz="2400" dirty="0" err="1">
                <a:latin typeface="Calibri" charset="0"/>
              </a:rPr>
              <a:t>Jodrell</a:t>
            </a:r>
            <a:r>
              <a:rPr lang="en-US" sz="2400" dirty="0">
                <a:latin typeface="Calibri" charset="0"/>
              </a:rPr>
              <a:t> Bank radio astronomers. </a:t>
            </a:r>
          </a:p>
          <a:p>
            <a:endParaRPr lang="en-US" sz="2000" dirty="0">
              <a:latin typeface="Calibri" charset="0"/>
            </a:endParaRPr>
          </a:p>
          <a:p>
            <a:r>
              <a:rPr lang="en-US" sz="1400" dirty="0">
                <a:latin typeface="Calibri" charset="0"/>
              </a:rPr>
              <a:t>They performed interferometry with the </a:t>
            </a:r>
            <a:r>
              <a:rPr lang="en-US" sz="1400" dirty="0" err="1">
                <a:latin typeface="Calibri" charset="0"/>
              </a:rPr>
              <a:t>Jodrell</a:t>
            </a:r>
            <a:r>
              <a:rPr lang="en-US" sz="1400" dirty="0">
                <a:latin typeface="Calibri" charset="0"/>
              </a:rPr>
              <a:t> Bank 250-foot antenna, measuring the fringe visibilities of more than 350 3CR sources. With baselines ranging from 2200 to 61,100 wavelengths (Allen et al 1962, </a:t>
            </a:r>
            <a:r>
              <a:rPr lang="en-US" sz="1400" dirty="0" err="1">
                <a:latin typeface="Calibri" charset="0"/>
              </a:rPr>
              <a:t>Rowson</a:t>
            </a:r>
            <a:r>
              <a:rPr lang="en-US" sz="1400" dirty="0">
                <a:latin typeface="Calibri" charset="0"/>
              </a:rPr>
              <a:t> 1962), they compiled a list of unresolved 3C sources whose angular diameters were smaller than one </a:t>
            </a:r>
            <a:r>
              <a:rPr lang="en-US" sz="1400" dirty="0" err="1">
                <a:latin typeface="Calibri" charset="0"/>
              </a:rPr>
              <a:t>arcsec</a:t>
            </a:r>
            <a:r>
              <a:rPr lang="en-US" sz="1400" dirty="0">
                <a:latin typeface="Calibri" charset="0"/>
              </a:rPr>
              <a:t>, and therefore had "brightness temperatures" larger than 107 K, a telling indication of </a:t>
            </a:r>
            <a:r>
              <a:rPr lang="en-US" sz="1400" dirty="0" err="1">
                <a:latin typeface="Calibri" charset="0"/>
              </a:rPr>
              <a:t>nonthermal</a:t>
            </a:r>
            <a:r>
              <a:rPr lang="en-US" sz="1400" dirty="0">
                <a:latin typeface="Calibri" charset="0"/>
              </a:rPr>
              <a:t> radiation (Palmer 1961). Also from these data, Allen, </a:t>
            </a:r>
            <a:r>
              <a:rPr lang="en-US" sz="1400" dirty="0" err="1">
                <a:latin typeface="Calibri" charset="0"/>
              </a:rPr>
              <a:t>Hanbury</a:t>
            </a:r>
            <a:r>
              <a:rPr lang="en-US" sz="1400" dirty="0">
                <a:latin typeface="Calibri" charset="0"/>
              </a:rPr>
              <a:t> Brown, &amp; Palmer (1962) surmised that many resolved 3CR sources were double, following the previous demonstration by </a:t>
            </a:r>
            <a:r>
              <a:rPr lang="en-US" sz="1400" dirty="0" err="1">
                <a:latin typeface="Calibri" charset="0"/>
              </a:rPr>
              <a:t>Hanbury</a:t>
            </a:r>
            <a:r>
              <a:rPr lang="en-US" sz="1400" dirty="0">
                <a:latin typeface="Calibri" charset="0"/>
              </a:rPr>
              <a:t> Brown &amp; Das Gupta that Cygnus A is double.</a:t>
            </a:r>
          </a:p>
          <a:p>
            <a:endParaRPr lang="en-US" dirty="0">
              <a:latin typeface="Calibri" charset="0"/>
            </a:endParaRPr>
          </a:p>
          <a:p>
            <a:r>
              <a:rPr lang="en-US" sz="2400" dirty="0">
                <a:latin typeface="Calibri" charset="0"/>
              </a:rPr>
              <a:t>The heroes of the quasar discoveries were clearly Palmer for his brilliant measurements with his </a:t>
            </a:r>
            <a:r>
              <a:rPr lang="en-US" sz="2400" dirty="0" err="1">
                <a:latin typeface="Calibri" charset="0"/>
              </a:rPr>
              <a:t>Jodrell</a:t>
            </a:r>
            <a:r>
              <a:rPr lang="en-US" sz="2400" dirty="0">
                <a:latin typeface="Calibri" charset="0"/>
              </a:rPr>
              <a:t> Bank colleagues of the radio angular diameters</a:t>
            </a:r>
            <a:r>
              <a:rPr lang="en-US" sz="2400" dirty="0" smtClean="0">
                <a:latin typeface="Calibri" charset="0"/>
              </a:rPr>
              <a:t>, </a:t>
            </a:r>
            <a:r>
              <a:rPr lang="en-US" dirty="0"/>
              <a:t>Matthews for all aspects of the identification work and for the organization of the joint Owens Valley-Palomar collaboration, Hazard for the position </a:t>
            </a:r>
            <a:r>
              <a:rPr lang="en-US" dirty="0" smtClean="0"/>
              <a:t>of 3C </a:t>
            </a:r>
            <a:r>
              <a:rPr lang="en-US" dirty="0"/>
              <a:t>273, and </a:t>
            </a:r>
            <a:r>
              <a:rPr lang="en-US" dirty="0" err="1"/>
              <a:t>Oke</a:t>
            </a:r>
            <a:r>
              <a:rPr lang="en-US" dirty="0"/>
              <a:t> (1963), Schmidt (1963) for their joint discovery of the redshift of 3C </a:t>
            </a:r>
            <a:r>
              <a:rPr lang="en-US" dirty="0" smtClean="0"/>
              <a:t>273”</a:t>
            </a:r>
            <a:endParaRPr lang="en-US" dirty="0"/>
          </a:p>
          <a:p>
            <a:endParaRPr lang="en-US" dirty="0">
              <a:latin typeface="Calibri" charset="0"/>
            </a:endParaRPr>
          </a:p>
        </p:txBody>
      </p:sp>
      <p:sp>
        <p:nvSpPr>
          <p:cNvPr id="4" name="Footer Placeholder 3"/>
          <p:cNvSpPr>
            <a:spLocks noGrp="1"/>
          </p:cNvSpPr>
          <p:nvPr>
            <p:ph type="ftr" sz="quarter" idx="11"/>
          </p:nvPr>
        </p:nvSpPr>
        <p:spPr/>
        <p:txBody>
          <a:bodyPr/>
          <a:lstStyle/>
          <a:p>
            <a:pPr>
              <a:defRPr/>
            </a:pPr>
            <a:endParaRPr lang="en-US" smtClean="0">
              <a:solidFill>
                <a:srgbClr val="000000"/>
              </a:solidFill>
            </a:endParaRPr>
          </a:p>
          <a:p>
            <a:pPr>
              <a:defRPr/>
            </a:pPr>
            <a:endParaRPr lang="en-US">
              <a:solidFill>
                <a:srgbClr val="000000"/>
              </a:solidFill>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772400" cy="1143000"/>
          </a:xfrm>
        </p:spPr>
        <p:txBody>
          <a:bodyPr/>
          <a:lstStyle/>
          <a:p>
            <a:r>
              <a:rPr lang="en-US" dirty="0" smtClean="0"/>
              <a:t>NOT </a:t>
            </a:r>
            <a:r>
              <a:rPr lang="en-US" smtClean="0"/>
              <a:t>ONLY 3C273!!! </a:t>
            </a:r>
            <a:br>
              <a:rPr lang="en-US" smtClean="0"/>
            </a:br>
            <a:r>
              <a:rPr lang="en-US" smtClean="0"/>
              <a:t>QUASARS </a:t>
            </a:r>
            <a:r>
              <a:rPr lang="en-US" dirty="0" smtClean="0"/>
              <a:t>WAITING TO BE DISCOVERED</a:t>
            </a:r>
            <a:endParaRPr lang="en-US" dirty="0"/>
          </a:p>
        </p:txBody>
      </p:sp>
      <p:sp>
        <p:nvSpPr>
          <p:cNvPr id="4" name="Footer Placeholder 3"/>
          <p:cNvSpPr>
            <a:spLocks noGrp="1"/>
          </p:cNvSpPr>
          <p:nvPr>
            <p:ph type="ftr" sz="quarter" idx="11"/>
          </p:nvPr>
        </p:nvSpPr>
        <p:spPr/>
        <p:txBody>
          <a:bodyPr/>
          <a:lstStyle/>
          <a:p>
            <a:pPr>
              <a:defRPr/>
            </a:pPr>
            <a:endParaRPr lang="en-US" smtClean="0"/>
          </a:p>
          <a:p>
            <a:pPr>
              <a:defRPr/>
            </a:pPr>
            <a:endParaRPr lang="en-US"/>
          </a:p>
        </p:txBody>
      </p:sp>
      <p:pic>
        <p:nvPicPr>
          <p:cNvPr id="5" name="Picture 4"/>
          <p:cNvPicPr>
            <a:picLocks noChangeAspect="1"/>
          </p:cNvPicPr>
          <p:nvPr/>
        </p:nvPicPr>
        <p:blipFill>
          <a:blip r:embed="rId2"/>
          <a:stretch>
            <a:fillRect/>
          </a:stretch>
        </p:blipFill>
        <p:spPr>
          <a:xfrm>
            <a:off x="0" y="1066800"/>
            <a:ext cx="9318791" cy="5334000"/>
          </a:xfrm>
          <a:prstGeom prst="rect">
            <a:avLst/>
          </a:prstGeom>
        </p:spPr>
      </p:pic>
      <p:cxnSp>
        <p:nvCxnSpPr>
          <p:cNvPr id="7" name="Straight Connector 6"/>
          <p:cNvCxnSpPr/>
          <p:nvPr/>
        </p:nvCxnSpPr>
        <p:spPr bwMode="auto">
          <a:xfrm>
            <a:off x="2209800" y="6172200"/>
            <a:ext cx="40386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164272909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5" name="Picture 5" descr="Screen Shot 2015-02-13 at 16.05.42.png"/>
          <p:cNvPicPr>
            <a:picLocks noChangeAspect="1"/>
          </p:cNvPicPr>
          <p:nvPr/>
        </p:nvPicPr>
        <p:blipFill>
          <a:blip r:embed="rId2" cstate="email">
            <a:extLst>
              <a:ext uri="{28A0092B-C50C-407E-A947-70E740481C1C}">
                <a14:useLocalDpi xmlns:a14="http://schemas.microsoft.com/office/drawing/2010/main" val="0"/>
              </a:ext>
            </a:extLst>
          </a:blip>
          <a:srcRect r="11594"/>
          <a:stretch>
            <a:fillRect/>
          </a:stretch>
        </p:blipFill>
        <p:spPr bwMode="auto">
          <a:xfrm>
            <a:off x="914400" y="5029200"/>
            <a:ext cx="6332538" cy="15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3" name="Content Placeholder 4" descr="Screen Shot 2015-02-13 at 16.04.40.png"/>
          <p:cNvPicPr>
            <a:picLocks noGrp="1" noChangeAspect="1"/>
          </p:cNvPicPr>
          <p:nvPr>
            <p:ph idx="1"/>
          </p:nvPr>
        </p:nvPicPr>
        <p:blipFill>
          <a:blip r:embed="rId3" cstate="email">
            <a:extLst>
              <a:ext uri="{28A0092B-C50C-407E-A947-70E740481C1C}">
                <a14:useLocalDpi xmlns:a14="http://schemas.microsoft.com/office/drawing/2010/main" val="0"/>
              </a:ext>
            </a:extLst>
          </a:blip>
          <a:srcRect l="-45358" r="-45358"/>
          <a:stretch>
            <a:fillRect/>
          </a:stretch>
        </p:blipFill>
        <p:spPr>
          <a:xfrm>
            <a:off x="-1447798" y="1219200"/>
            <a:ext cx="7340600" cy="3886200"/>
          </a:xfrm>
          <a:noFill/>
        </p:spPr>
      </p:pic>
      <p:sp>
        <p:nvSpPr>
          <p:cNvPr id="4" name="Footer Placeholder 3"/>
          <p:cNvSpPr>
            <a:spLocks noGrp="1"/>
          </p:cNvSpPr>
          <p:nvPr>
            <p:ph type="ftr" sz="quarter" idx="11"/>
          </p:nvPr>
        </p:nvSpPr>
        <p:spPr/>
        <p:txBody>
          <a:bodyPr/>
          <a:lstStyle/>
          <a:p>
            <a:pPr>
              <a:defRPr/>
            </a:pPr>
            <a:endParaRPr lang="en-US" smtClean="0"/>
          </a:p>
          <a:p>
            <a:pPr>
              <a:defRPr/>
            </a:pPr>
            <a:endParaRPr lang="en-US"/>
          </a:p>
        </p:txBody>
      </p:sp>
      <p:sp>
        <p:nvSpPr>
          <p:cNvPr id="99332" name="TextBox 1"/>
          <p:cNvSpPr txBox="1">
            <a:spLocks noChangeArrowheads="1"/>
          </p:cNvSpPr>
          <p:nvPr/>
        </p:nvSpPr>
        <p:spPr bwMode="auto">
          <a:xfrm>
            <a:off x="989013" y="17"/>
            <a:ext cx="770204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b="1">
                <a:latin typeface="Calibri" charset="0"/>
              </a:rPr>
              <a:t>THE “HENRY PALMER” LONG BASELINE GROUP</a:t>
            </a:r>
          </a:p>
          <a:p>
            <a:pPr eaLnBrk="1" hangingPunct="1"/>
            <a:r>
              <a:rPr lang="en-US" b="1">
                <a:latin typeface="Calibri" charset="0"/>
              </a:rPr>
              <a:t>ONLY LONG BASELINE INTERFEROMETRY 1959 - 68</a:t>
            </a:r>
          </a:p>
          <a:p>
            <a:pPr eaLnBrk="1" hangingPunct="1"/>
            <a:endParaRPr lang="en-US"/>
          </a:p>
        </p:txBody>
      </p:sp>
      <p:pic>
        <p:nvPicPr>
          <p:cNvPr id="99333" name="Picture 5"/>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848600" y="1905000"/>
            <a:ext cx="722313"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4" name="Picture 7"/>
          <p:cNvPicPr>
            <a:picLocks noChangeAspect="1"/>
          </p:cNvPicPr>
          <p:nvPr/>
        </p:nvPicPr>
        <p:blipFill>
          <a:blip r:embed="rId5" cstate="email">
            <a:extLst>
              <a:ext uri="{28A0092B-C50C-407E-A947-70E740481C1C}">
                <a14:useLocalDpi xmlns:a14="http://schemas.microsoft.com/office/drawing/2010/main" val="0"/>
              </a:ext>
            </a:extLst>
          </a:blip>
          <a:srcRect b="49380"/>
          <a:stretch>
            <a:fillRect/>
          </a:stretch>
        </p:blipFill>
        <p:spPr bwMode="auto">
          <a:xfrm>
            <a:off x="4114809" y="1524000"/>
            <a:ext cx="9493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5" name="Picture 8"/>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105400" y="2057400"/>
            <a:ext cx="1219200"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6" name="Picture 9"/>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553200" y="1981200"/>
            <a:ext cx="10668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4495800" y="990618"/>
            <a:ext cx="4191000" cy="701675"/>
          </a:xfrm>
          <a:prstGeom prst="rect">
            <a:avLst/>
          </a:prstGeom>
        </p:spPr>
        <p:txBody>
          <a:bodyPr>
            <a:spAutoFit/>
          </a:bodyPr>
          <a:lstStyle/>
          <a:p>
            <a:pPr>
              <a:spcBef>
                <a:spcPct val="20000"/>
              </a:spcBef>
              <a:defRPr/>
            </a:pPr>
            <a:r>
              <a:rPr lang="en-US" sz="1800" b="1" kern="0" dirty="0">
                <a:solidFill>
                  <a:srgbClr val="C00000"/>
                </a:solidFill>
                <a:latin typeface="Calibri" charset="0"/>
              </a:rPr>
              <a:t>JODRELL GROUP 1963 WHEN I JOINED</a:t>
            </a:r>
          </a:p>
          <a:p>
            <a:pPr marL="1143000" lvl="2" indent="-228600">
              <a:spcBef>
                <a:spcPct val="20000"/>
              </a:spcBef>
              <a:buFontTx/>
              <a:buChar char="•"/>
              <a:defRPr/>
            </a:pPr>
            <a:r>
              <a:rPr lang="en-US" sz="1800" b="1" kern="0" dirty="0">
                <a:solidFill>
                  <a:srgbClr val="7030A0"/>
                </a:solidFill>
                <a:latin typeface="Calibri" charset="0"/>
              </a:rPr>
              <a:t>Forgotten heroes of VLBI</a:t>
            </a:r>
          </a:p>
        </p:txBody>
      </p:sp>
      <p:sp>
        <p:nvSpPr>
          <p:cNvPr id="16" name="Rectangle 15"/>
          <p:cNvSpPr/>
          <p:nvPr/>
        </p:nvSpPr>
        <p:spPr>
          <a:xfrm>
            <a:off x="4038600" y="3276600"/>
            <a:ext cx="990600" cy="584200"/>
          </a:xfrm>
          <a:prstGeom prst="rect">
            <a:avLst/>
          </a:prstGeom>
        </p:spPr>
        <p:txBody>
          <a:bodyPr>
            <a:spAutoFit/>
          </a:bodyPr>
          <a:lstStyle/>
          <a:p>
            <a:pPr>
              <a:spcBef>
                <a:spcPts val="0"/>
              </a:spcBef>
              <a:defRPr/>
            </a:pPr>
            <a:r>
              <a:rPr lang="en-US" sz="1600" b="1" kern="0" dirty="0">
                <a:solidFill>
                  <a:srgbClr val="C00000"/>
                </a:solidFill>
                <a:latin typeface="Calibri" charset="0"/>
              </a:rPr>
              <a:t>HENRY </a:t>
            </a:r>
          </a:p>
          <a:p>
            <a:pPr>
              <a:spcBef>
                <a:spcPts val="0"/>
              </a:spcBef>
              <a:defRPr/>
            </a:pPr>
            <a:r>
              <a:rPr lang="en-US" sz="1600" b="1" kern="0" dirty="0">
                <a:solidFill>
                  <a:srgbClr val="C00000"/>
                </a:solidFill>
                <a:latin typeface="Calibri" charset="0"/>
              </a:rPr>
              <a:t>PALMER</a:t>
            </a:r>
          </a:p>
        </p:txBody>
      </p:sp>
      <p:sp>
        <p:nvSpPr>
          <p:cNvPr id="17" name="Rectangle 16"/>
          <p:cNvSpPr/>
          <p:nvPr/>
        </p:nvSpPr>
        <p:spPr>
          <a:xfrm>
            <a:off x="5181600" y="3276600"/>
            <a:ext cx="1143000" cy="584200"/>
          </a:xfrm>
          <a:prstGeom prst="rect">
            <a:avLst/>
          </a:prstGeom>
        </p:spPr>
        <p:txBody>
          <a:bodyPr>
            <a:spAutoFit/>
          </a:bodyPr>
          <a:lstStyle/>
          <a:p>
            <a:pPr>
              <a:spcBef>
                <a:spcPts val="0"/>
              </a:spcBef>
              <a:defRPr/>
            </a:pPr>
            <a:r>
              <a:rPr lang="en-US" sz="1600" b="1" kern="0" dirty="0">
                <a:solidFill>
                  <a:srgbClr val="C00000"/>
                </a:solidFill>
                <a:latin typeface="Calibri" charset="0"/>
              </a:rPr>
              <a:t>BARRIE ROWSON</a:t>
            </a:r>
          </a:p>
        </p:txBody>
      </p:sp>
      <p:sp>
        <p:nvSpPr>
          <p:cNvPr id="18" name="Rectangle 17"/>
          <p:cNvSpPr/>
          <p:nvPr/>
        </p:nvSpPr>
        <p:spPr>
          <a:xfrm>
            <a:off x="6477000" y="3276600"/>
            <a:ext cx="1295400" cy="584200"/>
          </a:xfrm>
          <a:prstGeom prst="rect">
            <a:avLst/>
          </a:prstGeom>
        </p:spPr>
        <p:txBody>
          <a:bodyPr>
            <a:spAutoFit/>
          </a:bodyPr>
          <a:lstStyle/>
          <a:p>
            <a:pPr>
              <a:spcBef>
                <a:spcPts val="0"/>
              </a:spcBef>
              <a:defRPr/>
            </a:pPr>
            <a:r>
              <a:rPr lang="en-US" sz="1600" b="1" kern="0" dirty="0">
                <a:solidFill>
                  <a:srgbClr val="C00000"/>
                </a:solidFill>
                <a:latin typeface="Calibri" charset="0"/>
              </a:rPr>
              <a:t>BRYAN ANDERSON</a:t>
            </a:r>
          </a:p>
        </p:txBody>
      </p:sp>
      <p:sp>
        <p:nvSpPr>
          <p:cNvPr id="19" name="Rectangle 18"/>
          <p:cNvSpPr/>
          <p:nvPr/>
        </p:nvSpPr>
        <p:spPr>
          <a:xfrm>
            <a:off x="7772400" y="3276600"/>
            <a:ext cx="1295400" cy="584200"/>
          </a:xfrm>
          <a:prstGeom prst="rect">
            <a:avLst/>
          </a:prstGeom>
        </p:spPr>
        <p:txBody>
          <a:bodyPr>
            <a:spAutoFit/>
          </a:bodyPr>
          <a:lstStyle/>
          <a:p>
            <a:pPr>
              <a:spcBef>
                <a:spcPts val="0"/>
              </a:spcBef>
              <a:defRPr/>
            </a:pPr>
            <a:r>
              <a:rPr lang="en-US" sz="1600" b="1" kern="0" dirty="0">
                <a:solidFill>
                  <a:srgbClr val="C00000"/>
                </a:solidFill>
                <a:latin typeface="Calibri" charset="0"/>
              </a:rPr>
              <a:t>WILF DONALDSON</a:t>
            </a:r>
          </a:p>
        </p:txBody>
      </p:sp>
      <p:cxnSp>
        <p:nvCxnSpPr>
          <p:cNvPr id="3" name="Straight Connector 2"/>
          <p:cNvCxnSpPr>
            <a:cxnSpLocks noChangeShapeType="1"/>
          </p:cNvCxnSpPr>
          <p:nvPr/>
        </p:nvCxnSpPr>
        <p:spPr bwMode="auto">
          <a:xfrm>
            <a:off x="152400" y="6096000"/>
            <a:ext cx="7772400"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cxnSp>
      <p:sp>
        <p:nvSpPr>
          <p:cNvPr id="20" name="Rectangle 19"/>
          <p:cNvSpPr/>
          <p:nvPr/>
        </p:nvSpPr>
        <p:spPr>
          <a:xfrm>
            <a:off x="8001000" y="5867400"/>
            <a:ext cx="1143000" cy="338138"/>
          </a:xfrm>
          <a:prstGeom prst="rect">
            <a:avLst/>
          </a:prstGeom>
        </p:spPr>
        <p:txBody>
          <a:bodyPr>
            <a:spAutoFit/>
          </a:bodyPr>
          <a:lstStyle/>
          <a:p>
            <a:pPr>
              <a:spcBef>
                <a:spcPts val="0"/>
              </a:spcBef>
              <a:defRPr/>
            </a:pPr>
            <a:r>
              <a:rPr lang="en-US" sz="1600" b="1" kern="0" dirty="0">
                <a:solidFill>
                  <a:srgbClr val="C00000"/>
                </a:solidFill>
                <a:latin typeface="Calibri" charset="0"/>
              </a:rPr>
              <a:t>1963</a:t>
            </a:r>
          </a:p>
        </p:txBody>
      </p:sp>
      <p:sp>
        <p:nvSpPr>
          <p:cNvPr id="99344" name="TextBox 30"/>
          <p:cNvSpPr txBox="1">
            <a:spLocks noChangeArrowheads="1"/>
          </p:cNvSpPr>
          <p:nvPr/>
        </p:nvSpPr>
        <p:spPr bwMode="auto">
          <a:xfrm>
            <a:off x="838200" y="6503989"/>
            <a:ext cx="7315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200" b="1">
                <a:latin typeface="Times New Roman" charset="0"/>
                <a:cs typeface="Times New Roman" charset="0"/>
              </a:rPr>
              <a:t> 1966                 Malvern   (Defford)          5000.0                 127            2,100,000                   940 (Mark II)   </a:t>
            </a:r>
            <a:r>
              <a:rPr lang="en-US"/>
              <a:t>	</a:t>
            </a:r>
          </a:p>
        </p:txBody>
      </p:sp>
      <p:cxnSp>
        <p:nvCxnSpPr>
          <p:cNvPr id="5" name="Straight Connector 4"/>
          <p:cNvCxnSpPr/>
          <p:nvPr/>
        </p:nvCxnSpPr>
        <p:spPr bwMode="auto">
          <a:xfrm>
            <a:off x="838200" y="2514600"/>
            <a:ext cx="838200" cy="0"/>
          </a:xfrm>
          <a:prstGeom prst="line">
            <a:avLst/>
          </a:prstGeom>
          <a:solidFill>
            <a:schemeClr val="accent1"/>
          </a:solidFill>
          <a:ln w="25400" cap="flat" cmpd="sng" algn="ctr">
            <a:solidFill>
              <a:srgbClr val="FF0000"/>
            </a:solidFill>
            <a:prstDash val="solid"/>
            <a:round/>
            <a:headEnd type="none" w="med" len="med"/>
            <a:tailEnd type="none" w="med" len="med"/>
          </a:ln>
          <a:effectLst/>
        </p:spPr>
      </p:cxnSp>
      <p:cxnSp>
        <p:nvCxnSpPr>
          <p:cNvPr id="9" name="Straight Connector 8"/>
          <p:cNvCxnSpPr/>
          <p:nvPr/>
        </p:nvCxnSpPr>
        <p:spPr bwMode="auto">
          <a:xfrm flipV="1">
            <a:off x="1676400" y="2362200"/>
            <a:ext cx="1447800" cy="152400"/>
          </a:xfrm>
          <a:prstGeom prst="line">
            <a:avLst/>
          </a:prstGeom>
          <a:solidFill>
            <a:schemeClr val="accent1"/>
          </a:solidFill>
          <a:ln w="25400" cap="flat" cmpd="sng" algn="ctr">
            <a:solidFill>
              <a:srgbClr val="FF0000"/>
            </a:solidFill>
            <a:prstDash val="solid"/>
            <a:round/>
            <a:headEnd type="none" w="med" len="med"/>
            <a:tailEnd type="none" w="med" len="med"/>
          </a:ln>
          <a:effectLst/>
        </p:spPr>
      </p:cxnSp>
      <p:sp>
        <p:nvSpPr>
          <p:cNvPr id="13" name="Rectangle 12"/>
          <p:cNvSpPr/>
          <p:nvPr/>
        </p:nvSpPr>
        <p:spPr bwMode="auto">
          <a:xfrm>
            <a:off x="838200" y="6172200"/>
            <a:ext cx="6705600" cy="609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9538158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93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93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93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Content Placeholder 4" descr="Screen Shot 2015-02-13 at 16.04.40.png"/>
          <p:cNvPicPr>
            <a:picLocks noGrp="1" noChangeAspect="1"/>
          </p:cNvPicPr>
          <p:nvPr>
            <p:ph idx="1"/>
          </p:nvPr>
        </p:nvPicPr>
        <p:blipFill>
          <a:blip r:embed="rId3" cstate="email">
            <a:extLst>
              <a:ext uri="{28A0092B-C50C-407E-A947-70E740481C1C}">
                <a14:useLocalDpi xmlns:a14="http://schemas.microsoft.com/office/drawing/2010/main" val="0"/>
              </a:ext>
            </a:extLst>
          </a:blip>
          <a:srcRect l="-45358" r="-45358"/>
          <a:stretch>
            <a:fillRect/>
          </a:stretch>
        </p:blipFill>
        <p:spPr>
          <a:xfrm>
            <a:off x="2" y="1219200"/>
            <a:ext cx="7340600" cy="3886200"/>
          </a:xfrm>
          <a:noFill/>
        </p:spPr>
      </p:pic>
      <p:sp>
        <p:nvSpPr>
          <p:cNvPr id="4" name="Footer Placeholder 3"/>
          <p:cNvSpPr>
            <a:spLocks noGrp="1"/>
          </p:cNvSpPr>
          <p:nvPr>
            <p:ph type="ftr" sz="quarter" idx="11"/>
          </p:nvPr>
        </p:nvSpPr>
        <p:spPr/>
        <p:txBody>
          <a:bodyPr/>
          <a:lstStyle/>
          <a:p>
            <a:pPr>
              <a:defRPr/>
            </a:pPr>
            <a:endParaRPr lang="en-US" smtClean="0"/>
          </a:p>
          <a:p>
            <a:pPr>
              <a:defRPr/>
            </a:pPr>
            <a:endParaRPr lang="en-US"/>
          </a:p>
        </p:txBody>
      </p:sp>
      <p:pic>
        <p:nvPicPr>
          <p:cNvPr id="100355" name="Picture 5" descr="Screen Shot 2015-02-13 at 16.05.42.png"/>
          <p:cNvPicPr>
            <a:picLocks noChangeAspect="1"/>
          </p:cNvPicPr>
          <p:nvPr/>
        </p:nvPicPr>
        <p:blipFill>
          <a:blip r:embed="rId4" cstate="email">
            <a:extLst>
              <a:ext uri="{28A0092B-C50C-407E-A947-70E740481C1C}">
                <a14:useLocalDpi xmlns:a14="http://schemas.microsoft.com/office/drawing/2010/main" val="0"/>
              </a:ext>
            </a:extLst>
          </a:blip>
          <a:srcRect r="12137"/>
          <a:stretch>
            <a:fillRect/>
          </a:stretch>
        </p:blipFill>
        <p:spPr bwMode="auto">
          <a:xfrm>
            <a:off x="2057400" y="5029200"/>
            <a:ext cx="6292850" cy="15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6" descr="portable telescope.gif"/>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791200" y="1524000"/>
            <a:ext cx="2585578" cy="1676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7" name="TextBox 1"/>
          <p:cNvSpPr txBox="1">
            <a:spLocks noChangeArrowheads="1"/>
          </p:cNvSpPr>
          <p:nvPr/>
        </p:nvSpPr>
        <p:spPr bwMode="auto">
          <a:xfrm>
            <a:off x="685809" y="14305"/>
            <a:ext cx="759695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b="1">
                <a:latin typeface="Calibri" charset="0"/>
              </a:rPr>
              <a:t>LONG BASELINE INTERFEROMETRY IN THE SIXTIES</a:t>
            </a:r>
          </a:p>
          <a:p>
            <a:pPr eaLnBrk="1" hangingPunct="1"/>
            <a:r>
              <a:rPr lang="en-US" b="1">
                <a:latin typeface="Calibri" charset="0"/>
              </a:rPr>
              <a:t>QUEST FOR HIGHER AND HIGHER RESOLUTION</a:t>
            </a:r>
          </a:p>
          <a:p>
            <a:pPr eaLnBrk="1" hangingPunct="1"/>
            <a:endParaRPr lang="en-US"/>
          </a:p>
        </p:txBody>
      </p:sp>
      <p:sp>
        <p:nvSpPr>
          <p:cNvPr id="3" name="Rectangle 2"/>
          <p:cNvSpPr/>
          <p:nvPr/>
        </p:nvSpPr>
        <p:spPr>
          <a:xfrm>
            <a:off x="533400" y="533400"/>
            <a:ext cx="8153400" cy="701675"/>
          </a:xfrm>
          <a:prstGeom prst="rect">
            <a:avLst/>
          </a:prstGeom>
        </p:spPr>
        <p:txBody>
          <a:bodyPr>
            <a:spAutoFit/>
          </a:bodyPr>
          <a:lstStyle/>
          <a:p>
            <a:pPr>
              <a:spcBef>
                <a:spcPct val="20000"/>
              </a:spcBef>
              <a:defRPr/>
            </a:pPr>
            <a:endParaRPr lang="en-US" sz="1800" b="1" kern="0" dirty="0">
              <a:solidFill>
                <a:srgbClr val="C00000"/>
              </a:solidFill>
              <a:latin typeface="Calibri" charset="0"/>
            </a:endParaRPr>
          </a:p>
          <a:p>
            <a:pPr lvl="2">
              <a:spcBef>
                <a:spcPct val="20000"/>
              </a:spcBef>
              <a:defRPr/>
            </a:pPr>
            <a:endParaRPr lang="en-US" sz="1800" b="1" kern="0" dirty="0">
              <a:solidFill>
                <a:srgbClr val="7030A0"/>
              </a:solidFill>
              <a:latin typeface="Calibri" charset="0"/>
            </a:endParaRPr>
          </a:p>
        </p:txBody>
      </p:sp>
      <p:cxnSp>
        <p:nvCxnSpPr>
          <p:cNvPr id="5" name="Straight Connector 4"/>
          <p:cNvCxnSpPr>
            <a:cxnSpLocks noChangeShapeType="1"/>
          </p:cNvCxnSpPr>
          <p:nvPr/>
        </p:nvCxnSpPr>
        <p:spPr bwMode="auto">
          <a:xfrm flipH="1">
            <a:off x="4495800" y="1524000"/>
            <a:ext cx="1295400" cy="76200"/>
          </a:xfrm>
          <a:prstGeom prst="line">
            <a:avLst/>
          </a:prstGeom>
          <a:noFill/>
          <a:ln w="9525">
            <a:solidFill>
              <a:srgbClr val="008000"/>
            </a:solidFill>
            <a:round/>
            <a:headEnd/>
            <a:tailEnd/>
          </a:ln>
          <a:extLst>
            <a:ext uri="{909E8E84-426E-40DD-AFC4-6F175D3DCCD1}">
              <a14:hiddenFill xmlns:a14="http://schemas.microsoft.com/office/drawing/2010/main">
                <a:noFill/>
              </a14:hiddenFill>
            </a:ext>
          </a:extLst>
        </p:spPr>
      </p:cxnSp>
      <p:cxnSp>
        <p:nvCxnSpPr>
          <p:cNvPr id="7" name="Straight Connector 6"/>
          <p:cNvCxnSpPr>
            <a:cxnSpLocks noChangeShapeType="1"/>
          </p:cNvCxnSpPr>
          <p:nvPr/>
        </p:nvCxnSpPr>
        <p:spPr bwMode="auto">
          <a:xfrm>
            <a:off x="4419600" y="1600200"/>
            <a:ext cx="1371600" cy="1600200"/>
          </a:xfrm>
          <a:prstGeom prst="line">
            <a:avLst/>
          </a:prstGeom>
          <a:noFill/>
          <a:ln w="9525">
            <a:solidFill>
              <a:srgbClr val="008000"/>
            </a:solidFill>
            <a:round/>
            <a:headEnd/>
            <a:tailEnd/>
          </a:ln>
          <a:extLst>
            <a:ext uri="{909E8E84-426E-40DD-AFC4-6F175D3DCCD1}">
              <a14:hiddenFill xmlns:a14="http://schemas.microsoft.com/office/drawing/2010/main">
                <a:noFill/>
              </a14:hiddenFill>
            </a:ext>
          </a:extLst>
        </p:spPr>
      </p:cxnSp>
      <p:sp>
        <p:nvSpPr>
          <p:cNvPr id="2" name="TextBox 1"/>
          <p:cNvSpPr txBox="1">
            <a:spLocks noChangeArrowheads="1"/>
          </p:cNvSpPr>
          <p:nvPr/>
        </p:nvSpPr>
        <p:spPr bwMode="auto">
          <a:xfrm>
            <a:off x="5595947" y="3200401"/>
            <a:ext cx="3561041" cy="92333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800" b="1" dirty="0" err="1" smtClean="0">
                <a:latin typeface="Calibri" charset="0"/>
                <a:cs typeface="Calibri" charset="0"/>
              </a:rPr>
              <a:t>Wilf’s</a:t>
            </a:r>
            <a:r>
              <a:rPr lang="en-US" sz="1800" b="1" dirty="0" smtClean="0">
                <a:latin typeface="Calibri" charset="0"/>
                <a:cs typeface="Calibri" charset="0"/>
              </a:rPr>
              <a:t> </a:t>
            </a:r>
            <a:r>
              <a:rPr lang="en-US" sz="1800" b="1" dirty="0">
                <a:latin typeface="Calibri" charset="0"/>
                <a:cs typeface="Calibri" charset="0"/>
              </a:rPr>
              <a:t>8m diam. dish at </a:t>
            </a:r>
            <a:r>
              <a:rPr lang="en-US" sz="1800" b="1" dirty="0" err="1">
                <a:latin typeface="Calibri" charset="0"/>
                <a:cs typeface="Calibri" charset="0"/>
              </a:rPr>
              <a:t>Pocklington</a:t>
            </a:r>
            <a:endParaRPr lang="en-US" sz="1800" b="1" dirty="0">
              <a:latin typeface="Calibri" charset="0"/>
              <a:cs typeface="Calibri" charset="0"/>
            </a:endParaRPr>
          </a:p>
          <a:p>
            <a:pPr eaLnBrk="1" hangingPunct="1"/>
            <a:r>
              <a:rPr lang="en-US" sz="1800" b="1" dirty="0">
                <a:latin typeface="Calibri" charset="0"/>
                <a:cs typeface="Calibri" charset="0"/>
              </a:rPr>
              <a:t>Controlled remotely</a:t>
            </a:r>
          </a:p>
          <a:p>
            <a:pPr eaLnBrk="1" hangingPunct="1"/>
            <a:r>
              <a:rPr lang="en-US" sz="1800" b="1" dirty="0">
                <a:latin typeface="Calibri" charset="0"/>
                <a:cs typeface="Calibri" charset="0"/>
              </a:rPr>
              <a:t>Built by a PhD student</a:t>
            </a:r>
          </a:p>
        </p:txBody>
      </p:sp>
      <p:pic>
        <p:nvPicPr>
          <p:cNvPr id="11" name="Picture 10"/>
          <p:cNvPicPr>
            <a:picLocks noChangeAspect="1"/>
          </p:cNvPicPr>
          <p:nvPr/>
        </p:nvPicPr>
        <p:blipFill>
          <a:blip r:embed="rId6" cstate="email">
            <a:extLst>
              <a:ext uri="{28A0092B-C50C-407E-A947-70E740481C1C}">
                <a14:useLocalDpi xmlns:a14="http://schemas.microsoft.com/office/drawing/2010/main" val="0"/>
              </a:ext>
            </a:extLst>
          </a:blip>
          <a:srcRect b="34998"/>
          <a:stretch>
            <a:fillRect/>
          </a:stretch>
        </p:blipFill>
        <p:spPr bwMode="auto">
          <a:xfrm>
            <a:off x="8413750" y="1524000"/>
            <a:ext cx="722313"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3" name="Picture 8" descr="Lovell17_1920x1080.jpg"/>
          <p:cNvPicPr>
            <a:picLocks noChangeAspect="1"/>
          </p:cNvPicPr>
          <p:nvPr/>
        </p:nvPicPr>
        <p:blipFill>
          <a:blip r:embed="rId7" cstate="email">
            <a:extLst>
              <a:ext uri="{28A0092B-C50C-407E-A947-70E740481C1C}">
                <a14:useLocalDpi xmlns:a14="http://schemas.microsoft.com/office/drawing/2010/main" val="0"/>
              </a:ext>
            </a:extLst>
          </a:blip>
          <a:srcRect l="22797" t="1318" r="23882" b="6941"/>
          <a:stretch>
            <a:fillRect/>
          </a:stretch>
        </p:blipFill>
        <p:spPr bwMode="auto">
          <a:xfrm>
            <a:off x="152400" y="990600"/>
            <a:ext cx="1600200"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Connector 15"/>
          <p:cNvCxnSpPr>
            <a:cxnSpLocks noChangeShapeType="1"/>
          </p:cNvCxnSpPr>
          <p:nvPr/>
        </p:nvCxnSpPr>
        <p:spPr bwMode="auto">
          <a:xfrm flipH="1" flipV="1">
            <a:off x="1752600" y="1981200"/>
            <a:ext cx="1371600" cy="533400"/>
          </a:xfrm>
          <a:prstGeom prst="line">
            <a:avLst/>
          </a:prstGeom>
          <a:noFill/>
          <a:ln w="9525">
            <a:solidFill>
              <a:srgbClr val="008000"/>
            </a:solidFill>
            <a:round/>
            <a:headEnd/>
            <a:tailEnd/>
          </a:ln>
          <a:extLst>
            <a:ext uri="{909E8E84-426E-40DD-AFC4-6F175D3DCCD1}">
              <a14:hiddenFill xmlns:a14="http://schemas.microsoft.com/office/drawing/2010/main">
                <a:noFill/>
              </a14:hiddenFill>
            </a:ext>
          </a:extLst>
        </p:spPr>
      </p:cxnSp>
      <p:cxnSp>
        <p:nvCxnSpPr>
          <p:cNvPr id="100368" name="Straight Connector 32"/>
          <p:cNvCxnSpPr>
            <a:cxnSpLocks noChangeShapeType="1"/>
          </p:cNvCxnSpPr>
          <p:nvPr/>
        </p:nvCxnSpPr>
        <p:spPr bwMode="auto">
          <a:xfrm>
            <a:off x="2057400" y="6172200"/>
            <a:ext cx="6019800"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cxnSp>
      <p:sp>
        <p:nvSpPr>
          <p:cNvPr id="36" name="Rectangle 35"/>
          <p:cNvSpPr/>
          <p:nvPr/>
        </p:nvSpPr>
        <p:spPr>
          <a:xfrm>
            <a:off x="8229600" y="5943600"/>
            <a:ext cx="1143000" cy="338138"/>
          </a:xfrm>
          <a:prstGeom prst="rect">
            <a:avLst/>
          </a:prstGeom>
        </p:spPr>
        <p:txBody>
          <a:bodyPr>
            <a:spAutoFit/>
          </a:bodyPr>
          <a:lstStyle/>
          <a:p>
            <a:pPr>
              <a:spcBef>
                <a:spcPts val="0"/>
              </a:spcBef>
              <a:defRPr/>
            </a:pPr>
            <a:r>
              <a:rPr lang="en-US" sz="1600" b="1" kern="0" dirty="0">
                <a:solidFill>
                  <a:srgbClr val="C00000"/>
                </a:solidFill>
                <a:latin typeface="Calibri" charset="0"/>
              </a:rPr>
              <a:t>1963</a:t>
            </a:r>
          </a:p>
        </p:txBody>
      </p:sp>
      <p:sp>
        <p:nvSpPr>
          <p:cNvPr id="100371" name="TextBox 30"/>
          <p:cNvSpPr txBox="1">
            <a:spLocks noChangeArrowheads="1"/>
          </p:cNvSpPr>
          <p:nvPr/>
        </p:nvSpPr>
        <p:spPr bwMode="auto">
          <a:xfrm>
            <a:off x="1981200" y="6503989"/>
            <a:ext cx="7315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200" b="1">
                <a:latin typeface="Times New Roman" charset="0"/>
                <a:cs typeface="Times New Roman" charset="0"/>
              </a:rPr>
              <a:t> 1966                 Malvern   (Defford)          5000.0                 127            2,100,000                   940 (Mark II)   </a:t>
            </a:r>
            <a:r>
              <a:rPr lang="en-US"/>
              <a:t>	</a:t>
            </a:r>
          </a:p>
        </p:txBody>
      </p:sp>
      <p:sp>
        <p:nvSpPr>
          <p:cNvPr id="21" name="TextBox 20"/>
          <p:cNvSpPr txBox="1">
            <a:spLocks noChangeArrowheads="1"/>
          </p:cNvSpPr>
          <p:nvPr/>
        </p:nvSpPr>
        <p:spPr bwMode="auto">
          <a:xfrm>
            <a:off x="6324600" y="1219200"/>
            <a:ext cx="16594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800" b="1" dirty="0">
                <a:latin typeface="Calibri" charset="0"/>
                <a:cs typeface="Calibri" charset="0"/>
              </a:rPr>
              <a:t>1964,  </a:t>
            </a:r>
            <a:r>
              <a:rPr lang="en-US" sz="1800" b="1" dirty="0">
                <a:solidFill>
                  <a:srgbClr val="FF0000"/>
                </a:solidFill>
                <a:latin typeface="Calibri" charset="0"/>
                <a:cs typeface="Calibri" charset="0"/>
              </a:rPr>
              <a:t>408 MHz</a:t>
            </a:r>
          </a:p>
        </p:txBody>
      </p:sp>
      <p:cxnSp>
        <p:nvCxnSpPr>
          <p:cNvPr id="22" name="Straight Connector 21"/>
          <p:cNvCxnSpPr/>
          <p:nvPr/>
        </p:nvCxnSpPr>
        <p:spPr bwMode="auto">
          <a:xfrm flipV="1">
            <a:off x="3200400" y="1600200"/>
            <a:ext cx="1219200" cy="914400"/>
          </a:xfrm>
          <a:prstGeom prst="line">
            <a:avLst/>
          </a:prstGeom>
          <a:solidFill>
            <a:schemeClr val="accent1"/>
          </a:solidFill>
          <a:ln w="25400" cap="flat" cmpd="sng" algn="ctr">
            <a:solidFill>
              <a:srgbClr val="FF0000"/>
            </a:solidFill>
            <a:prstDash val="solid"/>
            <a:round/>
            <a:headEnd type="none" w="med" len="med"/>
            <a:tailEnd type="none" w="med" len="med"/>
          </a:ln>
          <a:effectLst/>
        </p:spPr>
      </p:cxnSp>
      <p:sp>
        <p:nvSpPr>
          <p:cNvPr id="6" name="TextBox 5"/>
          <p:cNvSpPr txBox="1"/>
          <p:nvPr/>
        </p:nvSpPr>
        <p:spPr>
          <a:xfrm>
            <a:off x="5638800" y="4267200"/>
            <a:ext cx="3429000" cy="646331"/>
          </a:xfrm>
          <a:prstGeom prst="rect">
            <a:avLst/>
          </a:prstGeom>
          <a:noFill/>
        </p:spPr>
        <p:txBody>
          <a:bodyPr wrap="square" rtlCol="0">
            <a:spAutoFit/>
          </a:bodyPr>
          <a:lstStyle/>
          <a:p>
            <a:pPr algn="ctr"/>
            <a:r>
              <a:rPr lang="en-US" sz="1800" b="1" dirty="0" smtClean="0"/>
              <a:t>SEVERAL SOUCES STILL UNRESOVED </a:t>
            </a:r>
            <a:endParaRPr lang="en-US" sz="18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55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Content Placeholder 4" descr="Screen Shot 2015-02-13 at 16.04.40.png"/>
          <p:cNvPicPr>
            <a:picLocks noGrp="1" noChangeAspect="1"/>
          </p:cNvPicPr>
          <p:nvPr>
            <p:ph idx="1"/>
          </p:nvPr>
        </p:nvPicPr>
        <p:blipFill>
          <a:blip r:embed="rId3" cstate="email">
            <a:extLst>
              <a:ext uri="{28A0092B-C50C-407E-A947-70E740481C1C}">
                <a14:useLocalDpi xmlns:a14="http://schemas.microsoft.com/office/drawing/2010/main" val="0"/>
              </a:ext>
            </a:extLst>
          </a:blip>
          <a:srcRect l="-45358" r="-45358"/>
          <a:stretch>
            <a:fillRect/>
          </a:stretch>
        </p:blipFill>
        <p:spPr>
          <a:xfrm>
            <a:off x="2" y="1219200"/>
            <a:ext cx="7340600" cy="3886200"/>
          </a:xfrm>
          <a:noFill/>
        </p:spPr>
      </p:pic>
      <p:sp>
        <p:nvSpPr>
          <p:cNvPr id="4" name="Footer Placeholder 3"/>
          <p:cNvSpPr>
            <a:spLocks noGrp="1"/>
          </p:cNvSpPr>
          <p:nvPr>
            <p:ph type="ftr" sz="quarter" idx="11"/>
          </p:nvPr>
        </p:nvSpPr>
        <p:spPr/>
        <p:txBody>
          <a:bodyPr/>
          <a:lstStyle/>
          <a:p>
            <a:pPr>
              <a:defRPr/>
            </a:pPr>
            <a:endParaRPr lang="en-US" smtClean="0"/>
          </a:p>
          <a:p>
            <a:pPr>
              <a:defRPr/>
            </a:pPr>
            <a:endParaRPr lang="en-US"/>
          </a:p>
        </p:txBody>
      </p:sp>
      <p:pic>
        <p:nvPicPr>
          <p:cNvPr id="100355" name="Picture 5" descr="Screen Shot 2015-02-13 at 16.05.42.png"/>
          <p:cNvPicPr>
            <a:picLocks noChangeAspect="1"/>
          </p:cNvPicPr>
          <p:nvPr/>
        </p:nvPicPr>
        <p:blipFill>
          <a:blip r:embed="rId4" cstate="email">
            <a:extLst>
              <a:ext uri="{28A0092B-C50C-407E-A947-70E740481C1C}">
                <a14:useLocalDpi xmlns:a14="http://schemas.microsoft.com/office/drawing/2010/main" val="0"/>
              </a:ext>
            </a:extLst>
          </a:blip>
          <a:srcRect r="12137"/>
          <a:stretch>
            <a:fillRect/>
          </a:stretch>
        </p:blipFill>
        <p:spPr bwMode="auto">
          <a:xfrm>
            <a:off x="2057400" y="5029200"/>
            <a:ext cx="6292850" cy="15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7" name="TextBox 1"/>
          <p:cNvSpPr txBox="1">
            <a:spLocks noChangeArrowheads="1"/>
          </p:cNvSpPr>
          <p:nvPr/>
        </p:nvSpPr>
        <p:spPr bwMode="auto">
          <a:xfrm>
            <a:off x="-152400" y="-457200"/>
            <a:ext cx="92964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endParaRPr lang="en-US" b="1" dirty="0">
              <a:latin typeface="Calibri" charset="0"/>
            </a:endParaRPr>
          </a:p>
          <a:p>
            <a:pPr algn="ctr" eaLnBrk="1" hangingPunct="1"/>
            <a:r>
              <a:rPr lang="en-US" b="1" dirty="0">
                <a:latin typeface="Calibri" charset="0"/>
              </a:rPr>
              <a:t>QUEST FOR </a:t>
            </a:r>
            <a:r>
              <a:rPr lang="en-US" b="1" dirty="0" smtClean="0">
                <a:latin typeface="Calibri" charset="0"/>
              </a:rPr>
              <a:t>BETTER </a:t>
            </a:r>
            <a:r>
              <a:rPr lang="en-US" b="1" dirty="0">
                <a:latin typeface="Calibri" charset="0"/>
              </a:rPr>
              <a:t>AND </a:t>
            </a:r>
            <a:r>
              <a:rPr lang="en-US" b="1" dirty="0" smtClean="0">
                <a:latin typeface="Calibri" charset="0"/>
              </a:rPr>
              <a:t>BETTER RESOLUTION</a:t>
            </a:r>
          </a:p>
          <a:p>
            <a:pPr algn="ctr" eaLnBrk="1" hangingPunct="1"/>
            <a:r>
              <a:rPr lang="en-US" b="1" dirty="0" smtClean="0">
                <a:latin typeface="Calibri" charset="0"/>
              </a:rPr>
              <a:t>VIA HIGHER FREQUENCIES AND RRE MALVERN (DEFFORD)</a:t>
            </a:r>
            <a:r>
              <a:rPr lang="en-US" sz="2000" dirty="0" smtClean="0">
                <a:latin typeface="Calibri" charset="0"/>
              </a:rPr>
              <a:t>                      e.g. Palmer et al. Nature, 213, 789, 1967</a:t>
            </a:r>
            <a:endParaRPr lang="en-US" sz="2000" dirty="0">
              <a:latin typeface="Calibri" charset="0"/>
            </a:endParaRPr>
          </a:p>
          <a:p>
            <a:pPr algn="ctr" eaLnBrk="1" hangingPunct="1"/>
            <a:endParaRPr lang="en-US" dirty="0"/>
          </a:p>
        </p:txBody>
      </p:sp>
      <p:cxnSp>
        <p:nvCxnSpPr>
          <p:cNvPr id="16" name="Straight Connector 15"/>
          <p:cNvCxnSpPr>
            <a:cxnSpLocks noChangeShapeType="1"/>
          </p:cNvCxnSpPr>
          <p:nvPr/>
        </p:nvCxnSpPr>
        <p:spPr bwMode="auto">
          <a:xfrm flipH="1" flipV="1">
            <a:off x="1752600" y="1981200"/>
            <a:ext cx="1371600" cy="533400"/>
          </a:xfrm>
          <a:prstGeom prst="line">
            <a:avLst/>
          </a:prstGeom>
          <a:noFill/>
          <a:ln w="9525">
            <a:solidFill>
              <a:srgbClr val="008000"/>
            </a:solidFill>
            <a:round/>
            <a:headEnd/>
            <a:tailEnd/>
          </a:ln>
          <a:extLst>
            <a:ext uri="{909E8E84-426E-40DD-AFC4-6F175D3DCCD1}">
              <a14:hiddenFill xmlns:a14="http://schemas.microsoft.com/office/drawing/2010/main">
                <a:noFill/>
              </a14:hiddenFill>
            </a:ext>
          </a:extLst>
        </p:spPr>
      </p:cxnSp>
      <p:pic>
        <p:nvPicPr>
          <p:cNvPr id="6" name="Picture 5"/>
          <p:cNvPicPr>
            <a:picLocks noChangeAspect="1"/>
          </p:cNvPicPr>
          <p:nvPr/>
        </p:nvPicPr>
        <p:blipFill>
          <a:blip r:embed="rId5" cstate="email">
            <a:extLst>
              <a:ext uri="{28A0092B-C50C-407E-A947-70E740481C1C}">
                <a14:useLocalDpi xmlns:a14="http://schemas.microsoft.com/office/drawing/2010/main" val="0"/>
              </a:ext>
            </a:extLst>
          </a:blip>
          <a:srcRect l="9128" t="1453" r="6161" b="34998"/>
          <a:stretch>
            <a:fillRect/>
          </a:stretch>
        </p:blipFill>
        <p:spPr bwMode="auto">
          <a:xfrm>
            <a:off x="152400" y="3200400"/>
            <a:ext cx="167640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p:cNvCxnSpPr>
            <a:cxnSpLocks noChangeShapeType="1"/>
          </p:cNvCxnSpPr>
          <p:nvPr/>
        </p:nvCxnSpPr>
        <p:spPr bwMode="auto">
          <a:xfrm>
            <a:off x="1828800" y="3276600"/>
            <a:ext cx="1371600" cy="685800"/>
          </a:xfrm>
          <a:prstGeom prst="line">
            <a:avLst/>
          </a:prstGeom>
          <a:noFill/>
          <a:ln w="9525">
            <a:solidFill>
              <a:srgbClr val="008000"/>
            </a:solidFill>
            <a:round/>
            <a:headEnd/>
            <a:tailEnd/>
          </a:ln>
          <a:extLst>
            <a:ext uri="{909E8E84-426E-40DD-AFC4-6F175D3DCCD1}">
              <a14:hiddenFill xmlns:a14="http://schemas.microsoft.com/office/drawing/2010/main">
                <a:noFill/>
              </a14:hiddenFill>
            </a:ext>
          </a:extLst>
        </p:spPr>
      </p:cxnSp>
      <p:cxnSp>
        <p:nvCxnSpPr>
          <p:cNvPr id="25" name="Straight Connector 24"/>
          <p:cNvCxnSpPr>
            <a:cxnSpLocks noChangeShapeType="1"/>
          </p:cNvCxnSpPr>
          <p:nvPr/>
        </p:nvCxnSpPr>
        <p:spPr bwMode="auto">
          <a:xfrm flipV="1">
            <a:off x="1828800" y="4038600"/>
            <a:ext cx="1371600" cy="990600"/>
          </a:xfrm>
          <a:prstGeom prst="line">
            <a:avLst/>
          </a:prstGeom>
          <a:noFill/>
          <a:ln w="9525">
            <a:solidFill>
              <a:srgbClr val="008000"/>
            </a:solidFill>
            <a:round/>
            <a:headEnd/>
            <a:tailEnd/>
          </a:ln>
          <a:extLst>
            <a:ext uri="{909E8E84-426E-40DD-AFC4-6F175D3DCCD1}">
              <a14:hiddenFill xmlns:a14="http://schemas.microsoft.com/office/drawing/2010/main">
                <a:noFill/>
              </a14:hiddenFill>
            </a:ext>
          </a:extLst>
        </p:spPr>
      </p:cxnSp>
      <p:cxnSp>
        <p:nvCxnSpPr>
          <p:cNvPr id="100368" name="Straight Connector 32"/>
          <p:cNvCxnSpPr>
            <a:cxnSpLocks noChangeShapeType="1"/>
          </p:cNvCxnSpPr>
          <p:nvPr/>
        </p:nvCxnSpPr>
        <p:spPr bwMode="auto">
          <a:xfrm>
            <a:off x="2057400" y="6172200"/>
            <a:ext cx="6019800"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cxnSp>
      <p:sp>
        <p:nvSpPr>
          <p:cNvPr id="36" name="Rectangle 35"/>
          <p:cNvSpPr/>
          <p:nvPr/>
        </p:nvSpPr>
        <p:spPr>
          <a:xfrm>
            <a:off x="8229600" y="5943600"/>
            <a:ext cx="1143000" cy="338138"/>
          </a:xfrm>
          <a:prstGeom prst="rect">
            <a:avLst/>
          </a:prstGeom>
        </p:spPr>
        <p:txBody>
          <a:bodyPr>
            <a:spAutoFit/>
          </a:bodyPr>
          <a:lstStyle/>
          <a:p>
            <a:pPr>
              <a:spcBef>
                <a:spcPts val="0"/>
              </a:spcBef>
              <a:defRPr/>
            </a:pPr>
            <a:r>
              <a:rPr lang="en-US" sz="1600" b="1" kern="0" dirty="0">
                <a:solidFill>
                  <a:srgbClr val="C00000"/>
                </a:solidFill>
                <a:latin typeface="Calibri" charset="0"/>
              </a:rPr>
              <a:t>1963</a:t>
            </a:r>
          </a:p>
        </p:txBody>
      </p:sp>
      <p:sp>
        <p:nvSpPr>
          <p:cNvPr id="40" name="TextBox 39"/>
          <p:cNvSpPr txBox="1">
            <a:spLocks noChangeArrowheads="1"/>
          </p:cNvSpPr>
          <p:nvPr/>
        </p:nvSpPr>
        <p:spPr bwMode="auto">
          <a:xfrm>
            <a:off x="76210" y="5105418"/>
            <a:ext cx="18902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800" b="1" dirty="0" err="1">
                <a:latin typeface="Calibri" charset="0"/>
                <a:cs typeface="Calibri" charset="0"/>
              </a:rPr>
              <a:t>Defford</a:t>
            </a:r>
            <a:r>
              <a:rPr lang="en-US" sz="1800" b="1" dirty="0">
                <a:latin typeface="Calibri" charset="0"/>
                <a:cs typeface="Calibri" charset="0"/>
              </a:rPr>
              <a:t> 1965 – 67</a:t>
            </a:r>
          </a:p>
          <a:p>
            <a:pPr eaLnBrk="1" hangingPunct="1"/>
            <a:r>
              <a:rPr lang="en-US" sz="1800" b="1" dirty="0">
                <a:solidFill>
                  <a:srgbClr val="FF0000"/>
                </a:solidFill>
                <a:latin typeface="Calibri" charset="0"/>
                <a:cs typeface="Calibri" charset="0"/>
              </a:rPr>
              <a:t>1.4GHz, 5 GHz</a:t>
            </a:r>
          </a:p>
        </p:txBody>
      </p:sp>
      <p:sp>
        <p:nvSpPr>
          <p:cNvPr id="100371" name="TextBox 30"/>
          <p:cNvSpPr txBox="1">
            <a:spLocks noChangeArrowheads="1"/>
          </p:cNvSpPr>
          <p:nvPr/>
        </p:nvSpPr>
        <p:spPr bwMode="auto">
          <a:xfrm>
            <a:off x="1981200" y="6503989"/>
            <a:ext cx="7315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200" b="1">
                <a:latin typeface="Times New Roman" charset="0"/>
                <a:cs typeface="Times New Roman" charset="0"/>
              </a:rPr>
              <a:t> 1966                 Malvern   (Defford)          5000.0                 127            2,100,000                   940 (Mark II)   </a:t>
            </a:r>
            <a:r>
              <a:rPr lang="en-US"/>
              <a:t>	</a:t>
            </a:r>
          </a:p>
        </p:txBody>
      </p:sp>
      <p:cxnSp>
        <p:nvCxnSpPr>
          <p:cNvPr id="24" name="Straight Connector 23"/>
          <p:cNvCxnSpPr/>
          <p:nvPr/>
        </p:nvCxnSpPr>
        <p:spPr bwMode="auto">
          <a:xfrm flipH="1" flipV="1">
            <a:off x="3124200" y="2514600"/>
            <a:ext cx="76200" cy="1524000"/>
          </a:xfrm>
          <a:prstGeom prst="line">
            <a:avLst/>
          </a:prstGeom>
          <a:solidFill>
            <a:schemeClr val="accent1"/>
          </a:solidFill>
          <a:ln w="25400" cap="flat" cmpd="sng" algn="ctr">
            <a:solidFill>
              <a:srgbClr val="FF0000"/>
            </a:solidFill>
            <a:prstDash val="solid"/>
            <a:round/>
            <a:headEnd type="none" w="med" len="med"/>
            <a:tailEnd type="none" w="med" len="med"/>
          </a:ln>
          <a:effectLst/>
        </p:spPr>
      </p:cxnSp>
      <p:pic>
        <p:nvPicPr>
          <p:cNvPr id="8" name="Picture 7" descr="mk1+2.gif"/>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6200" y="1219200"/>
            <a:ext cx="1752600" cy="1443726"/>
          </a:xfrm>
          <a:prstGeom prst="rect">
            <a:avLst/>
          </a:prstGeom>
        </p:spPr>
      </p:pic>
      <p:sp>
        <p:nvSpPr>
          <p:cNvPr id="2" name="TextBox 1"/>
          <p:cNvSpPr txBox="1"/>
          <p:nvPr/>
        </p:nvSpPr>
        <p:spPr>
          <a:xfrm>
            <a:off x="5715000" y="1447800"/>
            <a:ext cx="3429000" cy="2308324"/>
          </a:xfrm>
          <a:prstGeom prst="rect">
            <a:avLst/>
          </a:prstGeom>
          <a:noFill/>
        </p:spPr>
        <p:txBody>
          <a:bodyPr wrap="square" rtlCol="0">
            <a:spAutoFit/>
          </a:bodyPr>
          <a:lstStyle/>
          <a:p>
            <a:pPr algn="ctr"/>
            <a:r>
              <a:rPr lang="en-US" sz="1800" b="1" dirty="0" smtClean="0">
                <a:solidFill>
                  <a:srgbClr val="FF0000"/>
                </a:solidFill>
              </a:rPr>
              <a:t>Several  sources with unresolved structure &lt; 0.05”</a:t>
            </a:r>
          </a:p>
          <a:p>
            <a:endParaRPr lang="en-US" sz="1800" b="1" dirty="0" smtClean="0">
              <a:solidFill>
                <a:srgbClr val="FF0000"/>
              </a:solidFill>
            </a:endParaRPr>
          </a:p>
          <a:p>
            <a:endParaRPr lang="en-US" sz="1800" dirty="0"/>
          </a:p>
          <a:p>
            <a:pPr algn="ctr"/>
            <a:r>
              <a:rPr lang="en-US" sz="2400" b="1" dirty="0" smtClean="0"/>
              <a:t>STILL LONGER BASELINES NEEDED</a:t>
            </a:r>
          </a:p>
          <a:p>
            <a:pPr algn="ctr"/>
            <a:endParaRPr lang="en-US" sz="2400" b="1" dirty="0"/>
          </a:p>
        </p:txBody>
      </p:sp>
    </p:spTree>
    <p:extLst>
      <p:ext uri="{BB962C8B-B14F-4D97-AF65-F5344CB8AC3E}">
        <p14:creationId xmlns:p14="http://schemas.microsoft.com/office/powerpoint/2010/main" val="7638411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p:txBody>
          <a:bodyPr/>
          <a:lstStyle/>
          <a:p>
            <a:endParaRPr lang="en-US" smtClean="0">
              <a:solidFill>
                <a:srgbClr val="000000"/>
              </a:solidFill>
            </a:endParaRPr>
          </a:p>
          <a:p>
            <a:endParaRPr lang="en-US">
              <a:solidFill>
                <a:srgbClr val="000000"/>
              </a:solidFill>
            </a:endParaRPr>
          </a:p>
        </p:txBody>
      </p:sp>
      <p:pic>
        <p:nvPicPr>
          <p:cNvPr id="4" name="Picture 3"/>
          <p:cNvPicPr>
            <a:picLocks noChangeAspect="1"/>
          </p:cNvPicPr>
          <p:nvPr/>
        </p:nvPicPr>
        <p:blipFill>
          <a:blip r:embed="rId2"/>
          <a:stretch>
            <a:fillRect/>
          </a:stretch>
        </p:blipFill>
        <p:spPr>
          <a:xfrm>
            <a:off x="0" y="38100"/>
            <a:ext cx="9144000" cy="6766416"/>
          </a:xfrm>
          <a:prstGeom prst="rect">
            <a:avLst/>
          </a:prstGeom>
        </p:spPr>
      </p:pic>
    </p:spTree>
    <p:extLst>
      <p:ext uri="{BB962C8B-B14F-4D97-AF65-F5344CB8AC3E}">
        <p14:creationId xmlns:p14="http://schemas.microsoft.com/office/powerpoint/2010/main" val="242443058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9" name="Picture 7" descr="Screen Shot 2015-02-13 at 15.09.48.png"/>
          <p:cNvPicPr>
            <a:picLocks noChangeAspect="1"/>
          </p:cNvPicPr>
          <p:nvPr/>
        </p:nvPicPr>
        <p:blipFill>
          <a:blip r:embed="rId2" cstate="email">
            <a:extLst>
              <a:ext uri="{28A0092B-C50C-407E-A947-70E740481C1C}">
                <a14:useLocalDpi xmlns:a14="http://schemas.microsoft.com/office/drawing/2010/main" val="0"/>
              </a:ext>
            </a:extLst>
          </a:blip>
          <a:srcRect l="14926" r="13730" b="2585"/>
          <a:stretch>
            <a:fillRect/>
          </a:stretch>
        </p:blipFill>
        <p:spPr bwMode="auto">
          <a:xfrm>
            <a:off x="914400" y="1676418"/>
            <a:ext cx="3505200"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6" name="Title 1"/>
          <p:cNvSpPr>
            <a:spLocks noGrp="1"/>
          </p:cNvSpPr>
          <p:nvPr>
            <p:ph type="title"/>
          </p:nvPr>
        </p:nvSpPr>
        <p:spPr>
          <a:xfrm>
            <a:off x="-152400" y="533400"/>
            <a:ext cx="9448800" cy="1143000"/>
          </a:xfrm>
        </p:spPr>
        <p:txBody>
          <a:bodyPr/>
          <a:lstStyle/>
          <a:p>
            <a:r>
              <a:rPr lang="en-US">
                <a:latin typeface="Calibri" charset="0"/>
              </a:rPr>
              <a:t>CLASSIC PAPER BY BARRIE ROWSON  </a:t>
            </a:r>
            <a:br>
              <a:rPr lang="en-US">
                <a:latin typeface="Calibri" charset="0"/>
              </a:rPr>
            </a:br>
            <a:r>
              <a:rPr lang="en-US" altLang="ja-JP" sz="2400">
                <a:latin typeface="Calibri" charset="0"/>
              </a:rPr>
              <a:t>MNRAS 125, 177 (1963)</a:t>
            </a:r>
            <a:r>
              <a:rPr lang="en-GB" altLang="ja-JP" sz="2400">
                <a:latin typeface="Calibri" charset="0"/>
              </a:rPr>
              <a:t> </a:t>
            </a:r>
            <a:r>
              <a:rPr lang="en-US" sz="2400">
                <a:latin typeface="Calibri" charset="0"/>
              </a:rPr>
              <a:t>   </a:t>
            </a:r>
            <a:br>
              <a:rPr lang="en-US" sz="2400">
                <a:latin typeface="Calibri" charset="0"/>
              </a:rPr>
            </a:br>
            <a:r>
              <a:rPr lang="en-US">
                <a:latin typeface="Calibri" charset="0"/>
              </a:rPr>
              <a:t>         </a:t>
            </a:r>
            <a:br>
              <a:rPr lang="en-US">
                <a:latin typeface="Calibri" charset="0"/>
              </a:rPr>
            </a:br>
            <a:r>
              <a:rPr lang="en-US">
                <a:latin typeface="Calibri" charset="0"/>
              </a:rPr>
              <a:t> </a:t>
            </a:r>
            <a:r>
              <a:rPr lang="en-US">
                <a:solidFill>
                  <a:srgbClr val="FF0000"/>
                </a:solidFill>
                <a:latin typeface="Calibri" charset="0"/>
              </a:rPr>
              <a:t>“</a:t>
            </a:r>
            <a:r>
              <a:rPr lang="en-US" altLang="ja-JP" i="1">
                <a:solidFill>
                  <a:srgbClr val="FF0000"/>
                </a:solidFill>
                <a:latin typeface="Calibri" charset="0"/>
              </a:rPr>
              <a:t>High resolution observations with a tracking interferometer</a:t>
            </a:r>
            <a:r>
              <a:rPr lang="en-US" i="1">
                <a:solidFill>
                  <a:srgbClr val="FF0000"/>
                </a:solidFill>
                <a:latin typeface="Calibri" charset="0"/>
              </a:rPr>
              <a:t>”</a:t>
            </a:r>
            <a:r>
              <a:rPr lang="en-US" altLang="ja-JP" i="1">
                <a:solidFill>
                  <a:srgbClr val="FF0000"/>
                </a:solidFill>
                <a:latin typeface="Calibri" charset="0"/>
              </a:rPr>
              <a:t/>
            </a:r>
            <a:br>
              <a:rPr lang="en-US" altLang="ja-JP" i="1">
                <a:solidFill>
                  <a:srgbClr val="FF0000"/>
                </a:solidFill>
                <a:latin typeface="Calibri" charset="0"/>
              </a:rPr>
            </a:br>
            <a:endParaRPr lang="en-US">
              <a:solidFill>
                <a:srgbClr val="FF0000"/>
              </a:solidFill>
              <a:latin typeface="Calibri" charset="0"/>
            </a:endParaRPr>
          </a:p>
        </p:txBody>
      </p:sp>
      <p:pic>
        <p:nvPicPr>
          <p:cNvPr id="24578" name="Content Placeholder 4" descr="Screen Shot 2015-02-13 at 15.09.09.png"/>
          <p:cNvPicPr>
            <a:picLocks noGrp="1" noChangeAspect="1"/>
          </p:cNvPicPr>
          <p:nvPr>
            <p:ph idx="1"/>
          </p:nvPr>
        </p:nvPicPr>
        <p:blipFill>
          <a:blip r:embed="rId3" cstate="email">
            <a:extLst>
              <a:ext uri="{28A0092B-C50C-407E-A947-70E740481C1C}">
                <a14:useLocalDpi xmlns:a14="http://schemas.microsoft.com/office/drawing/2010/main" val="0"/>
              </a:ext>
            </a:extLst>
          </a:blip>
          <a:srcRect t="-36722" b="-36722"/>
          <a:stretch>
            <a:fillRect/>
          </a:stretch>
        </p:blipFill>
        <p:spPr>
          <a:xfrm>
            <a:off x="762000" y="3657600"/>
            <a:ext cx="7916863" cy="4191000"/>
          </a:xfrm>
        </p:spPr>
      </p:pic>
      <p:sp>
        <p:nvSpPr>
          <p:cNvPr id="4" name="Footer Placeholder 3"/>
          <p:cNvSpPr>
            <a:spLocks noGrp="1"/>
          </p:cNvSpPr>
          <p:nvPr>
            <p:ph type="ftr" sz="quarter" idx="11"/>
          </p:nvPr>
        </p:nvSpPr>
        <p:spPr/>
        <p:txBody>
          <a:bodyPr/>
          <a:lstStyle/>
          <a:p>
            <a:pPr>
              <a:defRPr/>
            </a:pPr>
            <a:endParaRPr lang="en-US" smtClean="0"/>
          </a:p>
          <a:p>
            <a:pPr>
              <a:defRPr/>
            </a:pPr>
            <a:endParaRPr lang="en-US"/>
          </a:p>
        </p:txBody>
      </p:sp>
      <p:pic>
        <p:nvPicPr>
          <p:cNvPr id="24580" name="Picture 5" descr="Screen Shot 2015-02-13 at 15.08.03.png"/>
          <p:cNvPicPr>
            <a:picLocks noChangeAspect="1"/>
          </p:cNvPicPr>
          <p:nvPr/>
        </p:nvPicPr>
        <p:blipFill>
          <a:blip r:embed="rId4" cstate="email">
            <a:extLst>
              <a:ext uri="{28A0092B-C50C-407E-A947-70E740481C1C}">
                <a14:useLocalDpi xmlns:a14="http://schemas.microsoft.com/office/drawing/2010/main" val="0"/>
              </a:ext>
            </a:extLst>
          </a:blip>
          <a:srcRect t="14319"/>
          <a:stretch>
            <a:fillRect/>
          </a:stretch>
        </p:blipFill>
        <p:spPr bwMode="auto">
          <a:xfrm>
            <a:off x="5334007" y="2514600"/>
            <a:ext cx="328136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962400" y="1676417"/>
            <a:ext cx="503144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b="1">
                <a:solidFill>
                  <a:srgbClr val="0069B8"/>
                </a:solidFill>
                <a:latin typeface="Calibri" charset="0"/>
              </a:rPr>
              <a:t>1 THEORY  OF THE “U-V” ELLIPSE </a:t>
            </a:r>
            <a:r>
              <a:rPr lang="en-US" b="1">
                <a:latin typeface="Calibri" charset="0"/>
              </a:rPr>
              <a:t> </a:t>
            </a:r>
            <a:br>
              <a:rPr lang="en-US" b="1">
                <a:latin typeface="Calibri" charset="0"/>
              </a:rPr>
            </a:br>
            <a:endParaRPr lang="en-US" b="1"/>
          </a:p>
        </p:txBody>
      </p:sp>
      <p:pic>
        <p:nvPicPr>
          <p:cNvPr id="103431" name="Picture 7"/>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315200" y="152400"/>
            <a:ext cx="1219200"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4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58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5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6" descr="Screen Shot 2015-02-13 at 15.07.05.png"/>
          <p:cNvPicPr>
            <a:picLocks noChangeAspect="1"/>
          </p:cNvPicPr>
          <p:nvPr/>
        </p:nvPicPr>
        <p:blipFill>
          <a:blip r:embed="rId2" cstate="email">
            <a:extLst>
              <a:ext uri="{28A0092B-C50C-407E-A947-70E740481C1C}">
                <a14:useLocalDpi xmlns:a14="http://schemas.microsoft.com/office/drawing/2010/main" val="0"/>
              </a:ext>
            </a:extLst>
          </a:blip>
          <a:srcRect b="12210"/>
          <a:stretch>
            <a:fillRect/>
          </a:stretch>
        </p:blipFill>
        <p:spPr bwMode="auto">
          <a:xfrm>
            <a:off x="1743075" y="2509838"/>
            <a:ext cx="7378700" cy="434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Title 1"/>
          <p:cNvSpPr>
            <a:spLocks noGrp="1"/>
          </p:cNvSpPr>
          <p:nvPr>
            <p:ph type="title"/>
          </p:nvPr>
        </p:nvSpPr>
        <p:spPr>
          <a:xfrm>
            <a:off x="0" y="1219200"/>
            <a:ext cx="9448800" cy="1143000"/>
          </a:xfrm>
        </p:spPr>
        <p:txBody>
          <a:bodyPr/>
          <a:lstStyle/>
          <a:p>
            <a:r>
              <a:rPr lang="en-US" dirty="0">
                <a:latin typeface="Calibri" charset="0"/>
              </a:rPr>
              <a:t>CLASSIC PAPER BY BARRIE ROWSON  </a:t>
            </a:r>
            <a:r>
              <a:rPr lang="en-US" sz="2400" dirty="0">
                <a:latin typeface="Calibri" charset="0"/>
              </a:rPr>
              <a:t>MNRAS 125, 177 (1963) </a:t>
            </a:r>
            <a:r>
              <a:rPr lang="en-US" sz="2400" dirty="0">
                <a:solidFill>
                  <a:srgbClr val="FF0000"/>
                </a:solidFill>
                <a:latin typeface="Calibri" charset="0"/>
              </a:rPr>
              <a:t>“</a:t>
            </a:r>
            <a:r>
              <a:rPr lang="en-US" altLang="ja-JP" sz="2400" i="1" dirty="0">
                <a:solidFill>
                  <a:srgbClr val="FF0000"/>
                </a:solidFill>
                <a:latin typeface="Calibri" charset="0"/>
              </a:rPr>
              <a:t>High resolution observations with a tracking interferometer</a:t>
            </a:r>
            <a:r>
              <a:rPr lang="en-US" sz="2400" dirty="0">
                <a:solidFill>
                  <a:srgbClr val="FF0000"/>
                </a:solidFill>
                <a:latin typeface="Calibri" charset="0"/>
              </a:rPr>
              <a:t>“</a:t>
            </a:r>
            <a:r>
              <a:rPr lang="en-GB" altLang="ja-JP" sz="2400" dirty="0">
                <a:solidFill>
                  <a:srgbClr val="FF0000"/>
                </a:solidFill>
                <a:latin typeface="Calibri" charset="0"/>
              </a:rPr>
              <a:t> </a:t>
            </a:r>
            <a:r>
              <a:rPr lang="en-US" altLang="ja-JP" sz="2400" dirty="0">
                <a:solidFill>
                  <a:srgbClr val="FF0000"/>
                </a:solidFill>
                <a:latin typeface="Calibri" charset="0"/>
              </a:rPr>
              <a:t>    </a:t>
            </a:r>
            <a:r>
              <a:rPr lang="en-US" altLang="ja-JP" sz="2400" dirty="0">
                <a:latin typeface="Calibri" charset="0"/>
              </a:rPr>
              <a:t/>
            </a:r>
            <a:br>
              <a:rPr lang="en-US" altLang="ja-JP" sz="2400" dirty="0">
                <a:latin typeface="Calibri" charset="0"/>
              </a:rPr>
            </a:br>
            <a:r>
              <a:rPr lang="en-US" altLang="ja-JP" sz="2400" dirty="0">
                <a:latin typeface="Calibri" charset="0"/>
              </a:rPr>
              <a:t/>
            </a:r>
            <a:br>
              <a:rPr lang="en-US" altLang="ja-JP" sz="2400" dirty="0">
                <a:latin typeface="Calibri" charset="0"/>
              </a:rPr>
            </a:br>
            <a:r>
              <a:rPr lang="en-US" altLang="ja-JP" dirty="0">
                <a:solidFill>
                  <a:srgbClr val="0069B8"/>
                </a:solidFill>
                <a:latin typeface="Calibri" charset="0"/>
              </a:rPr>
              <a:t>2. PRACTISE - FRINGE FREQUENCY/ DELAY MACHINE </a:t>
            </a:r>
            <a:r>
              <a:rPr lang="en-US" altLang="ja-JP" i="1" dirty="0" err="1">
                <a:solidFill>
                  <a:srgbClr val="FF0000"/>
                </a:solidFill>
                <a:latin typeface="Calibri" charset="0"/>
              </a:rPr>
              <a:t>Ingeneous</a:t>
            </a:r>
            <a:r>
              <a:rPr lang="en-US" altLang="ja-JP" i="1" dirty="0">
                <a:solidFill>
                  <a:srgbClr val="FF0000"/>
                </a:solidFill>
                <a:latin typeface="Calibri" charset="0"/>
              </a:rPr>
              <a:t> analogue computer </a:t>
            </a:r>
            <a:br>
              <a:rPr lang="en-US" altLang="ja-JP" i="1" dirty="0">
                <a:solidFill>
                  <a:srgbClr val="FF0000"/>
                </a:solidFill>
                <a:latin typeface="Calibri" charset="0"/>
              </a:rPr>
            </a:br>
            <a:r>
              <a:rPr lang="en-US" altLang="ja-JP" i="1" dirty="0">
                <a:solidFill>
                  <a:srgbClr val="FF0000"/>
                </a:solidFill>
                <a:latin typeface="Calibri" charset="0"/>
              </a:rPr>
              <a:t>Tracks fringe frequency and delay out to B &gt;100 km</a:t>
            </a:r>
            <a:br>
              <a:rPr lang="en-US" altLang="ja-JP" i="1" dirty="0">
                <a:solidFill>
                  <a:srgbClr val="FF0000"/>
                </a:solidFill>
                <a:latin typeface="Calibri" charset="0"/>
              </a:rPr>
            </a:br>
            <a:r>
              <a:rPr lang="en-US" altLang="ja-JP" dirty="0">
                <a:solidFill>
                  <a:srgbClr val="0069B8"/>
                </a:solidFill>
                <a:latin typeface="Calibri" charset="0"/>
              </a:rPr>
              <a:t/>
            </a:r>
            <a:br>
              <a:rPr lang="en-US" altLang="ja-JP" dirty="0">
                <a:solidFill>
                  <a:srgbClr val="0069B8"/>
                </a:solidFill>
                <a:latin typeface="Calibri" charset="0"/>
              </a:rPr>
            </a:br>
            <a:r>
              <a:rPr lang="en-US" altLang="ja-JP" i="1" dirty="0">
                <a:solidFill>
                  <a:srgbClr val="0069B8"/>
                </a:solidFill>
                <a:latin typeface="Calibri" charset="0"/>
              </a:rPr>
              <a:t> </a:t>
            </a:r>
            <a:br>
              <a:rPr lang="en-US" altLang="ja-JP" i="1" dirty="0">
                <a:solidFill>
                  <a:srgbClr val="0069B8"/>
                </a:solidFill>
                <a:latin typeface="Calibri" charset="0"/>
              </a:rPr>
            </a:br>
            <a:endParaRPr lang="en-US" dirty="0">
              <a:solidFill>
                <a:srgbClr val="0069B8"/>
              </a:solidFill>
              <a:latin typeface="Calibri" charset="0"/>
            </a:endParaRPr>
          </a:p>
        </p:txBody>
      </p:sp>
      <p:sp>
        <p:nvSpPr>
          <p:cNvPr id="4" name="Footer Placeholder 3"/>
          <p:cNvSpPr>
            <a:spLocks noGrp="1"/>
          </p:cNvSpPr>
          <p:nvPr>
            <p:ph type="ftr" sz="quarter" idx="11"/>
          </p:nvPr>
        </p:nvSpPr>
        <p:spPr/>
        <p:txBody>
          <a:bodyPr/>
          <a:lstStyle/>
          <a:p>
            <a:pPr>
              <a:defRPr/>
            </a:pPr>
            <a:endParaRPr lang="en-US" dirty="0" smtClean="0"/>
          </a:p>
          <a:p>
            <a:pPr>
              <a:defRPr/>
            </a:pPr>
            <a:endParaRPr lang="en-US" dirty="0"/>
          </a:p>
        </p:txBody>
      </p:sp>
      <p:sp>
        <p:nvSpPr>
          <p:cNvPr id="29700" name="TextBox 8"/>
          <p:cNvSpPr txBox="1">
            <a:spLocks noChangeArrowheads="1"/>
          </p:cNvSpPr>
          <p:nvPr/>
        </p:nvSpPr>
        <p:spPr bwMode="auto">
          <a:xfrm>
            <a:off x="838200" y="3886200"/>
            <a:ext cx="20378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2000" b="1" dirty="0" err="1">
                <a:solidFill>
                  <a:srgbClr val="FF0000"/>
                </a:solidFill>
              </a:rPr>
              <a:t>Meccano</a:t>
            </a:r>
            <a:r>
              <a:rPr lang="en-US" sz="2000" b="1" dirty="0">
                <a:solidFill>
                  <a:srgbClr val="FF0000"/>
                </a:solidFill>
              </a:rPr>
              <a:t> gears</a:t>
            </a:r>
          </a:p>
        </p:txBody>
      </p:sp>
      <p:cxnSp>
        <p:nvCxnSpPr>
          <p:cNvPr id="29701" name="Straight Arrow Connector 10"/>
          <p:cNvCxnSpPr>
            <a:cxnSpLocks noChangeShapeType="1"/>
          </p:cNvCxnSpPr>
          <p:nvPr/>
        </p:nvCxnSpPr>
        <p:spPr bwMode="auto">
          <a:xfrm>
            <a:off x="3124200" y="4114800"/>
            <a:ext cx="1143000" cy="0"/>
          </a:xfrm>
          <a:prstGeom prst="straightConnector1">
            <a:avLst/>
          </a:prstGeom>
          <a:noFill/>
          <a:ln w="28575">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7" name="Straight Arrow Connector 10"/>
          <p:cNvCxnSpPr>
            <a:cxnSpLocks noChangeShapeType="1"/>
          </p:cNvCxnSpPr>
          <p:nvPr/>
        </p:nvCxnSpPr>
        <p:spPr bwMode="auto">
          <a:xfrm flipH="1">
            <a:off x="5943600" y="3124200"/>
            <a:ext cx="914400" cy="0"/>
          </a:xfrm>
          <a:prstGeom prst="straightConnector1">
            <a:avLst/>
          </a:prstGeom>
          <a:noFill/>
          <a:ln w="28575">
            <a:solidFill>
              <a:srgbClr val="FF0000"/>
            </a:solidFill>
            <a:round/>
            <a:headEnd/>
            <a:tailEnd type="arrow" w="med" len="med"/>
          </a:ln>
          <a:extLst>
            <a:ext uri="{909E8E84-426E-40DD-AFC4-6F175D3DCCD1}">
              <a14:hiddenFill xmlns:a14="http://schemas.microsoft.com/office/drawing/2010/main">
                <a:noFill/>
              </a14:hiddenFill>
            </a:ext>
          </a:extLst>
        </p:spPr>
      </p:cxnSp>
      <p:sp>
        <p:nvSpPr>
          <p:cNvPr id="11" name="TextBox 8"/>
          <p:cNvSpPr txBox="1">
            <a:spLocks noChangeArrowheads="1"/>
          </p:cNvSpPr>
          <p:nvPr/>
        </p:nvSpPr>
        <p:spPr bwMode="auto">
          <a:xfrm>
            <a:off x="7010401" y="2895600"/>
            <a:ext cx="19154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2000" b="1">
                <a:solidFill>
                  <a:srgbClr val="FF0000"/>
                </a:solidFill>
              </a:rPr>
              <a:t>Speed ~ cos δ</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048000"/>
            <a:ext cx="4000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152400" y="3124200"/>
            <a:ext cx="9737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800" dirty="0"/>
              <a:t>Delay =</a:t>
            </a:r>
          </a:p>
        </p:txBody>
      </p:sp>
      <p:sp>
        <p:nvSpPr>
          <p:cNvPr id="16" name="TextBox 8"/>
          <p:cNvSpPr txBox="1">
            <a:spLocks noChangeArrowheads="1"/>
          </p:cNvSpPr>
          <p:nvPr/>
        </p:nvSpPr>
        <p:spPr bwMode="auto">
          <a:xfrm>
            <a:off x="7162800" y="4114801"/>
            <a:ext cx="163826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2000" b="1">
                <a:solidFill>
                  <a:srgbClr val="FF0000"/>
                </a:solidFill>
              </a:rPr>
              <a:t>1 revolution </a:t>
            </a:r>
          </a:p>
          <a:p>
            <a:pPr eaLnBrk="1" hangingPunct="1"/>
            <a:r>
              <a:rPr lang="en-US" sz="2000" b="1">
                <a:solidFill>
                  <a:srgbClr val="FF0000"/>
                </a:solidFill>
              </a:rPr>
              <a:t>in 24h</a:t>
            </a:r>
          </a:p>
        </p:txBody>
      </p:sp>
      <p:pic>
        <p:nvPicPr>
          <p:cNvPr id="2" name="Picture 1" descr="Screen Shot 2015-03-28 at 19.01.13.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47800" y="2438400"/>
            <a:ext cx="3657600" cy="658232"/>
          </a:xfrm>
          <a:prstGeom prst="rect">
            <a:avLst/>
          </a:prstGeom>
        </p:spPr>
      </p:pic>
      <p:sp>
        <p:nvSpPr>
          <p:cNvPr id="5" name="TextBox 4"/>
          <p:cNvSpPr txBox="1"/>
          <p:nvPr/>
        </p:nvSpPr>
        <p:spPr>
          <a:xfrm>
            <a:off x="228600" y="2514600"/>
            <a:ext cx="1364977" cy="369332"/>
          </a:xfrm>
          <a:prstGeom prst="rect">
            <a:avLst/>
          </a:prstGeom>
          <a:noFill/>
        </p:spPr>
        <p:txBody>
          <a:bodyPr wrap="none" rtlCol="0">
            <a:spAutoFit/>
          </a:bodyPr>
          <a:lstStyle/>
          <a:p>
            <a:r>
              <a:rPr lang="en-US" sz="1800" dirty="0" smtClean="0"/>
              <a:t>Fringe freq.</a:t>
            </a:r>
            <a:endParaRPr lang="en-US" sz="1800" dirty="0"/>
          </a:p>
        </p:txBody>
      </p:sp>
      <p:sp>
        <p:nvSpPr>
          <p:cNvPr id="10" name="TextBox 9"/>
          <p:cNvSpPr txBox="1">
            <a:spLocks noChangeArrowheads="1"/>
          </p:cNvSpPr>
          <p:nvPr/>
        </p:nvSpPr>
        <p:spPr bwMode="auto">
          <a:xfrm>
            <a:off x="152400" y="2438400"/>
            <a:ext cx="4876800" cy="11376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endParaRPr lang="en-US"/>
          </a:p>
        </p:txBody>
      </p:sp>
      <p:sp>
        <p:nvSpPr>
          <p:cNvPr id="15" name="TextBox 8"/>
          <p:cNvSpPr txBox="1">
            <a:spLocks noChangeArrowheads="1"/>
          </p:cNvSpPr>
          <p:nvPr/>
        </p:nvSpPr>
        <p:spPr bwMode="auto">
          <a:xfrm>
            <a:off x="2819400" y="4953000"/>
            <a:ext cx="14456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2000" b="1" dirty="0" smtClean="0">
                <a:solidFill>
                  <a:srgbClr val="FF0000"/>
                </a:solidFill>
              </a:rPr>
              <a:t>~ sin (H-h)</a:t>
            </a:r>
            <a:endParaRPr lang="en-US" sz="2000" b="1" dirty="0">
              <a:solidFill>
                <a:srgbClr val="FF0000"/>
              </a:solidFill>
            </a:endParaRPr>
          </a:p>
        </p:txBody>
      </p:sp>
      <p:sp>
        <p:nvSpPr>
          <p:cNvPr id="17" name="TextBox 8"/>
          <p:cNvSpPr txBox="1">
            <a:spLocks noChangeArrowheads="1"/>
          </p:cNvSpPr>
          <p:nvPr/>
        </p:nvSpPr>
        <p:spPr bwMode="auto">
          <a:xfrm>
            <a:off x="6553200" y="6096000"/>
            <a:ext cx="15170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2000" b="1" dirty="0" smtClean="0">
                <a:solidFill>
                  <a:srgbClr val="FF0000"/>
                </a:solidFill>
              </a:rPr>
              <a:t>~ </a:t>
            </a:r>
            <a:r>
              <a:rPr lang="en-US" sz="2000" b="1" dirty="0" err="1" smtClean="0">
                <a:solidFill>
                  <a:srgbClr val="FF0000"/>
                </a:solidFill>
              </a:rPr>
              <a:t>cos</a:t>
            </a:r>
            <a:r>
              <a:rPr lang="en-US" sz="2000" b="1" dirty="0" smtClean="0">
                <a:solidFill>
                  <a:srgbClr val="FF0000"/>
                </a:solidFill>
              </a:rPr>
              <a:t> (H-h)</a:t>
            </a:r>
            <a:endParaRPr lang="en-US" sz="2000" b="1"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44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69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70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70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0" grpId="0"/>
      <p:bldP spid="29700" grpId="0"/>
      <p:bldP spid="11" grpId="0"/>
      <p:bldP spid="9" grpId="0"/>
      <p:bldP spid="16" grpId="0"/>
      <p:bldP spid="5" grpId="0"/>
      <p:bldP spid="10" grpId="0" animBg="1"/>
      <p:bldP spid="15"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p:cNvPicPr>
            <a:picLocks noChangeAspect="1"/>
          </p:cNvPicPr>
          <p:nvPr/>
        </p:nvPicPr>
        <p:blipFill>
          <a:blip r:embed="rId2" cstate="email">
            <a:extLst>
              <a:ext uri="{28A0092B-C50C-407E-A947-70E740481C1C}">
                <a14:useLocalDpi xmlns:a14="http://schemas.microsoft.com/office/drawing/2010/main" val="0"/>
              </a:ext>
            </a:extLst>
          </a:blip>
          <a:srcRect l="26450" t="30402" r="10628"/>
          <a:stretch>
            <a:fillRect/>
          </a:stretch>
        </p:blipFill>
        <p:spPr bwMode="auto">
          <a:xfrm>
            <a:off x="1" y="1447800"/>
            <a:ext cx="7537450"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4" name="Title 1"/>
          <p:cNvSpPr>
            <a:spLocks noGrp="1"/>
          </p:cNvSpPr>
          <p:nvPr>
            <p:ph type="title"/>
          </p:nvPr>
        </p:nvSpPr>
        <p:spPr>
          <a:xfrm>
            <a:off x="0" y="228600"/>
            <a:ext cx="9448800" cy="1143000"/>
          </a:xfrm>
        </p:spPr>
        <p:txBody>
          <a:bodyPr/>
          <a:lstStyle/>
          <a:p>
            <a:r>
              <a:rPr lang="en-US">
                <a:latin typeface="Calibri" charset="0"/>
              </a:rPr>
              <a:t>ROWSON </a:t>
            </a:r>
            <a:r>
              <a:rPr lang="en-GB">
                <a:latin typeface="Calibri" charset="0"/>
              </a:rPr>
              <a:t> </a:t>
            </a:r>
            <a:r>
              <a:rPr lang="en-US">
                <a:latin typeface="Calibri" charset="0"/>
              </a:rPr>
              <a:t>FRINGE FREQUENCY/ DELAY MACHINE </a:t>
            </a:r>
            <a:br>
              <a:rPr lang="en-US">
                <a:latin typeface="Calibri" charset="0"/>
              </a:rPr>
            </a:br>
            <a:r>
              <a:rPr lang="en-US">
                <a:latin typeface="Calibri" charset="0"/>
              </a:rPr>
              <a:t>ON TEST BENCH </a:t>
            </a:r>
            <a:r>
              <a:rPr lang="en-US" i="1">
                <a:latin typeface="Calibri" charset="0"/>
              </a:rPr>
              <a:t/>
            </a:r>
            <a:br>
              <a:rPr lang="en-US" i="1">
                <a:latin typeface="Calibri" charset="0"/>
              </a:rPr>
            </a:br>
            <a:r>
              <a:rPr lang="en-US" i="1">
                <a:solidFill>
                  <a:srgbClr val="FF0000"/>
                </a:solidFill>
                <a:latin typeface="Calibri" charset="0"/>
              </a:rPr>
              <a:t>Tracked fringe frequency and delay out to B &gt;100 km </a:t>
            </a:r>
            <a:br>
              <a:rPr lang="en-US" i="1">
                <a:solidFill>
                  <a:srgbClr val="FF0000"/>
                </a:solidFill>
                <a:latin typeface="Calibri" charset="0"/>
              </a:rPr>
            </a:br>
            <a:endParaRPr lang="en-US">
              <a:solidFill>
                <a:srgbClr val="FF0000"/>
              </a:solidFill>
              <a:latin typeface="Calibri" charset="0"/>
            </a:endParaRPr>
          </a:p>
        </p:txBody>
      </p:sp>
      <p:sp>
        <p:nvSpPr>
          <p:cNvPr id="4" name="Footer Placeholder 3"/>
          <p:cNvSpPr>
            <a:spLocks noGrp="1"/>
          </p:cNvSpPr>
          <p:nvPr>
            <p:ph type="ftr" sz="quarter" idx="11"/>
          </p:nvPr>
        </p:nvSpPr>
        <p:spPr/>
        <p:txBody>
          <a:bodyPr/>
          <a:lstStyle/>
          <a:p>
            <a:pPr>
              <a:defRPr/>
            </a:pPr>
            <a:endParaRPr lang="en-US" smtClean="0"/>
          </a:p>
          <a:p>
            <a:pPr>
              <a:defRPr/>
            </a:pPr>
            <a:endParaRPr lang="en-US"/>
          </a:p>
        </p:txBody>
      </p:sp>
      <p:sp>
        <p:nvSpPr>
          <p:cNvPr id="9" name="TextBox 8"/>
          <p:cNvSpPr txBox="1">
            <a:spLocks noChangeArrowheads="1"/>
          </p:cNvSpPr>
          <p:nvPr/>
        </p:nvSpPr>
        <p:spPr bwMode="auto">
          <a:xfrm>
            <a:off x="381008" y="1676400"/>
            <a:ext cx="973757"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800"/>
              <a:t>Delay =</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600200"/>
            <a:ext cx="4000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9" name="TextBox 1"/>
          <p:cNvSpPr txBox="1">
            <a:spLocks noChangeArrowheads="1"/>
          </p:cNvSpPr>
          <p:nvPr/>
        </p:nvSpPr>
        <p:spPr bwMode="auto">
          <a:xfrm>
            <a:off x="7772401" y="2286017"/>
            <a:ext cx="117211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800" b="1"/>
              <a:t>Photo </a:t>
            </a:r>
          </a:p>
          <a:p>
            <a:pPr eaLnBrk="1" hangingPunct="1"/>
            <a:r>
              <a:rPr lang="en-US" sz="1800" b="1"/>
              <a:t>courtesy </a:t>
            </a:r>
          </a:p>
          <a:p>
            <a:pPr eaLnBrk="1" hangingPunct="1"/>
            <a:r>
              <a:rPr lang="en-US" sz="1800" b="1"/>
              <a:t>Barrie </a:t>
            </a:r>
          </a:p>
          <a:p>
            <a:pPr eaLnBrk="1" hangingPunct="1"/>
            <a:r>
              <a:rPr lang="en-US" sz="1800" b="1"/>
              <a:t>Rowson</a:t>
            </a:r>
          </a:p>
        </p:txBody>
      </p:sp>
      <p:sp>
        <p:nvSpPr>
          <p:cNvPr id="11" name="TextBox 10"/>
          <p:cNvSpPr txBox="1"/>
          <p:nvPr/>
        </p:nvSpPr>
        <p:spPr>
          <a:xfrm>
            <a:off x="228600" y="6172200"/>
            <a:ext cx="1364977" cy="369332"/>
          </a:xfrm>
          <a:prstGeom prst="rect">
            <a:avLst/>
          </a:prstGeom>
          <a:solidFill>
            <a:schemeClr val="bg1"/>
          </a:solidFill>
        </p:spPr>
        <p:txBody>
          <a:bodyPr wrap="none" rtlCol="0">
            <a:spAutoFit/>
          </a:bodyPr>
          <a:lstStyle/>
          <a:p>
            <a:r>
              <a:rPr lang="en-US" sz="1800" dirty="0" smtClean="0"/>
              <a:t>Fringe freq.</a:t>
            </a:r>
            <a:endParaRPr lang="en-US" sz="1800" dirty="0"/>
          </a:p>
        </p:txBody>
      </p:sp>
      <p:pic>
        <p:nvPicPr>
          <p:cNvPr id="12" name="Picture 11" descr="Screen Shot 2015-03-28 at 19.01.13.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524000" y="6096000"/>
            <a:ext cx="3657600" cy="65823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title"/>
          </p:nvPr>
        </p:nvSpPr>
        <p:spPr>
          <a:xfrm>
            <a:off x="0" y="304800"/>
            <a:ext cx="9323388" cy="612775"/>
          </a:xfrm>
        </p:spPr>
        <p:txBody>
          <a:bodyPr lIns="0" tIns="0" rIns="0" bIns="0" anchor="t"/>
          <a:lstStyle/>
          <a:p>
            <a:pPr eaLnBrk="1" hangingPunct="1"/>
            <a:r>
              <a:rPr lang="en-US" dirty="0">
                <a:solidFill>
                  <a:schemeClr val="tx1"/>
                </a:solidFill>
                <a:latin typeface="Arial" charset="0"/>
              </a:rPr>
              <a:t>DEVELOPMENT OF </a:t>
            </a:r>
            <a:r>
              <a:rPr lang="en-US" dirty="0" smtClean="0">
                <a:solidFill>
                  <a:schemeClr val="tx1"/>
                </a:solidFill>
                <a:latin typeface="Arial" charset="0"/>
              </a:rPr>
              <a:t/>
            </a:r>
            <a:br>
              <a:rPr lang="en-US" dirty="0" smtClean="0">
                <a:solidFill>
                  <a:schemeClr val="tx1"/>
                </a:solidFill>
                <a:latin typeface="Arial" charset="0"/>
              </a:rPr>
            </a:br>
            <a:r>
              <a:rPr lang="en-US" dirty="0" smtClean="0">
                <a:solidFill>
                  <a:schemeClr val="tx1"/>
                </a:solidFill>
                <a:latin typeface="Arial" charset="0"/>
              </a:rPr>
              <a:t>RADIO </a:t>
            </a:r>
            <a:r>
              <a:rPr lang="en-US" dirty="0">
                <a:solidFill>
                  <a:schemeClr val="tx1"/>
                </a:solidFill>
                <a:latin typeface="Arial" charset="0"/>
              </a:rPr>
              <a:t>LINK </a:t>
            </a:r>
            <a:r>
              <a:rPr lang="en-US" dirty="0" smtClean="0">
                <a:solidFill>
                  <a:schemeClr val="tx1"/>
                </a:solidFill>
                <a:latin typeface="Arial" charset="0"/>
              </a:rPr>
              <a:t>INTERFEROMETRY AT JODRELL</a:t>
            </a:r>
            <a:br>
              <a:rPr lang="en-US" dirty="0" smtClean="0">
                <a:solidFill>
                  <a:schemeClr val="tx1"/>
                </a:solidFill>
                <a:latin typeface="Arial" charset="0"/>
              </a:rPr>
            </a:br>
            <a:r>
              <a:rPr lang="en-US" dirty="0" smtClean="0">
                <a:solidFill>
                  <a:schemeClr val="tx1"/>
                </a:solidFill>
                <a:latin typeface="Arial" charset="0"/>
              </a:rPr>
              <a:t>PRELUDE</a:t>
            </a:r>
            <a:r>
              <a:rPr lang="en-US" dirty="0">
                <a:solidFill>
                  <a:schemeClr val="tx1"/>
                </a:solidFill>
                <a:latin typeface="Arial" charset="0"/>
              </a:rPr>
              <a:t/>
            </a:r>
            <a:br>
              <a:rPr lang="en-US" dirty="0">
                <a:solidFill>
                  <a:schemeClr val="tx1"/>
                </a:solidFill>
                <a:latin typeface="Arial" charset="0"/>
              </a:rPr>
            </a:br>
            <a:r>
              <a:rPr lang="en-US" dirty="0" smtClean="0">
                <a:solidFill>
                  <a:schemeClr val="tx1"/>
                </a:solidFill>
                <a:latin typeface="Arial" charset="0"/>
              </a:rPr>
              <a:t> </a:t>
            </a:r>
            <a:endParaRPr lang="en-US" dirty="0">
              <a:solidFill>
                <a:schemeClr val="tx1"/>
              </a:solidFill>
              <a:latin typeface="Arial" charset="0"/>
            </a:endParaRPr>
          </a:p>
        </p:txBody>
      </p:sp>
      <p:sp>
        <p:nvSpPr>
          <p:cNvPr id="20483" name="Rectangle 4"/>
          <p:cNvSpPr>
            <a:spLocks noGrp="1" noChangeArrowheads="1"/>
          </p:cNvSpPr>
          <p:nvPr>
            <p:ph type="body" idx="4294967295"/>
          </p:nvPr>
        </p:nvSpPr>
        <p:spPr>
          <a:xfrm>
            <a:off x="2133600" y="3505200"/>
            <a:ext cx="4392613" cy="215900"/>
          </a:xfrm>
        </p:spPr>
        <p:txBody>
          <a:bodyPr lIns="0" tIns="0" rIns="0" bIns="0"/>
          <a:lstStyle/>
          <a:p>
            <a:pPr marL="674688" indent="-674688" algn="ctr" eaLnBrk="1" hangingPunct="1">
              <a:spcBef>
                <a:spcPct val="0"/>
              </a:spcBef>
              <a:buFontTx/>
              <a:buNone/>
            </a:pPr>
            <a:r>
              <a:rPr lang="en-US" dirty="0">
                <a:solidFill>
                  <a:srgbClr val="000000"/>
                </a:solidFill>
                <a:latin typeface="Tahoma Bold" charset="0"/>
              </a:rPr>
              <a:t>&lt;--    ~ 120 </a:t>
            </a:r>
            <a:r>
              <a:rPr lang="en-US" dirty="0" err="1">
                <a:solidFill>
                  <a:srgbClr val="000000"/>
                </a:solidFill>
                <a:latin typeface="Tahoma Bold" charset="0"/>
              </a:rPr>
              <a:t>kpc</a:t>
            </a:r>
            <a:r>
              <a:rPr lang="en-US" dirty="0">
                <a:solidFill>
                  <a:srgbClr val="000000"/>
                </a:solidFill>
                <a:latin typeface="Tahoma Bold" charset="0"/>
              </a:rPr>
              <a:t>      --&gt;</a:t>
            </a:r>
          </a:p>
        </p:txBody>
      </p:sp>
      <p:pic>
        <p:nvPicPr>
          <p:cNvPr id="20487" name="Picture 1" descr="Screen shot 2012-06-19 at 15.53.41.png"/>
          <p:cNvPicPr>
            <a:picLocks noChangeAspect="1"/>
          </p:cNvPicPr>
          <p:nvPr/>
        </p:nvPicPr>
        <p:blipFill>
          <a:blip r:embed="rId3" cstate="email">
            <a:extLst>
              <a:ext uri="{28A0092B-C50C-407E-A947-70E740481C1C}">
                <a14:useLocalDpi xmlns:a14="http://schemas.microsoft.com/office/drawing/2010/main" val="0"/>
              </a:ext>
            </a:extLst>
          </a:blip>
          <a:srcRect l="2855" t="23659" r="9203" b="22902"/>
          <a:stretch>
            <a:fillRect/>
          </a:stretch>
        </p:blipFill>
        <p:spPr bwMode="auto">
          <a:xfrm>
            <a:off x="2438400" y="3810000"/>
            <a:ext cx="3482975"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TextBox 2"/>
          <p:cNvSpPr txBox="1">
            <a:spLocks noChangeArrowheads="1"/>
          </p:cNvSpPr>
          <p:nvPr/>
        </p:nvSpPr>
        <p:spPr bwMode="auto">
          <a:xfrm>
            <a:off x="6477000" y="6858001"/>
            <a:ext cx="1846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endParaRPr lang="en-US"/>
          </a:p>
        </p:txBody>
      </p:sp>
      <p:sp>
        <p:nvSpPr>
          <p:cNvPr id="2" name="Text Placeholder 1"/>
          <p:cNvSpPr>
            <a:spLocks noGrp="1"/>
          </p:cNvSpPr>
          <p:nvPr>
            <p:ph type="body" sz="half" idx="1"/>
          </p:nvPr>
        </p:nvSpPr>
        <p:spPr>
          <a:xfrm>
            <a:off x="838200" y="1524000"/>
            <a:ext cx="8821297" cy="4114800"/>
          </a:xfrm>
        </p:spPr>
        <p:txBody>
          <a:bodyPr/>
          <a:lstStyle/>
          <a:p>
            <a:pPr marL="0" indent="0">
              <a:buFontTx/>
              <a:buNone/>
              <a:defRPr/>
            </a:pPr>
            <a:endParaRPr lang="en-US" dirty="0"/>
          </a:p>
          <a:p>
            <a:pPr>
              <a:defRPr/>
            </a:pPr>
            <a:r>
              <a:rPr lang="en-US" sz="2400" dirty="0" smtClean="0"/>
              <a:t>1953 Cygnus A </a:t>
            </a:r>
            <a:r>
              <a:rPr lang="en-US" sz="2400" dirty="0" err="1" smtClean="0"/>
              <a:t>Jennison</a:t>
            </a:r>
            <a:r>
              <a:rPr lang="en-US" sz="2400" dirty="0" smtClean="0"/>
              <a:t> &amp; Das Gupta</a:t>
            </a:r>
          </a:p>
          <a:p>
            <a:pPr lvl="1">
              <a:defRPr/>
            </a:pPr>
            <a:r>
              <a:rPr lang="en-US" sz="2400" dirty="0" smtClean="0"/>
              <a:t>Radio link Intensity  interferometer to 4km</a:t>
            </a:r>
          </a:p>
          <a:p>
            <a:pPr marL="914400" lvl="2" indent="0">
              <a:buNone/>
              <a:defRPr/>
            </a:pPr>
            <a:endParaRPr lang="en-US" sz="2400" dirty="0" smtClean="0"/>
          </a:p>
          <a:p>
            <a:pPr>
              <a:defRPr/>
            </a:pPr>
            <a:endParaRPr lang="en-US" sz="2400" dirty="0"/>
          </a:p>
          <a:p>
            <a:pPr>
              <a:defRPr/>
            </a:pPr>
            <a:endParaRPr lang="en-US" dirty="0"/>
          </a:p>
          <a:p>
            <a:pPr marL="0" indent="0">
              <a:buFontTx/>
              <a:buNone/>
              <a:defRPr/>
            </a:pPr>
            <a:endParaRPr lang="en-US" dirty="0" smtClean="0"/>
          </a:p>
        </p:txBody>
      </p:sp>
      <p:sp>
        <p:nvSpPr>
          <p:cNvPr id="3" name="TextBox 2"/>
          <p:cNvSpPr txBox="1">
            <a:spLocks noChangeArrowheads="1"/>
          </p:cNvSpPr>
          <p:nvPr/>
        </p:nvSpPr>
        <p:spPr bwMode="auto">
          <a:xfrm>
            <a:off x="1295400" y="5562600"/>
            <a:ext cx="63488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b="1" dirty="0" smtClean="0"/>
              <a:t>CYGNUS A IS DOUBLE AND HUGE!</a:t>
            </a:r>
            <a:r>
              <a:rPr lang="en-US" b="1" dirty="0"/>
              <a:t>!</a:t>
            </a:r>
          </a:p>
        </p:txBody>
      </p:sp>
    </p:spTree>
    <p:extLst>
      <p:ext uri="{BB962C8B-B14F-4D97-AF65-F5344CB8AC3E}">
        <p14:creationId xmlns:p14="http://schemas.microsoft.com/office/powerpoint/2010/main" val="33904164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48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4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P spid="2" grpId="0" build="p"/>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p:cNvSpPr>
            <a:spLocks noGrp="1"/>
          </p:cNvSpPr>
          <p:nvPr>
            <p:ph type="title"/>
          </p:nvPr>
        </p:nvSpPr>
        <p:spPr>
          <a:xfrm>
            <a:off x="0" y="457200"/>
            <a:ext cx="9448800" cy="1143000"/>
          </a:xfrm>
        </p:spPr>
        <p:txBody>
          <a:bodyPr/>
          <a:lstStyle/>
          <a:p>
            <a:r>
              <a:rPr lang="en-US" dirty="0">
                <a:latin typeface="Calibri" charset="0"/>
              </a:rPr>
              <a:t>ROWSON  FRINGE FREQUENCY/ DELAY MACHINE  </a:t>
            </a:r>
            <a:r>
              <a:rPr lang="en-US" i="1" dirty="0">
                <a:latin typeface="Calibri" charset="0"/>
              </a:rPr>
              <a:t/>
            </a:r>
            <a:br>
              <a:rPr lang="en-US" i="1" dirty="0">
                <a:latin typeface="Calibri" charset="0"/>
              </a:rPr>
            </a:br>
            <a:r>
              <a:rPr lang="en-US" i="1" dirty="0">
                <a:solidFill>
                  <a:srgbClr val="FF0000"/>
                </a:solidFill>
                <a:latin typeface="Calibri" charset="0"/>
              </a:rPr>
              <a:t>Tracked fringe frequency and delay out to B &gt;100 km </a:t>
            </a:r>
            <a:br>
              <a:rPr lang="en-US" i="1" dirty="0">
                <a:solidFill>
                  <a:srgbClr val="FF0000"/>
                </a:solidFill>
                <a:latin typeface="Calibri" charset="0"/>
              </a:rPr>
            </a:br>
            <a:endParaRPr lang="en-US" dirty="0">
              <a:solidFill>
                <a:srgbClr val="FF0000"/>
              </a:solidFill>
              <a:latin typeface="Calibri" charset="0"/>
            </a:endParaRPr>
          </a:p>
        </p:txBody>
      </p:sp>
      <p:sp>
        <p:nvSpPr>
          <p:cNvPr id="4" name="Footer Placeholder 3"/>
          <p:cNvSpPr>
            <a:spLocks noGrp="1"/>
          </p:cNvSpPr>
          <p:nvPr>
            <p:ph type="ftr" sz="quarter" idx="11"/>
          </p:nvPr>
        </p:nvSpPr>
        <p:spPr/>
        <p:txBody>
          <a:bodyPr/>
          <a:lstStyle/>
          <a:p>
            <a:pPr>
              <a:defRPr/>
            </a:pPr>
            <a:endParaRPr lang="en-US" smtClean="0"/>
          </a:p>
          <a:p>
            <a:pPr>
              <a:defRPr/>
            </a:pPr>
            <a:endParaRPr lang="en-US"/>
          </a:p>
        </p:txBody>
      </p:sp>
      <p:pic>
        <p:nvPicPr>
          <p:cNvPr id="29699" name="Picture 6" descr="Screen Shot 2015-02-13 at 15.07.05.png"/>
          <p:cNvPicPr>
            <a:picLocks noChangeAspect="1"/>
          </p:cNvPicPr>
          <p:nvPr/>
        </p:nvPicPr>
        <p:blipFill>
          <a:blip r:embed="rId2" cstate="email">
            <a:extLst>
              <a:ext uri="{28A0092B-C50C-407E-A947-70E740481C1C}">
                <a14:useLocalDpi xmlns:a14="http://schemas.microsoft.com/office/drawing/2010/main" val="0"/>
              </a:ext>
            </a:extLst>
          </a:blip>
          <a:srcRect b="12210"/>
          <a:stretch>
            <a:fillRect/>
          </a:stretch>
        </p:blipFill>
        <p:spPr bwMode="auto">
          <a:xfrm>
            <a:off x="1765300" y="1828800"/>
            <a:ext cx="7378700" cy="434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Box 8"/>
          <p:cNvSpPr txBox="1">
            <a:spLocks noChangeArrowheads="1"/>
          </p:cNvSpPr>
          <p:nvPr/>
        </p:nvSpPr>
        <p:spPr bwMode="auto">
          <a:xfrm>
            <a:off x="1752600" y="3276600"/>
            <a:ext cx="128222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2000" b="1">
                <a:solidFill>
                  <a:srgbClr val="FF0000"/>
                </a:solidFill>
              </a:rPr>
              <a:t>Meccano</a:t>
            </a:r>
          </a:p>
        </p:txBody>
      </p:sp>
      <p:cxnSp>
        <p:nvCxnSpPr>
          <p:cNvPr id="29701" name="Straight Arrow Connector 10"/>
          <p:cNvCxnSpPr>
            <a:cxnSpLocks noChangeShapeType="1"/>
          </p:cNvCxnSpPr>
          <p:nvPr/>
        </p:nvCxnSpPr>
        <p:spPr bwMode="auto">
          <a:xfrm>
            <a:off x="3276600" y="3657600"/>
            <a:ext cx="914400" cy="457200"/>
          </a:xfrm>
          <a:prstGeom prst="straightConnector1">
            <a:avLst/>
          </a:prstGeom>
          <a:noFill/>
          <a:ln w="28575">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7" name="Straight Arrow Connector 10"/>
          <p:cNvCxnSpPr>
            <a:cxnSpLocks noChangeShapeType="1"/>
          </p:cNvCxnSpPr>
          <p:nvPr/>
        </p:nvCxnSpPr>
        <p:spPr bwMode="auto">
          <a:xfrm flipH="1">
            <a:off x="5943600" y="2438400"/>
            <a:ext cx="914400" cy="0"/>
          </a:xfrm>
          <a:prstGeom prst="straightConnector1">
            <a:avLst/>
          </a:prstGeom>
          <a:noFill/>
          <a:ln w="28575">
            <a:solidFill>
              <a:srgbClr val="FF0000"/>
            </a:solidFill>
            <a:round/>
            <a:headEnd/>
            <a:tailEnd type="arrow" w="med" len="med"/>
          </a:ln>
          <a:extLst>
            <a:ext uri="{909E8E84-426E-40DD-AFC4-6F175D3DCCD1}">
              <a14:hiddenFill xmlns:a14="http://schemas.microsoft.com/office/drawing/2010/main">
                <a:noFill/>
              </a14:hiddenFill>
            </a:ext>
          </a:extLst>
        </p:spPr>
      </p:cxnSp>
      <p:sp>
        <p:nvSpPr>
          <p:cNvPr id="11" name="TextBox 8"/>
          <p:cNvSpPr txBox="1">
            <a:spLocks noChangeArrowheads="1"/>
          </p:cNvSpPr>
          <p:nvPr/>
        </p:nvSpPr>
        <p:spPr bwMode="auto">
          <a:xfrm>
            <a:off x="7086601" y="2209800"/>
            <a:ext cx="19154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2000" b="1" dirty="0">
                <a:solidFill>
                  <a:srgbClr val="FF0000"/>
                </a:solidFill>
              </a:rPr>
              <a:t>Speed ~ </a:t>
            </a:r>
            <a:r>
              <a:rPr lang="en-US" sz="2000" b="1" dirty="0" err="1">
                <a:solidFill>
                  <a:srgbClr val="FF0000"/>
                </a:solidFill>
              </a:rPr>
              <a:t>cos</a:t>
            </a:r>
            <a:r>
              <a:rPr lang="en-US" sz="2000" b="1" dirty="0">
                <a:solidFill>
                  <a:srgbClr val="FF0000"/>
                </a:solidFill>
              </a:rPr>
              <a:t> </a:t>
            </a:r>
            <a:r>
              <a:rPr lang="en-US" sz="2000" b="1" dirty="0" err="1">
                <a:solidFill>
                  <a:srgbClr val="FF0000"/>
                </a:solidFill>
              </a:rPr>
              <a:t>δ</a:t>
            </a:r>
            <a:endParaRPr lang="en-US" sz="2000" b="1" dirty="0">
              <a:solidFill>
                <a:srgbClr val="FF0000"/>
              </a:solidFill>
            </a:endParaRPr>
          </a:p>
        </p:txBody>
      </p:sp>
      <p:sp>
        <p:nvSpPr>
          <p:cNvPr id="12" name="TextBox 8"/>
          <p:cNvSpPr txBox="1">
            <a:spLocks noChangeArrowheads="1"/>
          </p:cNvSpPr>
          <p:nvPr/>
        </p:nvSpPr>
        <p:spPr bwMode="auto">
          <a:xfrm>
            <a:off x="6831014" y="4724417"/>
            <a:ext cx="231302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2000" b="1">
                <a:solidFill>
                  <a:srgbClr val="FF0000"/>
                </a:solidFill>
              </a:rPr>
              <a:t>Set initial delay </a:t>
            </a:r>
          </a:p>
          <a:p>
            <a:pPr eaLnBrk="1" hangingPunct="1"/>
            <a:r>
              <a:rPr lang="en-US" sz="2000" b="1">
                <a:solidFill>
                  <a:srgbClr val="FF0000"/>
                </a:solidFill>
              </a:rPr>
              <a:t>to calculated </a:t>
            </a:r>
          </a:p>
          <a:p>
            <a:pPr eaLnBrk="1" hangingPunct="1"/>
            <a:r>
              <a:rPr lang="en-US" sz="2000" b="1">
                <a:solidFill>
                  <a:srgbClr val="FF0000"/>
                </a:solidFill>
              </a:rPr>
              <a:t>delay for start HA</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057400"/>
            <a:ext cx="4000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8" y="2133600"/>
            <a:ext cx="9737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800"/>
              <a:t>Delay =</a:t>
            </a:r>
          </a:p>
        </p:txBody>
      </p:sp>
      <p:sp>
        <p:nvSpPr>
          <p:cNvPr id="16" name="TextBox 8"/>
          <p:cNvSpPr txBox="1">
            <a:spLocks noChangeArrowheads="1"/>
          </p:cNvSpPr>
          <p:nvPr/>
        </p:nvSpPr>
        <p:spPr bwMode="auto">
          <a:xfrm>
            <a:off x="6692902" y="3048000"/>
            <a:ext cx="24506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2000" b="1">
                <a:solidFill>
                  <a:srgbClr val="FF0000"/>
                </a:solidFill>
              </a:rPr>
              <a:t>1 revolution in 24h</a:t>
            </a:r>
          </a:p>
        </p:txBody>
      </p:sp>
      <p:sp>
        <p:nvSpPr>
          <p:cNvPr id="18" name="TextBox 8"/>
          <p:cNvSpPr txBox="1">
            <a:spLocks noChangeArrowheads="1"/>
          </p:cNvSpPr>
          <p:nvPr/>
        </p:nvSpPr>
        <p:spPr bwMode="auto">
          <a:xfrm>
            <a:off x="3962400" y="6324600"/>
            <a:ext cx="478202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2000" b="1">
                <a:solidFill>
                  <a:srgbClr val="A60DFF"/>
                </a:solidFill>
              </a:rPr>
              <a:t>TURN ON MOTOR AT CORRECT TIME</a:t>
            </a:r>
          </a:p>
        </p:txBody>
      </p:sp>
      <p:sp>
        <p:nvSpPr>
          <p:cNvPr id="15" name="TextBox 14"/>
          <p:cNvSpPr txBox="1"/>
          <p:nvPr/>
        </p:nvSpPr>
        <p:spPr>
          <a:xfrm>
            <a:off x="0" y="1676400"/>
            <a:ext cx="1364977" cy="369332"/>
          </a:xfrm>
          <a:prstGeom prst="rect">
            <a:avLst/>
          </a:prstGeom>
          <a:noFill/>
        </p:spPr>
        <p:txBody>
          <a:bodyPr wrap="none" rtlCol="0">
            <a:spAutoFit/>
          </a:bodyPr>
          <a:lstStyle/>
          <a:p>
            <a:r>
              <a:rPr lang="en-US" sz="1800" dirty="0" smtClean="0"/>
              <a:t>Fringe freq.</a:t>
            </a:r>
            <a:endParaRPr lang="en-US" sz="1800" dirty="0"/>
          </a:p>
        </p:txBody>
      </p:sp>
      <p:pic>
        <p:nvPicPr>
          <p:cNvPr id="17" name="Picture 16" descr="Screen Shot 2015-03-28 at 19.01.13.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371600" y="1600200"/>
            <a:ext cx="3657600" cy="658232"/>
          </a:xfrm>
          <a:prstGeom prst="rect">
            <a:avLst/>
          </a:prstGeom>
        </p:spPr>
      </p:pic>
      <p:sp>
        <p:nvSpPr>
          <p:cNvPr id="19" name="TextBox 18"/>
          <p:cNvSpPr txBox="1">
            <a:spLocks noChangeArrowheads="1"/>
          </p:cNvSpPr>
          <p:nvPr/>
        </p:nvSpPr>
        <p:spPr bwMode="auto">
          <a:xfrm>
            <a:off x="11660" y="1524000"/>
            <a:ext cx="4876800" cy="11376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endParaRPr lang="en-US"/>
          </a:p>
        </p:txBody>
      </p:sp>
      <p:sp>
        <p:nvSpPr>
          <p:cNvPr id="20" name="TextBox 8"/>
          <p:cNvSpPr txBox="1">
            <a:spLocks noChangeArrowheads="1"/>
          </p:cNvSpPr>
          <p:nvPr/>
        </p:nvSpPr>
        <p:spPr bwMode="auto">
          <a:xfrm>
            <a:off x="2133600" y="4800600"/>
            <a:ext cx="14456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2000" b="1" dirty="0" smtClean="0">
                <a:solidFill>
                  <a:srgbClr val="FF0000"/>
                </a:solidFill>
              </a:rPr>
              <a:t>~ sin (H-h)</a:t>
            </a:r>
            <a:endParaRPr lang="en-US" sz="2000" b="1" dirty="0">
              <a:solidFill>
                <a:srgbClr val="FF0000"/>
              </a:solidFill>
            </a:endParaRPr>
          </a:p>
        </p:txBody>
      </p:sp>
      <p:sp>
        <p:nvSpPr>
          <p:cNvPr id="21" name="TextBox 8"/>
          <p:cNvSpPr txBox="1">
            <a:spLocks noChangeArrowheads="1"/>
          </p:cNvSpPr>
          <p:nvPr/>
        </p:nvSpPr>
        <p:spPr bwMode="auto">
          <a:xfrm>
            <a:off x="4724400" y="5486400"/>
            <a:ext cx="15170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2000" b="1" dirty="0" smtClean="0">
                <a:solidFill>
                  <a:srgbClr val="FF0000"/>
                </a:solidFill>
              </a:rPr>
              <a:t>~ </a:t>
            </a:r>
            <a:r>
              <a:rPr lang="en-US" sz="2000" b="1" dirty="0" err="1" smtClean="0">
                <a:solidFill>
                  <a:srgbClr val="FF0000"/>
                </a:solidFill>
              </a:rPr>
              <a:t>cos</a:t>
            </a:r>
            <a:r>
              <a:rPr lang="en-US" sz="2000" b="1" dirty="0" smtClean="0">
                <a:solidFill>
                  <a:srgbClr val="FF0000"/>
                </a:solidFill>
              </a:rPr>
              <a:t> (H-h)</a:t>
            </a:r>
            <a:endParaRPr lang="en-US" sz="2000" b="1"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69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70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70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p:bldP spid="11" grpId="0"/>
      <p:bldP spid="12" grpId="0"/>
      <p:bldP spid="9" grpId="0"/>
      <p:bldP spid="16" grpId="0"/>
      <p:bldP spid="18" grpId="0"/>
      <p:bldP spid="19" grpId="0" animBg="1"/>
      <p:bldP spid="20"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a:xfrm>
            <a:off x="381000" y="-228600"/>
            <a:ext cx="8763000" cy="1143000"/>
          </a:xfrm>
        </p:spPr>
        <p:txBody>
          <a:bodyPr/>
          <a:lstStyle/>
          <a:p>
            <a:r>
              <a:rPr lang="en-US">
                <a:latin typeface="Calibri" charset="0"/>
              </a:rPr>
              <a:t>QUEST FOR HIGHER RESOLUTION - ARE THERE FRINGES?</a:t>
            </a:r>
            <a:br>
              <a:rPr lang="en-US">
                <a:latin typeface="Calibri" charset="0"/>
              </a:rPr>
            </a:br>
            <a:r>
              <a:rPr lang="en-US">
                <a:solidFill>
                  <a:srgbClr val="FF0000"/>
                </a:solidFill>
                <a:latin typeface="Calibri" charset="0"/>
              </a:rPr>
              <a:t>Jodrell – Defford Baseline - 5 GHz 2 Mλ</a:t>
            </a:r>
          </a:p>
        </p:txBody>
      </p:sp>
      <p:sp>
        <p:nvSpPr>
          <p:cNvPr id="4" name="Footer Placeholder 3"/>
          <p:cNvSpPr>
            <a:spLocks noGrp="1"/>
          </p:cNvSpPr>
          <p:nvPr>
            <p:ph type="ftr" sz="quarter" idx="11"/>
          </p:nvPr>
        </p:nvSpPr>
        <p:spPr/>
        <p:txBody>
          <a:bodyPr/>
          <a:lstStyle/>
          <a:p>
            <a:pPr>
              <a:defRPr/>
            </a:pPr>
            <a:endParaRPr lang="en-US" smtClean="0"/>
          </a:p>
          <a:p>
            <a:pPr>
              <a:defRPr/>
            </a:pPr>
            <a:endParaRPr lang="en-US"/>
          </a:p>
        </p:txBody>
      </p:sp>
      <p:pic>
        <p:nvPicPr>
          <p:cNvPr id="110595" name="Picture 6"/>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705600" y="1828800"/>
            <a:ext cx="1752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6" name="Picture 7"/>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71600" y="1828800"/>
            <a:ext cx="40386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Title 1"/>
          <p:cNvSpPr txBox="1">
            <a:spLocks/>
          </p:cNvSpPr>
          <p:nvPr/>
        </p:nvSpPr>
        <p:spPr bwMode="auto">
          <a:xfrm>
            <a:off x="-609600" y="685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ct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gn="ctr"/>
            <a:r>
              <a:rPr lang="en-US" b="1" dirty="0" smtClean="0">
                <a:latin typeface="Calibri" charset="0"/>
              </a:rPr>
              <a:t>3C273B </a:t>
            </a:r>
            <a:r>
              <a:rPr lang="en-US" b="1" dirty="0">
                <a:latin typeface="Calibri" charset="0"/>
              </a:rPr>
              <a:t>YES!!!</a:t>
            </a:r>
          </a:p>
          <a:p>
            <a:pPr algn="ctr"/>
            <a:r>
              <a:rPr lang="en-US" b="1" dirty="0">
                <a:latin typeface="Calibri" charset="0"/>
              </a:rPr>
              <a:t>UNRESOVED </a:t>
            </a:r>
          </a:p>
        </p:txBody>
      </p:sp>
      <p:sp>
        <p:nvSpPr>
          <p:cNvPr id="110598" name="Title 1"/>
          <p:cNvSpPr txBox="1">
            <a:spLocks/>
          </p:cNvSpPr>
          <p:nvPr/>
        </p:nvSpPr>
        <p:spPr bwMode="auto">
          <a:xfrm>
            <a:off x="3505200" y="685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ct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gn="ctr"/>
            <a:r>
              <a:rPr lang="en-US" b="1">
                <a:latin typeface="Calibri" charset="0"/>
              </a:rPr>
              <a:t>1938-15 YES!!!</a:t>
            </a:r>
          </a:p>
          <a:p>
            <a:pPr algn="ctr"/>
            <a:r>
              <a:rPr lang="en-US" b="1">
                <a:latin typeface="Calibri" charset="0"/>
              </a:rPr>
              <a:t>RESOLVED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059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059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059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05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7" grpId="0"/>
      <p:bldP spid="11059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endParaRPr lang="en-US" smtClean="0"/>
          </a:p>
          <a:p>
            <a:pPr>
              <a:defRPr/>
            </a:pPr>
            <a:endParaRPr lang="en-US"/>
          </a:p>
        </p:txBody>
      </p:sp>
      <p:sp>
        <p:nvSpPr>
          <p:cNvPr id="108546" name="TextBox 1"/>
          <p:cNvSpPr txBox="1">
            <a:spLocks noChangeArrowheads="1"/>
          </p:cNvSpPr>
          <p:nvPr/>
        </p:nvSpPr>
        <p:spPr bwMode="auto">
          <a:xfrm>
            <a:off x="2743200" y="17"/>
            <a:ext cx="477566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b="1">
                <a:latin typeface="Calibri" charset="0"/>
              </a:rPr>
              <a:t>QUEST FOR MORE SENSITIVITY</a:t>
            </a:r>
          </a:p>
          <a:p>
            <a:pPr eaLnBrk="1" hangingPunct="1"/>
            <a:r>
              <a:rPr lang="en-US" b="1">
                <a:latin typeface="Calibri" charset="0"/>
              </a:rPr>
              <a:t>THE MARK III TELESCOPE 1967</a:t>
            </a:r>
          </a:p>
          <a:p>
            <a:pPr eaLnBrk="1" hangingPunct="1"/>
            <a:endParaRPr lang="en-US"/>
          </a:p>
        </p:txBody>
      </p:sp>
      <p:pic>
        <p:nvPicPr>
          <p:cNvPr id="108547" name="Picture 4" descr="MarkIII.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2" y="990600"/>
            <a:ext cx="38354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Content Placeholder 5"/>
          <p:cNvSpPr>
            <a:spLocks noGrp="1"/>
          </p:cNvSpPr>
          <p:nvPr>
            <p:ph idx="1"/>
          </p:nvPr>
        </p:nvSpPr>
        <p:spPr>
          <a:xfrm>
            <a:off x="381000" y="4572000"/>
            <a:ext cx="7772400" cy="914400"/>
          </a:xfrm>
        </p:spPr>
        <p:txBody>
          <a:bodyPr/>
          <a:lstStyle/>
          <a:p>
            <a:r>
              <a:rPr lang="en-US">
                <a:latin typeface="Calibri" charset="0"/>
              </a:rPr>
              <a:t>35m x 28m Increased sensitivity</a:t>
            </a:r>
          </a:p>
          <a:p>
            <a:pPr lvl="1"/>
            <a:r>
              <a:rPr lang="en-US">
                <a:latin typeface="Calibri" charset="0"/>
              </a:rPr>
              <a:t>“Transportable”, but never transported</a:t>
            </a:r>
          </a:p>
          <a:p>
            <a:endParaRPr lang="en-US">
              <a:latin typeface="Calibri" charset="0"/>
            </a:endParaRPr>
          </a:p>
        </p:txBody>
      </p:sp>
      <p:pic>
        <p:nvPicPr>
          <p:cNvPr id="108549" name="Picture 6" descr="Map Jodrell Wardle.pdf"/>
          <p:cNvPicPr>
            <a:picLocks noChangeAspect="1"/>
          </p:cNvPicPr>
          <p:nvPr/>
        </p:nvPicPr>
        <p:blipFill>
          <a:blip r:embed="rId3" cstate="email">
            <a:extLst>
              <a:ext uri="{28A0092B-C50C-407E-A947-70E740481C1C}">
                <a14:useLocalDpi xmlns:a14="http://schemas.microsoft.com/office/drawing/2010/main" val="0"/>
              </a:ext>
            </a:extLst>
          </a:blip>
          <a:srcRect l="36514" t="15396" b="9285"/>
          <a:stretch>
            <a:fillRect/>
          </a:stretch>
        </p:blipFill>
        <p:spPr bwMode="auto">
          <a:xfrm>
            <a:off x="6019800" y="1066800"/>
            <a:ext cx="2717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8550" name="Straight Arrow Connector 8"/>
          <p:cNvCxnSpPr>
            <a:cxnSpLocks noChangeShapeType="1"/>
          </p:cNvCxnSpPr>
          <p:nvPr/>
        </p:nvCxnSpPr>
        <p:spPr bwMode="auto">
          <a:xfrm flipH="1">
            <a:off x="4495800" y="2057400"/>
            <a:ext cx="2438400" cy="152400"/>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extBox 1"/>
          <p:cNvSpPr txBox="1">
            <a:spLocks noChangeArrowheads="1"/>
          </p:cNvSpPr>
          <p:nvPr/>
        </p:nvSpPr>
        <p:spPr bwMode="auto">
          <a:xfrm>
            <a:off x="914410" y="11113"/>
            <a:ext cx="7944177"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b="1">
                <a:latin typeface="Calibri" charset="0"/>
              </a:rPr>
              <a:t>QUASAR ANGULAR SIZES DECREASE WITH REDSHIFT</a:t>
            </a:r>
          </a:p>
          <a:p>
            <a:pPr eaLnBrk="1" hangingPunct="1"/>
            <a:r>
              <a:rPr lang="en-US" sz="2000" b="1">
                <a:latin typeface="Calibri" charset="0"/>
              </a:rPr>
              <a:t>GM Nature 218, 933 (1968) </a:t>
            </a:r>
          </a:p>
          <a:p>
            <a:pPr eaLnBrk="1" hangingPunct="1"/>
            <a:endParaRPr lang="en-US"/>
          </a:p>
        </p:txBody>
      </p:sp>
      <p:pic>
        <p:nvPicPr>
          <p:cNvPr id="109570" name="Picture 4" descr="MarkIII.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4" y="990600"/>
            <a:ext cx="295751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Content Placeholder 5"/>
          <p:cNvSpPr>
            <a:spLocks noGrp="1"/>
          </p:cNvSpPr>
          <p:nvPr>
            <p:ph idx="1"/>
          </p:nvPr>
        </p:nvSpPr>
        <p:spPr>
          <a:xfrm>
            <a:off x="381000" y="4572000"/>
            <a:ext cx="7772400" cy="914400"/>
          </a:xfrm>
        </p:spPr>
        <p:txBody>
          <a:bodyPr/>
          <a:lstStyle/>
          <a:p>
            <a:endParaRPr lang="en-US">
              <a:latin typeface="Calibri" charset="0"/>
            </a:endParaRPr>
          </a:p>
          <a:p>
            <a:endParaRPr lang="en-US">
              <a:latin typeface="Calibri" charset="0"/>
            </a:endParaRPr>
          </a:p>
        </p:txBody>
      </p:sp>
      <p:pic>
        <p:nvPicPr>
          <p:cNvPr id="109572" name="Picture 7"/>
          <p:cNvPicPr>
            <a:picLocks noChangeAspect="1" noChangeArrowheads="1"/>
          </p:cNvPicPr>
          <p:nvPr/>
        </p:nvPicPr>
        <p:blipFill>
          <a:blip r:embed="rId3">
            <a:extLst>
              <a:ext uri="{28A0092B-C50C-407E-A947-70E740481C1C}">
                <a14:useLocalDpi xmlns:a14="http://schemas.microsoft.com/office/drawing/2010/main" val="0"/>
              </a:ext>
            </a:extLst>
          </a:blip>
          <a:srcRect b="9116"/>
          <a:stretch>
            <a:fillRect/>
          </a:stretch>
        </p:blipFill>
        <p:spPr bwMode="auto">
          <a:xfrm>
            <a:off x="4267200" y="1752600"/>
            <a:ext cx="38862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3" name="TextBox 1"/>
          <p:cNvSpPr txBox="1">
            <a:spLocks noChangeArrowheads="1"/>
          </p:cNvSpPr>
          <p:nvPr/>
        </p:nvSpPr>
        <p:spPr bwMode="auto">
          <a:xfrm>
            <a:off x="6781800" y="2819401"/>
            <a:ext cx="9731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b="1">
                <a:solidFill>
                  <a:srgbClr val="FF0000"/>
                </a:solidFill>
              </a:rPr>
              <a:t>z &lt; 1</a:t>
            </a:r>
          </a:p>
        </p:txBody>
      </p:sp>
      <p:sp>
        <p:nvSpPr>
          <p:cNvPr id="109574" name="TextBox 9"/>
          <p:cNvSpPr txBox="1">
            <a:spLocks noChangeArrowheads="1"/>
          </p:cNvSpPr>
          <p:nvPr/>
        </p:nvSpPr>
        <p:spPr bwMode="auto">
          <a:xfrm>
            <a:off x="6934200" y="4495801"/>
            <a:ext cx="9731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b="1">
                <a:solidFill>
                  <a:srgbClr val="FF0000"/>
                </a:solidFill>
              </a:rPr>
              <a:t>z &gt; 1</a:t>
            </a:r>
          </a:p>
        </p:txBody>
      </p:sp>
      <p:sp>
        <p:nvSpPr>
          <p:cNvPr id="109575" name="TextBox 10"/>
          <p:cNvSpPr txBox="1">
            <a:spLocks noChangeArrowheads="1"/>
          </p:cNvSpPr>
          <p:nvPr/>
        </p:nvSpPr>
        <p:spPr bwMode="auto">
          <a:xfrm>
            <a:off x="3886200" y="1066800"/>
            <a:ext cx="5029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sz="2400" b="1">
                <a:solidFill>
                  <a:srgbClr val="FF0000"/>
                </a:solidFill>
              </a:rPr>
              <a:t>STEEP-SPECTRUM QUASARS </a:t>
            </a:r>
          </a:p>
          <a:p>
            <a:pPr algn="ctr" eaLnBrk="1" hangingPunct="1"/>
            <a:r>
              <a:rPr lang="en-US" sz="1800" b="1">
                <a:solidFill>
                  <a:srgbClr val="FF0000"/>
                </a:solidFill>
              </a:rPr>
              <a:t>SPECTRAL INDEX &lt; -0.7 </a:t>
            </a:r>
          </a:p>
        </p:txBody>
      </p:sp>
      <p:sp>
        <p:nvSpPr>
          <p:cNvPr id="109576" name="TextBox 11"/>
          <p:cNvSpPr txBox="1">
            <a:spLocks noChangeArrowheads="1"/>
          </p:cNvSpPr>
          <p:nvPr/>
        </p:nvSpPr>
        <p:spPr bwMode="auto">
          <a:xfrm>
            <a:off x="3886201" y="1676400"/>
            <a:ext cx="5565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800" b="1">
                <a:solidFill>
                  <a:srgbClr val="A60DFF"/>
                </a:solidFill>
              </a:rPr>
              <a:t>No.</a:t>
            </a:r>
          </a:p>
        </p:txBody>
      </p:sp>
      <p:sp>
        <p:nvSpPr>
          <p:cNvPr id="109577" name="TextBox 12"/>
          <p:cNvSpPr txBox="1">
            <a:spLocks noChangeArrowheads="1"/>
          </p:cNvSpPr>
          <p:nvPr/>
        </p:nvSpPr>
        <p:spPr bwMode="auto">
          <a:xfrm>
            <a:off x="5334009" y="6172200"/>
            <a:ext cx="19287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800" b="1">
                <a:solidFill>
                  <a:srgbClr val="A60DFF"/>
                </a:solidFill>
              </a:rPr>
              <a:t>Fringe Visibility</a:t>
            </a:r>
          </a:p>
        </p:txBody>
      </p:sp>
      <p:sp>
        <p:nvSpPr>
          <p:cNvPr id="109578" name="TextBox 13"/>
          <p:cNvSpPr txBox="1">
            <a:spLocks noChangeArrowheads="1"/>
          </p:cNvSpPr>
          <p:nvPr/>
        </p:nvSpPr>
        <p:spPr bwMode="auto">
          <a:xfrm>
            <a:off x="7315208" y="6492875"/>
            <a:ext cx="9994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800" b="1">
                <a:solidFill>
                  <a:srgbClr val="A60DFF"/>
                </a:solidFill>
              </a:rPr>
              <a:t>Small &gt;</a:t>
            </a:r>
          </a:p>
        </p:txBody>
      </p:sp>
      <p:sp>
        <p:nvSpPr>
          <p:cNvPr id="109579" name="TextBox 14"/>
          <p:cNvSpPr txBox="1">
            <a:spLocks noChangeArrowheads="1"/>
          </p:cNvSpPr>
          <p:nvPr/>
        </p:nvSpPr>
        <p:spPr bwMode="auto">
          <a:xfrm>
            <a:off x="4572001" y="6488114"/>
            <a:ext cx="10823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800" b="1">
                <a:solidFill>
                  <a:srgbClr val="A60DFF"/>
                </a:solidFill>
              </a:rPr>
              <a:t>&lt;  Large</a:t>
            </a:r>
          </a:p>
        </p:txBody>
      </p:sp>
      <p:pic>
        <p:nvPicPr>
          <p:cNvPr id="109580" name="Picture 8" descr="Lovell17_1920x1080.jp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81002" y="3733800"/>
            <a:ext cx="3454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p:cNvSpPr>
            <a:spLocks noGrp="1"/>
          </p:cNvSpPr>
          <p:nvPr>
            <p:ph type="title"/>
          </p:nvPr>
        </p:nvSpPr>
        <p:spPr>
          <a:xfrm>
            <a:off x="-29029" y="0"/>
            <a:ext cx="9144000" cy="1143000"/>
          </a:xfrm>
        </p:spPr>
        <p:txBody>
          <a:bodyPr/>
          <a:lstStyle/>
          <a:p>
            <a:pPr eaLnBrk="1" hangingPunct="1"/>
            <a:r>
              <a:rPr lang="en-US" dirty="0" smtClean="0">
                <a:latin typeface="Calibri" charset="0"/>
              </a:rPr>
              <a:t> </a:t>
            </a:r>
            <a:r>
              <a:rPr lang="en-US" dirty="0">
                <a:latin typeface="Calibri" charset="0"/>
              </a:rPr>
              <a:t/>
            </a:r>
            <a:br>
              <a:rPr lang="en-US" dirty="0">
                <a:latin typeface="Calibri" charset="0"/>
              </a:rPr>
            </a:br>
            <a:r>
              <a:rPr lang="en-US" dirty="0" smtClean="0">
                <a:latin typeface="Calibri" charset="0"/>
              </a:rPr>
              <a:t>QUEST FOR HIGHER RESOLUTION</a:t>
            </a:r>
            <a:br>
              <a:rPr lang="en-US" dirty="0" smtClean="0">
                <a:latin typeface="Calibri" charset="0"/>
              </a:rPr>
            </a:br>
            <a:r>
              <a:rPr lang="en-US" dirty="0" smtClean="0">
                <a:latin typeface="Calibri" charset="0"/>
              </a:rPr>
              <a:t>DEVELOPMENT OF TAPE RECORDING INTERFEROMETRY</a:t>
            </a:r>
            <a:br>
              <a:rPr lang="en-US" dirty="0" smtClean="0">
                <a:latin typeface="Calibri" charset="0"/>
              </a:rPr>
            </a:br>
            <a:r>
              <a:rPr lang="en-US" dirty="0" smtClean="0">
                <a:latin typeface="Calibri" charset="0"/>
              </a:rPr>
              <a:t>AT JODRELL BANK</a:t>
            </a:r>
            <a:r>
              <a:rPr lang="en-US" dirty="0">
                <a:latin typeface="Calibri" charset="0"/>
              </a:rPr>
              <a:t/>
            </a:r>
            <a:br>
              <a:rPr lang="en-US" dirty="0">
                <a:latin typeface="Calibri" charset="0"/>
              </a:rPr>
            </a:br>
            <a:endParaRPr lang="en-US" dirty="0">
              <a:latin typeface="Calibri" charset="0"/>
            </a:endParaRPr>
          </a:p>
        </p:txBody>
      </p:sp>
      <p:sp>
        <p:nvSpPr>
          <p:cNvPr id="29698" name="Content Placeholder 2"/>
          <p:cNvSpPr>
            <a:spLocks noGrp="1"/>
          </p:cNvSpPr>
          <p:nvPr>
            <p:ph idx="1"/>
          </p:nvPr>
        </p:nvSpPr>
        <p:spPr>
          <a:xfrm>
            <a:off x="685800" y="838200"/>
            <a:ext cx="7772400" cy="5105400"/>
          </a:xfrm>
        </p:spPr>
        <p:txBody>
          <a:bodyPr/>
          <a:lstStyle/>
          <a:p>
            <a:pPr marL="0" indent="0" eaLnBrk="1" hangingPunct="1">
              <a:buFontTx/>
              <a:buNone/>
              <a:defRPr/>
            </a:pPr>
            <a:endParaRPr lang="en-US" dirty="0" smtClean="0">
              <a:latin typeface="Calibri" charset="0"/>
            </a:endParaRPr>
          </a:p>
          <a:p>
            <a:pPr eaLnBrk="1" hangingPunct="1">
              <a:defRPr/>
            </a:pPr>
            <a:r>
              <a:rPr lang="en-US" dirty="0" smtClean="0">
                <a:latin typeface="Calibri" charset="0"/>
              </a:rPr>
              <a:t>1963 </a:t>
            </a:r>
            <a:r>
              <a:rPr lang="en-US" dirty="0">
                <a:latin typeface="Calibri" charset="0"/>
              </a:rPr>
              <a:t>Visit by Lovell to Crimea </a:t>
            </a:r>
          </a:p>
          <a:p>
            <a:pPr lvl="1" eaLnBrk="1" hangingPunct="1">
              <a:defRPr/>
            </a:pPr>
            <a:r>
              <a:rPr lang="en-US" dirty="0">
                <a:latin typeface="Calibri" charset="0"/>
              </a:rPr>
              <a:t>Discussions with </a:t>
            </a:r>
            <a:r>
              <a:rPr lang="en-US" dirty="0" err="1">
                <a:latin typeface="Calibri" charset="0"/>
              </a:rPr>
              <a:t>Shlovsky</a:t>
            </a:r>
            <a:r>
              <a:rPr lang="en-US" dirty="0">
                <a:latin typeface="Calibri" charset="0"/>
              </a:rPr>
              <a:t> and </a:t>
            </a:r>
            <a:r>
              <a:rPr lang="en-US" dirty="0" err="1">
                <a:latin typeface="Calibri" charset="0"/>
              </a:rPr>
              <a:t>Matveyenko</a:t>
            </a:r>
            <a:endParaRPr lang="en-US" dirty="0">
              <a:latin typeface="Calibri" charset="0"/>
            </a:endParaRPr>
          </a:p>
          <a:p>
            <a:pPr lvl="2" eaLnBrk="1" hangingPunct="1">
              <a:defRPr/>
            </a:pPr>
            <a:r>
              <a:rPr lang="en-US" dirty="0">
                <a:latin typeface="Calibri" charset="0"/>
              </a:rPr>
              <a:t>Crimea – Jodrell 42 cm 2200 km</a:t>
            </a:r>
          </a:p>
          <a:p>
            <a:pPr lvl="1" eaLnBrk="1" hangingPunct="1">
              <a:defRPr/>
            </a:pPr>
            <a:r>
              <a:rPr lang="en-US" dirty="0">
                <a:latin typeface="Calibri" charset="0"/>
              </a:rPr>
              <a:t>Memo by Palmer, Anderson, </a:t>
            </a:r>
            <a:r>
              <a:rPr lang="en-US" dirty="0" err="1">
                <a:latin typeface="Calibri" charset="0"/>
              </a:rPr>
              <a:t>Rowson</a:t>
            </a:r>
            <a:endParaRPr lang="en-US" dirty="0">
              <a:latin typeface="Calibri" charset="0"/>
            </a:endParaRPr>
          </a:p>
          <a:p>
            <a:pPr lvl="2" eaLnBrk="1" hangingPunct="1">
              <a:defRPr/>
            </a:pPr>
            <a:r>
              <a:rPr lang="en-US" dirty="0">
                <a:latin typeface="Calibri" charset="0"/>
              </a:rPr>
              <a:t>Impossible/ too expensive with linked interferometer</a:t>
            </a:r>
          </a:p>
          <a:p>
            <a:pPr lvl="2" eaLnBrk="1" hangingPunct="1">
              <a:defRPr/>
            </a:pPr>
            <a:r>
              <a:rPr lang="en-US" dirty="0">
                <a:latin typeface="Calibri" charset="0"/>
              </a:rPr>
              <a:t>Possibility of phase coherent tape recording </a:t>
            </a:r>
            <a:r>
              <a:rPr lang="en-US" dirty="0" smtClean="0">
                <a:latin typeface="Calibri" charset="0"/>
              </a:rPr>
              <a:t>interferometer</a:t>
            </a:r>
          </a:p>
          <a:p>
            <a:pPr lvl="2" eaLnBrk="1" hangingPunct="1">
              <a:defRPr/>
            </a:pPr>
            <a:endParaRPr lang="en-US" dirty="0">
              <a:latin typeface="Calibri" charset="0"/>
            </a:endParaRPr>
          </a:p>
          <a:p>
            <a:pPr eaLnBrk="1" hangingPunct="1">
              <a:defRPr/>
            </a:pPr>
            <a:r>
              <a:rPr lang="en-US" dirty="0">
                <a:latin typeface="Calibri" charset="0"/>
              </a:rPr>
              <a:t>1965- 67 Development of  tape recording interferometers</a:t>
            </a:r>
          </a:p>
          <a:p>
            <a:pPr lvl="2" eaLnBrk="1" hangingPunct="1">
              <a:defRPr/>
            </a:pPr>
            <a:r>
              <a:rPr lang="en-US" dirty="0">
                <a:latin typeface="Calibri" charset="0"/>
              </a:rPr>
              <a:t>Video tape recorders</a:t>
            </a:r>
          </a:p>
          <a:p>
            <a:pPr lvl="2" eaLnBrk="1" hangingPunct="1">
              <a:defRPr/>
            </a:pPr>
            <a:r>
              <a:rPr lang="en-US" dirty="0">
                <a:latin typeface="Calibri" charset="0"/>
              </a:rPr>
              <a:t>Atomic clocks</a:t>
            </a:r>
          </a:p>
          <a:p>
            <a:pPr eaLnBrk="1" hangingPunct="1">
              <a:defRPr/>
            </a:pPr>
            <a:r>
              <a:rPr lang="en-US" dirty="0">
                <a:latin typeface="Calibri" charset="0"/>
              </a:rPr>
              <a:t>1967	</a:t>
            </a:r>
          </a:p>
          <a:p>
            <a:pPr lvl="1" eaLnBrk="1" hangingPunct="1">
              <a:defRPr/>
            </a:pPr>
            <a:r>
              <a:rPr lang="en-US" dirty="0" smtClean="0">
                <a:latin typeface="Calibri" charset="0"/>
              </a:rPr>
              <a:t>Canada. </a:t>
            </a:r>
            <a:r>
              <a:rPr lang="en-US" dirty="0" err="1" smtClean="0">
                <a:latin typeface="Calibri" charset="0"/>
              </a:rPr>
              <a:t>Broten</a:t>
            </a:r>
            <a:r>
              <a:rPr lang="en-US" dirty="0" smtClean="0">
                <a:latin typeface="Calibri" charset="0"/>
              </a:rPr>
              <a:t> </a:t>
            </a:r>
            <a:r>
              <a:rPr lang="en-US" dirty="0">
                <a:latin typeface="Calibri" charset="0"/>
              </a:rPr>
              <a:t>et al (Algonquin-Penticton)</a:t>
            </a:r>
          </a:p>
          <a:p>
            <a:pPr lvl="1" eaLnBrk="1" hangingPunct="1">
              <a:defRPr/>
            </a:pPr>
            <a:r>
              <a:rPr lang="en-US" dirty="0" smtClean="0">
                <a:latin typeface="Calibri" charset="0"/>
              </a:rPr>
              <a:t>US.  NRAO – Cornell Kellermann</a:t>
            </a:r>
            <a:r>
              <a:rPr lang="en-US" dirty="0">
                <a:latin typeface="Calibri" charset="0"/>
              </a:rPr>
              <a:t>, Cohen, Clark </a:t>
            </a:r>
          </a:p>
          <a:p>
            <a:pPr lvl="1" eaLnBrk="1" hangingPunct="1">
              <a:defRPr/>
            </a:pPr>
            <a:r>
              <a:rPr lang="en-US" dirty="0" smtClean="0">
                <a:latin typeface="Calibri" charset="0"/>
              </a:rPr>
              <a:t>MIT Moran et al </a:t>
            </a:r>
            <a:endParaRPr lang="en-US" dirty="0">
              <a:latin typeface="Calibri" charset="0"/>
            </a:endParaRPr>
          </a:p>
          <a:p>
            <a:pPr eaLnBrk="1" hangingPunct="1">
              <a:defRPr/>
            </a:pPr>
            <a:r>
              <a:rPr lang="en-US" dirty="0">
                <a:latin typeface="Calibri" charset="0"/>
              </a:rPr>
              <a:t>1969</a:t>
            </a:r>
          </a:p>
          <a:p>
            <a:pPr lvl="1" eaLnBrk="1" hangingPunct="1">
              <a:defRPr/>
            </a:pPr>
            <a:r>
              <a:rPr lang="en-US" dirty="0">
                <a:latin typeface="Calibri" charset="0"/>
              </a:rPr>
              <a:t>Jodrell – </a:t>
            </a:r>
            <a:r>
              <a:rPr lang="en-US" dirty="0" smtClean="0">
                <a:latin typeface="Calibri" charset="0"/>
              </a:rPr>
              <a:t>Arecibo (too late – Jodrell lost the race)</a:t>
            </a:r>
            <a:endParaRPr lang="en-US" dirty="0">
              <a:latin typeface="Calibri" charset="0"/>
            </a:endParaRPr>
          </a:p>
          <a:p>
            <a:pPr marL="1371600" lvl="3" indent="0" eaLnBrk="1" hangingPunct="1">
              <a:buFontTx/>
              <a:buNone/>
              <a:defRPr/>
            </a:pPr>
            <a:endParaRPr lang="en-US" dirty="0">
              <a:latin typeface="Calibri" charset="0"/>
            </a:endParaRPr>
          </a:p>
          <a:p>
            <a:pPr eaLnBrk="1" hangingPunct="1">
              <a:defRPr/>
            </a:pPr>
            <a:endParaRPr lang="en-US" sz="2400" dirty="0">
              <a:latin typeface="Calibri" charset="0"/>
            </a:endParaRPr>
          </a:p>
        </p:txBody>
      </p:sp>
      <p:sp>
        <p:nvSpPr>
          <p:cNvPr id="2" name="TextBox 1"/>
          <p:cNvSpPr txBox="1"/>
          <p:nvPr/>
        </p:nvSpPr>
        <p:spPr>
          <a:xfrm>
            <a:off x="533409" y="6302376"/>
            <a:ext cx="8022023" cy="523220"/>
          </a:xfrm>
          <a:prstGeom prst="rect">
            <a:avLst/>
          </a:prstGeom>
          <a:noFill/>
        </p:spPr>
        <p:txBody>
          <a:bodyPr wrap="none">
            <a:spAutoFit/>
          </a:bodyPr>
          <a:lstStyle/>
          <a:p>
            <a:pPr>
              <a:defRPr/>
            </a:pPr>
            <a:r>
              <a:rPr lang="en-US" b="1" kern="0" dirty="0">
                <a:solidFill>
                  <a:srgbClr val="000000"/>
                </a:solidFill>
                <a:latin typeface="Calibri" charset="0"/>
              </a:rPr>
              <a:t>VLBI = SCIENCE + SCIENCE DIPLOMACY IN COLD WAR</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698">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698">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698">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698">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698">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698">
                                            <p:txEl>
                                              <p:pRg st="6" end="6"/>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698">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698">
                                            <p:txEl>
                                              <p:pRg st="9" end="9"/>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698">
                                            <p:txEl>
                                              <p:pRg st="10" end="1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698">
                                            <p:txEl>
                                              <p:pRg st="11" end="1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698">
                                            <p:txEl>
                                              <p:pRg st="12" end="1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698">
                                            <p:txEl>
                                              <p:pRg st="13" end="1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698">
                                            <p:txEl>
                                              <p:pRg st="14" end="14"/>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698">
                                            <p:txEl>
                                              <p:pRg st="15" end="15"/>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698">
                                            <p:txEl>
                                              <p:pRg st="16" end="16"/>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build="p"/>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p:cNvSpPr>
            <a:spLocks noGrp="1"/>
          </p:cNvSpPr>
          <p:nvPr>
            <p:ph type="title"/>
          </p:nvPr>
        </p:nvSpPr>
        <p:spPr>
          <a:xfrm>
            <a:off x="0" y="15875"/>
            <a:ext cx="9144000" cy="1143000"/>
          </a:xfrm>
        </p:spPr>
        <p:txBody>
          <a:bodyPr/>
          <a:lstStyle/>
          <a:p>
            <a:pPr eaLnBrk="1" hangingPunct="1"/>
            <a:r>
              <a:rPr lang="en-US" dirty="0" smtClean="0">
                <a:latin typeface="Calibri" charset="0"/>
              </a:rPr>
              <a:t>LONG BASELINE INTERFEROMETRY </a:t>
            </a:r>
            <a:r>
              <a:rPr lang="en-US" dirty="0">
                <a:latin typeface="Calibri" charset="0"/>
              </a:rPr>
              <a:t>= SCIENCE + POLITICS</a:t>
            </a:r>
            <a:br>
              <a:rPr lang="en-US" dirty="0">
                <a:latin typeface="Calibri" charset="0"/>
              </a:rPr>
            </a:br>
            <a:endParaRPr lang="en-US" dirty="0">
              <a:latin typeface="Calibri" charset="0"/>
            </a:endParaRPr>
          </a:p>
        </p:txBody>
      </p:sp>
      <p:sp>
        <p:nvSpPr>
          <p:cNvPr id="116738" name="Content Placeholder 2"/>
          <p:cNvSpPr>
            <a:spLocks noGrp="1"/>
          </p:cNvSpPr>
          <p:nvPr>
            <p:ph idx="1"/>
          </p:nvPr>
        </p:nvSpPr>
        <p:spPr>
          <a:xfrm>
            <a:off x="175627" y="1676400"/>
            <a:ext cx="8991600" cy="4114800"/>
          </a:xfrm>
        </p:spPr>
        <p:txBody>
          <a:bodyPr/>
          <a:lstStyle/>
          <a:p>
            <a:r>
              <a:rPr lang="en-US" sz="2400" dirty="0" smtClean="0">
                <a:latin typeface="Calibri" charset="0"/>
              </a:rPr>
              <a:t>Attractiveness to </a:t>
            </a:r>
            <a:r>
              <a:rPr lang="en-US" sz="2400" dirty="0">
                <a:latin typeface="Calibri" charset="0"/>
              </a:rPr>
              <a:t>policy </a:t>
            </a:r>
            <a:r>
              <a:rPr lang="en-US" sz="2400" dirty="0" smtClean="0">
                <a:latin typeface="Calibri" charset="0"/>
              </a:rPr>
              <a:t>makers and international </a:t>
            </a:r>
            <a:r>
              <a:rPr lang="en-US" sz="2400" smtClean="0">
                <a:latin typeface="Calibri" charset="0"/>
              </a:rPr>
              <a:t>organisations</a:t>
            </a:r>
            <a:endParaRPr lang="en-US" sz="2400" dirty="0" smtClean="0">
              <a:latin typeface="Calibri" charset="0"/>
            </a:endParaRPr>
          </a:p>
          <a:p>
            <a:pPr lvl="1"/>
            <a:r>
              <a:rPr lang="en-US" sz="2400" dirty="0">
                <a:latin typeface="Calibri" charset="0"/>
              </a:rPr>
              <a:t>B</a:t>
            </a:r>
            <a:r>
              <a:rPr lang="en-US" sz="2400" dirty="0" smtClean="0">
                <a:latin typeface="Calibri" charset="0"/>
              </a:rPr>
              <a:t>uilding </a:t>
            </a:r>
            <a:r>
              <a:rPr lang="en-US" sz="2400" dirty="0">
                <a:latin typeface="Calibri" charset="0"/>
              </a:rPr>
              <a:t>international scientific bridge between </a:t>
            </a:r>
            <a:r>
              <a:rPr lang="en-US" sz="2400" dirty="0" smtClean="0">
                <a:latin typeface="Calibri" charset="0"/>
              </a:rPr>
              <a:t>countries</a:t>
            </a:r>
          </a:p>
          <a:p>
            <a:pPr lvl="2"/>
            <a:r>
              <a:rPr lang="en-US" sz="2400" dirty="0" smtClean="0">
                <a:latin typeface="Calibri" charset="0"/>
              </a:rPr>
              <a:t>Europe</a:t>
            </a:r>
            <a:r>
              <a:rPr lang="en-US" sz="2400" dirty="0">
                <a:latin typeface="Calibri" charset="0"/>
              </a:rPr>
              <a:t>, EVN, </a:t>
            </a:r>
            <a:r>
              <a:rPr lang="en-US" sz="2400" dirty="0" err="1">
                <a:latin typeface="Calibri" charset="0"/>
              </a:rPr>
              <a:t>Radionet</a:t>
            </a:r>
            <a:r>
              <a:rPr lang="en-US" sz="2400" dirty="0">
                <a:latin typeface="Calibri" charset="0"/>
              </a:rPr>
              <a:t>, </a:t>
            </a:r>
            <a:r>
              <a:rPr lang="en-US" sz="2400" dirty="0" smtClean="0">
                <a:latin typeface="Calibri" charset="0"/>
              </a:rPr>
              <a:t>JIVE</a:t>
            </a:r>
          </a:p>
          <a:p>
            <a:pPr lvl="2"/>
            <a:r>
              <a:rPr lang="en-US" sz="2400" dirty="0" smtClean="0">
                <a:latin typeface="Calibri" charset="0"/>
              </a:rPr>
              <a:t>Africa</a:t>
            </a:r>
            <a:r>
              <a:rPr lang="en-US" sz="2400" dirty="0">
                <a:latin typeface="Calibri" charset="0"/>
              </a:rPr>
              <a:t>, AVN, </a:t>
            </a:r>
            <a:r>
              <a:rPr lang="en-US" sz="2400" dirty="0" smtClean="0">
                <a:latin typeface="Calibri" charset="0"/>
              </a:rPr>
              <a:t>SKA</a:t>
            </a:r>
          </a:p>
          <a:p>
            <a:pPr lvl="2"/>
            <a:r>
              <a:rPr lang="en-US" sz="2400" dirty="0" smtClean="0">
                <a:latin typeface="Calibri" charset="0"/>
              </a:rPr>
              <a:t>ERC </a:t>
            </a:r>
            <a:r>
              <a:rPr lang="en-US" sz="2400" dirty="0">
                <a:latin typeface="Calibri" charset="0"/>
              </a:rPr>
              <a:t>Synergy Project </a:t>
            </a:r>
            <a:r>
              <a:rPr lang="en-US" sz="2400" dirty="0" smtClean="0">
                <a:latin typeface="Calibri" charset="0"/>
              </a:rPr>
              <a:t>“Event </a:t>
            </a:r>
            <a:r>
              <a:rPr lang="en-US" sz="2400" dirty="0">
                <a:latin typeface="Calibri" charset="0"/>
              </a:rPr>
              <a:t>Horizon </a:t>
            </a:r>
            <a:r>
              <a:rPr lang="en-US" sz="2400" dirty="0" smtClean="0">
                <a:latin typeface="Calibri" charset="0"/>
              </a:rPr>
              <a:t>Telescope”</a:t>
            </a:r>
            <a:endParaRPr lang="en-US" sz="2400" dirty="0">
              <a:latin typeface="Calibri" charset="0"/>
            </a:endParaRPr>
          </a:p>
          <a:p>
            <a:pPr lvl="1"/>
            <a:endParaRPr lang="en-US" sz="2400" dirty="0">
              <a:latin typeface="Calibri" charset="0"/>
            </a:endParaRPr>
          </a:p>
          <a:p>
            <a:pPr lvl="1"/>
            <a:r>
              <a:rPr lang="en-US" sz="2400" dirty="0" smtClean="0">
                <a:latin typeface="Calibri" charset="0"/>
              </a:rPr>
              <a:t>Current role in development of Africa</a:t>
            </a:r>
            <a:endParaRPr lang="en-US" sz="2400" dirty="0">
              <a:latin typeface="Calibri" charset="0"/>
            </a:endParaRPr>
          </a:p>
          <a:p>
            <a:pPr marL="457200" lvl="1" indent="0">
              <a:buNone/>
            </a:pPr>
            <a:r>
              <a:rPr lang="en-US" sz="2400" dirty="0" smtClean="0">
                <a:latin typeface="Calibri" charset="0"/>
              </a:rPr>
              <a:t>             (technology and human capacity building)</a:t>
            </a:r>
            <a:endParaRPr lang="en-US" sz="2400" dirty="0">
              <a:latin typeface="Calibri" charset="0"/>
            </a:endParaRPr>
          </a:p>
          <a:p>
            <a:pPr lvl="2"/>
            <a:r>
              <a:rPr lang="en-US" sz="2400" dirty="0" smtClean="0">
                <a:latin typeface="Calibri" charset="0"/>
              </a:rPr>
              <a:t>Africa</a:t>
            </a:r>
            <a:r>
              <a:rPr lang="en-US" sz="2400" dirty="0">
                <a:latin typeface="Calibri" charset="0"/>
              </a:rPr>
              <a:t>, AVN, SKA-</a:t>
            </a:r>
            <a:r>
              <a:rPr lang="en-US" sz="2400" dirty="0" smtClean="0">
                <a:latin typeface="Calibri" charset="0"/>
              </a:rPr>
              <a:t>Africa</a:t>
            </a:r>
          </a:p>
          <a:p>
            <a:pPr lvl="2"/>
            <a:r>
              <a:rPr lang="en-US" sz="2400" dirty="0" smtClean="0">
                <a:latin typeface="Calibri" charset="0"/>
              </a:rPr>
              <a:t>Resolutions of European Parliament and </a:t>
            </a:r>
            <a:r>
              <a:rPr lang="en-US" sz="2400" dirty="0">
                <a:latin typeface="Calibri" charset="0"/>
              </a:rPr>
              <a:t>A</a:t>
            </a:r>
            <a:r>
              <a:rPr lang="en-US" sz="2400" dirty="0" smtClean="0">
                <a:latin typeface="Calibri" charset="0"/>
              </a:rPr>
              <a:t>frican Union</a:t>
            </a:r>
            <a:endParaRPr lang="en-US" sz="2400" dirty="0">
              <a:latin typeface="Calibri" charset="0"/>
            </a:endParaRPr>
          </a:p>
          <a:p>
            <a:endParaRPr lang="en-US" dirty="0">
              <a:latin typeface="Calibri"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673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673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673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6738">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6738">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6738">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6738">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6738">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673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8"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772400" cy="1143000"/>
          </a:xfrm>
        </p:spPr>
        <p:txBody>
          <a:bodyPr/>
          <a:lstStyle/>
          <a:p>
            <a:r>
              <a:rPr lang="en-US" sz="4000" dirty="0" smtClean="0"/>
              <a:t>BOTTOM LINE</a:t>
            </a:r>
            <a:endParaRPr lang="en-US" sz="4000" dirty="0"/>
          </a:p>
        </p:txBody>
      </p:sp>
      <p:sp>
        <p:nvSpPr>
          <p:cNvPr id="3" name="Content Placeholder 2"/>
          <p:cNvSpPr>
            <a:spLocks noGrp="1"/>
          </p:cNvSpPr>
          <p:nvPr>
            <p:ph idx="1"/>
          </p:nvPr>
        </p:nvSpPr>
        <p:spPr>
          <a:xfrm>
            <a:off x="152400" y="1981200"/>
            <a:ext cx="8839200" cy="4114800"/>
          </a:xfrm>
        </p:spPr>
        <p:txBody>
          <a:bodyPr/>
          <a:lstStyle/>
          <a:p>
            <a:r>
              <a:rPr lang="en-US" sz="2800" dirty="0" smtClean="0"/>
              <a:t>Sixties – key decade for development of long-baseline interferometry</a:t>
            </a:r>
          </a:p>
          <a:p>
            <a:endParaRPr lang="en-US" sz="2800" dirty="0"/>
          </a:p>
          <a:p>
            <a:r>
              <a:rPr lang="en-US" sz="2800" dirty="0" err="1" smtClean="0"/>
              <a:t>Jodrell</a:t>
            </a:r>
            <a:r>
              <a:rPr lang="en-US" sz="2800" dirty="0" smtClean="0"/>
              <a:t> Bank played crucial role </a:t>
            </a:r>
          </a:p>
          <a:p>
            <a:endParaRPr lang="en-US" sz="2800" dirty="0"/>
          </a:p>
          <a:p>
            <a:r>
              <a:rPr lang="en-US" sz="2800" dirty="0" smtClean="0"/>
              <a:t>Long baseline interferometry has political dimension </a:t>
            </a:r>
          </a:p>
          <a:p>
            <a:pPr lvl="1"/>
            <a:r>
              <a:rPr lang="en-US" sz="2800" dirty="0" smtClean="0"/>
              <a:t>In addition to fundamental scientific rationale </a:t>
            </a:r>
            <a:endParaRPr lang="en-US" sz="2800" dirty="0"/>
          </a:p>
        </p:txBody>
      </p:sp>
      <p:sp>
        <p:nvSpPr>
          <p:cNvPr id="4" name="Footer Placeholder 3"/>
          <p:cNvSpPr>
            <a:spLocks noGrp="1"/>
          </p:cNvSpPr>
          <p:nvPr>
            <p:ph type="ftr" sz="quarter" idx="11"/>
          </p:nvPr>
        </p:nvSpPr>
        <p:spPr/>
        <p:txBody>
          <a:bodyPr/>
          <a:lstStyle/>
          <a:p>
            <a:pPr>
              <a:defRPr/>
            </a:pPr>
            <a:endParaRPr lang="en-US" smtClean="0"/>
          </a:p>
          <a:p>
            <a:pPr>
              <a:defRPr/>
            </a:pPr>
            <a:endParaRPr lang="en-US"/>
          </a:p>
        </p:txBody>
      </p:sp>
    </p:spTree>
    <p:extLst>
      <p:ext uri="{BB962C8B-B14F-4D97-AF65-F5344CB8AC3E}">
        <p14:creationId xmlns:p14="http://schemas.microsoft.com/office/powerpoint/2010/main" val="84014261"/>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a:xfrm>
            <a:off x="-144457" y="-304800"/>
            <a:ext cx="9296401" cy="1143000"/>
          </a:xfrm>
        </p:spPr>
        <p:txBody>
          <a:bodyPr/>
          <a:lstStyle/>
          <a:p>
            <a:r>
              <a:rPr lang="en-US">
                <a:latin typeface="Calibri" charset="0"/>
              </a:rPr>
              <a:t>JODRELL BANK - CRADLE OF VLBI </a:t>
            </a:r>
          </a:p>
        </p:txBody>
      </p:sp>
      <p:sp>
        <p:nvSpPr>
          <p:cNvPr id="96258" name="Content Placeholder 2"/>
          <p:cNvSpPr>
            <a:spLocks noGrp="1"/>
          </p:cNvSpPr>
          <p:nvPr>
            <p:ph idx="1"/>
          </p:nvPr>
        </p:nvSpPr>
        <p:spPr>
          <a:xfrm>
            <a:off x="304800" y="4038600"/>
            <a:ext cx="9144000" cy="1219200"/>
          </a:xfrm>
        </p:spPr>
        <p:txBody>
          <a:bodyPr/>
          <a:lstStyle/>
          <a:p>
            <a:pPr lvl="1"/>
            <a:endParaRPr lang="en-US" dirty="0" smtClean="0">
              <a:latin typeface="Calibri" charset="0"/>
            </a:endParaRPr>
          </a:p>
          <a:p>
            <a:r>
              <a:rPr lang="en-US" sz="2000" dirty="0" smtClean="0">
                <a:latin typeface="Calibri" charset="0"/>
              </a:rPr>
              <a:t>1957 Completion of Mark I Telescope – later Lovell Telescope</a:t>
            </a:r>
          </a:p>
          <a:p>
            <a:pPr lvl="1"/>
            <a:r>
              <a:rPr lang="en-US" sz="2000" dirty="0" smtClean="0">
                <a:latin typeface="Calibri" charset="0"/>
              </a:rPr>
              <a:t>Largest telescope - 250 </a:t>
            </a:r>
            <a:r>
              <a:rPr lang="en-US" sz="2000" dirty="0" err="1" smtClean="0">
                <a:latin typeface="Calibri" charset="0"/>
              </a:rPr>
              <a:t>ft</a:t>
            </a:r>
            <a:r>
              <a:rPr lang="en-US" sz="2000" dirty="0" smtClean="0">
                <a:latin typeface="Calibri" charset="0"/>
              </a:rPr>
              <a:t>  diameter-  x3 larger than </a:t>
            </a:r>
            <a:r>
              <a:rPr lang="en-US" sz="2000" dirty="0" err="1" smtClean="0">
                <a:latin typeface="Calibri" charset="0"/>
              </a:rPr>
              <a:t>Dwingeloo</a:t>
            </a:r>
            <a:r>
              <a:rPr lang="en-US" sz="2000" dirty="0" smtClean="0">
                <a:latin typeface="Calibri" charset="0"/>
              </a:rPr>
              <a:t> radio telescope</a:t>
            </a:r>
          </a:p>
          <a:p>
            <a:pPr lvl="1"/>
            <a:endParaRPr lang="en-US" sz="2000" dirty="0" smtClean="0">
              <a:latin typeface="Calibri" charset="0"/>
            </a:endParaRPr>
          </a:p>
          <a:p>
            <a:r>
              <a:rPr lang="en-US" sz="2000" dirty="0" smtClean="0">
                <a:solidFill>
                  <a:srgbClr val="0069B8"/>
                </a:solidFill>
              </a:rPr>
              <a:t>1959 </a:t>
            </a:r>
            <a:r>
              <a:rPr lang="en-US" sz="2000" dirty="0">
                <a:solidFill>
                  <a:srgbClr val="0069B8"/>
                </a:solidFill>
              </a:rPr>
              <a:t>- 1968 Development of phase coherent radio link </a:t>
            </a:r>
            <a:r>
              <a:rPr lang="en-US" sz="2000" dirty="0" smtClean="0">
                <a:solidFill>
                  <a:srgbClr val="0069B8"/>
                </a:solidFill>
              </a:rPr>
              <a:t>interferometry</a:t>
            </a:r>
          </a:p>
          <a:p>
            <a:pPr lvl="1"/>
            <a:r>
              <a:rPr lang="en-US" sz="2000" dirty="0" smtClean="0">
                <a:latin typeface="Calibri" charset="0"/>
              </a:rPr>
              <a:t>Only show in town </a:t>
            </a:r>
            <a:endParaRPr lang="en-US" sz="2000" dirty="0">
              <a:solidFill>
                <a:srgbClr val="0069B8"/>
              </a:solidFill>
            </a:endParaRPr>
          </a:p>
          <a:p>
            <a:pPr lvl="1"/>
            <a:endParaRPr lang="en-US" sz="2000" dirty="0">
              <a:latin typeface="Calibri" charset="0"/>
            </a:endParaRPr>
          </a:p>
          <a:p>
            <a:endParaRPr lang="en-US" dirty="0">
              <a:latin typeface="Calibri" charset="0"/>
            </a:endParaRPr>
          </a:p>
          <a:p>
            <a:pPr lvl="1"/>
            <a:endParaRPr lang="en-US" dirty="0">
              <a:latin typeface="Calibri" charset="0"/>
            </a:endParaRPr>
          </a:p>
        </p:txBody>
      </p:sp>
      <p:pic>
        <p:nvPicPr>
          <p:cNvPr id="96259" name="Picture 7" descr="mark1control roo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1" y="914400"/>
            <a:ext cx="30416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Picture 8" descr="Lovell17_1920x1080.jp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4800" y="6096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1" name="TextBox 6"/>
          <p:cNvSpPr txBox="1">
            <a:spLocks noChangeArrowheads="1"/>
          </p:cNvSpPr>
          <p:nvPr/>
        </p:nvSpPr>
        <p:spPr bwMode="auto">
          <a:xfrm>
            <a:off x="5867401" y="533400"/>
            <a:ext cx="27780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2000" b="1" dirty="0"/>
              <a:t>Mark I  Control Room </a:t>
            </a:r>
            <a:endParaRPr lang="en-US" sz="2000" dirty="0"/>
          </a:p>
        </p:txBody>
      </p:sp>
      <p:sp>
        <p:nvSpPr>
          <p:cNvPr id="94215" name="TextBox 6"/>
          <p:cNvSpPr txBox="1">
            <a:spLocks noChangeArrowheads="1"/>
          </p:cNvSpPr>
          <p:nvPr/>
        </p:nvSpPr>
        <p:spPr bwMode="auto">
          <a:xfrm>
            <a:off x="3962621" y="3048001"/>
            <a:ext cx="364765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sz="2000" b="1" dirty="0">
                <a:solidFill>
                  <a:srgbClr val="8700BC"/>
                </a:solidFill>
              </a:rPr>
              <a:t>Long baseline </a:t>
            </a:r>
          </a:p>
          <a:p>
            <a:pPr algn="ctr" eaLnBrk="1" hangingPunct="1"/>
            <a:r>
              <a:rPr lang="en-US" sz="2000" b="1" dirty="0">
                <a:solidFill>
                  <a:srgbClr val="8700BC"/>
                </a:solidFill>
              </a:rPr>
              <a:t>interferometer  control room </a:t>
            </a:r>
            <a:endParaRPr lang="en-US" sz="2000" dirty="0">
              <a:solidFill>
                <a:srgbClr val="8700BC"/>
              </a:solidFill>
            </a:endParaRPr>
          </a:p>
        </p:txBody>
      </p:sp>
      <p:cxnSp>
        <p:nvCxnSpPr>
          <p:cNvPr id="94216" name="Straight Arrow Connector 4"/>
          <p:cNvCxnSpPr>
            <a:cxnSpLocks noChangeShapeType="1"/>
          </p:cNvCxnSpPr>
          <p:nvPr/>
        </p:nvCxnSpPr>
        <p:spPr bwMode="auto">
          <a:xfrm flipH="1">
            <a:off x="5257800" y="2743200"/>
            <a:ext cx="457200" cy="304800"/>
          </a:xfrm>
          <a:prstGeom prst="straightConnector1">
            <a:avLst/>
          </a:prstGeom>
          <a:noFill/>
          <a:ln w="38100">
            <a:solidFill>
              <a:srgbClr val="8700BC"/>
            </a:solidFill>
            <a:round/>
            <a:headEnd/>
            <a:tailEnd type="arrow" w="lg" len="lg"/>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8011570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6258">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625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42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6258">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6258">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42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8" grpId="0" build="p"/>
      <p:bldP spid="942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p:txBody>
          <a:bodyPr/>
          <a:lstStyle/>
          <a:p>
            <a:endParaRPr lang="en-US" smtClean="0">
              <a:solidFill>
                <a:srgbClr val="000000"/>
              </a:solidFill>
            </a:endParaRPr>
          </a:p>
          <a:p>
            <a:endParaRPr lang="en-US">
              <a:solidFill>
                <a:srgbClr val="000000"/>
              </a:solidFill>
            </a:endParaRPr>
          </a:p>
        </p:txBody>
      </p:sp>
      <p:pic>
        <p:nvPicPr>
          <p:cNvPr id="4" name="Picture 3"/>
          <p:cNvPicPr>
            <a:picLocks noChangeAspect="1"/>
          </p:cNvPicPr>
          <p:nvPr/>
        </p:nvPicPr>
        <p:blipFill>
          <a:blip r:embed="rId2"/>
          <a:stretch>
            <a:fillRect/>
          </a:stretch>
        </p:blipFill>
        <p:spPr>
          <a:xfrm>
            <a:off x="0" y="406400"/>
            <a:ext cx="9144000" cy="6041985"/>
          </a:xfrm>
          <a:prstGeom prst="rect">
            <a:avLst/>
          </a:prstGeom>
        </p:spPr>
      </p:pic>
    </p:spTree>
    <p:extLst>
      <p:ext uri="{BB962C8B-B14F-4D97-AF65-F5344CB8AC3E}">
        <p14:creationId xmlns:p14="http://schemas.microsoft.com/office/powerpoint/2010/main" val="3733573683"/>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p:cNvSpPr>
            <a:spLocks noGrp="1"/>
          </p:cNvSpPr>
          <p:nvPr>
            <p:ph type="title"/>
          </p:nvPr>
        </p:nvSpPr>
        <p:spPr>
          <a:xfrm>
            <a:off x="0" y="-33338"/>
            <a:ext cx="9144000" cy="1143001"/>
          </a:xfrm>
        </p:spPr>
        <p:txBody>
          <a:bodyPr/>
          <a:lstStyle/>
          <a:p>
            <a:r>
              <a:rPr lang="en-US">
                <a:latin typeface="Calibri" charset="0"/>
              </a:rPr>
              <a:t>ELGAROY, MORRIS, ROWSON MNRAS, 124, 395 (1962)</a:t>
            </a:r>
            <a:r>
              <a:rPr lang="en-GB">
                <a:latin typeface="Calibri" charset="0"/>
              </a:rPr>
              <a:t> </a:t>
            </a:r>
            <a:br>
              <a:rPr lang="en-GB">
                <a:latin typeface="Calibri" charset="0"/>
              </a:rPr>
            </a:br>
            <a:r>
              <a:rPr lang="en-US">
                <a:latin typeface="Calibri" charset="0"/>
              </a:rPr>
              <a:t>A radio interferometer for use with very long baselines </a:t>
            </a:r>
          </a:p>
        </p:txBody>
      </p:sp>
      <p:sp>
        <p:nvSpPr>
          <p:cNvPr id="4" name="Footer Placeholder 3"/>
          <p:cNvSpPr>
            <a:spLocks noGrp="1"/>
          </p:cNvSpPr>
          <p:nvPr>
            <p:ph type="ftr" sz="quarter" idx="11"/>
          </p:nvPr>
        </p:nvSpPr>
        <p:spPr/>
        <p:txBody>
          <a:bodyPr/>
          <a:lstStyle/>
          <a:p>
            <a:pPr>
              <a:defRPr/>
            </a:pPr>
            <a:endParaRPr lang="en-US" smtClean="0">
              <a:solidFill>
                <a:srgbClr val="000000"/>
              </a:solidFill>
            </a:endParaRPr>
          </a:p>
          <a:p>
            <a:pPr>
              <a:defRPr/>
            </a:pPr>
            <a:endParaRPr lang="en-US">
              <a:solidFill>
                <a:srgbClr val="000000"/>
              </a:solidFill>
            </a:endParaRPr>
          </a:p>
        </p:txBody>
      </p:sp>
      <p:pic>
        <p:nvPicPr>
          <p:cNvPr id="101379" name="Picture 4" descr="Screen Shot 2015-02-13 at 15.01.15.pn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219200" y="1066800"/>
            <a:ext cx="6324600" cy="56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Rectangle 1"/>
          <p:cNvSpPr>
            <a:spLocks noChangeArrowheads="1"/>
          </p:cNvSpPr>
          <p:nvPr/>
        </p:nvSpPr>
        <p:spPr bwMode="auto">
          <a:xfrm>
            <a:off x="3810000" y="3962400"/>
            <a:ext cx="1143000" cy="738000"/>
          </a:xfrm>
          <a:prstGeom prst="rect">
            <a:avLst/>
          </a:prstGeom>
          <a:noFill/>
          <a:ln w="381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algn="ctr" eaLnBrk="0" hangingPunct="0"/>
            <a:endParaRPr lang="en-US">
              <a:solidFill>
                <a:srgbClr val="000000"/>
              </a:solidFill>
            </a:endParaRPr>
          </a:p>
        </p:txBody>
      </p:sp>
      <p:cxnSp>
        <p:nvCxnSpPr>
          <p:cNvPr id="8" name="Straight Connector 4"/>
          <p:cNvCxnSpPr>
            <a:cxnSpLocks noChangeShapeType="1"/>
          </p:cNvCxnSpPr>
          <p:nvPr/>
        </p:nvCxnSpPr>
        <p:spPr bwMode="auto">
          <a:xfrm flipH="1">
            <a:off x="4953000" y="3124205"/>
            <a:ext cx="2590800" cy="957263"/>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cxnSp>
      <p:sp>
        <p:nvSpPr>
          <p:cNvPr id="10" name="TextBox 7"/>
          <p:cNvSpPr txBox="1">
            <a:spLocks noChangeArrowheads="1"/>
          </p:cNvSpPr>
          <p:nvPr/>
        </p:nvSpPr>
        <p:spPr bwMode="auto">
          <a:xfrm>
            <a:off x="6705600" y="2590801"/>
            <a:ext cx="2279140" cy="523220"/>
          </a:xfrm>
          <a:prstGeom prst="rect">
            <a:avLst/>
          </a:prstGeom>
          <a:noFill/>
          <a:ln w="381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b="1">
                <a:solidFill>
                  <a:srgbClr val="008000"/>
                </a:solidFill>
              </a:rPr>
              <a:t>RADIO LINK</a:t>
            </a:r>
          </a:p>
        </p:txBody>
      </p:sp>
    </p:spTree>
    <p:extLst>
      <p:ext uri="{BB962C8B-B14F-4D97-AF65-F5344CB8AC3E}">
        <p14:creationId xmlns:p14="http://schemas.microsoft.com/office/powerpoint/2010/main" val="10941938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5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a:xfrm>
            <a:off x="0" y="-33338"/>
            <a:ext cx="9144000" cy="1143001"/>
          </a:xfrm>
        </p:spPr>
        <p:txBody>
          <a:bodyPr/>
          <a:lstStyle/>
          <a:p>
            <a:r>
              <a:rPr lang="en-US">
                <a:latin typeface="Calibri" charset="0"/>
              </a:rPr>
              <a:t>ELGAROY, MORRIS, ROWSON MNRAS, 124, 395 (1962)</a:t>
            </a:r>
            <a:r>
              <a:rPr lang="en-GB">
                <a:latin typeface="Calibri" charset="0"/>
              </a:rPr>
              <a:t> </a:t>
            </a:r>
            <a:br>
              <a:rPr lang="en-GB">
                <a:latin typeface="Calibri" charset="0"/>
              </a:rPr>
            </a:br>
            <a:r>
              <a:rPr lang="en-US">
                <a:latin typeface="Calibri" charset="0"/>
              </a:rPr>
              <a:t>A radio interferometer for use with very long baselines </a:t>
            </a:r>
          </a:p>
        </p:txBody>
      </p:sp>
      <p:sp>
        <p:nvSpPr>
          <p:cNvPr id="4" name="Footer Placeholder 3"/>
          <p:cNvSpPr>
            <a:spLocks noGrp="1"/>
          </p:cNvSpPr>
          <p:nvPr>
            <p:ph type="ftr" sz="quarter" idx="11"/>
          </p:nvPr>
        </p:nvSpPr>
        <p:spPr/>
        <p:txBody>
          <a:bodyPr/>
          <a:lstStyle/>
          <a:p>
            <a:pPr>
              <a:defRPr/>
            </a:pPr>
            <a:endParaRPr lang="en-US" smtClean="0">
              <a:solidFill>
                <a:srgbClr val="000000"/>
              </a:solidFill>
            </a:endParaRPr>
          </a:p>
          <a:p>
            <a:pPr>
              <a:defRPr/>
            </a:pPr>
            <a:endParaRPr lang="en-US">
              <a:solidFill>
                <a:srgbClr val="000000"/>
              </a:solidFill>
            </a:endParaRPr>
          </a:p>
        </p:txBody>
      </p:sp>
      <p:pic>
        <p:nvPicPr>
          <p:cNvPr id="102403" name="Picture 4" descr="Screen Shot 2015-02-13 at 15.01.15.pn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24000" y="1209675"/>
            <a:ext cx="6324600" cy="56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Rectangle 1"/>
          <p:cNvSpPr>
            <a:spLocks noChangeArrowheads="1"/>
          </p:cNvSpPr>
          <p:nvPr/>
        </p:nvSpPr>
        <p:spPr bwMode="auto">
          <a:xfrm>
            <a:off x="3505200" y="4114801"/>
            <a:ext cx="1143000" cy="774000"/>
          </a:xfrm>
          <a:prstGeom prst="rect">
            <a:avLst/>
          </a:prstGeom>
          <a:noFill/>
          <a:ln w="381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algn="ctr" eaLnBrk="0" hangingPunct="0"/>
            <a:endParaRPr lang="en-US">
              <a:solidFill>
                <a:srgbClr val="000000"/>
              </a:solidFill>
            </a:endParaRPr>
          </a:p>
        </p:txBody>
      </p:sp>
      <p:cxnSp>
        <p:nvCxnSpPr>
          <p:cNvPr id="23557" name="Straight Connector 4"/>
          <p:cNvCxnSpPr>
            <a:cxnSpLocks noChangeShapeType="1"/>
          </p:cNvCxnSpPr>
          <p:nvPr/>
        </p:nvCxnSpPr>
        <p:spPr bwMode="auto">
          <a:xfrm flipH="1">
            <a:off x="2438400" y="4419618"/>
            <a:ext cx="1066800" cy="271463"/>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cxnSp>
      <p:sp>
        <p:nvSpPr>
          <p:cNvPr id="23558" name="TextBox 7"/>
          <p:cNvSpPr txBox="1">
            <a:spLocks noChangeArrowheads="1"/>
          </p:cNvSpPr>
          <p:nvPr/>
        </p:nvSpPr>
        <p:spPr bwMode="auto">
          <a:xfrm>
            <a:off x="304801" y="4495801"/>
            <a:ext cx="2080142" cy="523220"/>
          </a:xfrm>
          <a:prstGeom prst="rect">
            <a:avLst/>
          </a:prstGeom>
          <a:noFill/>
          <a:ln w="381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b="1">
                <a:solidFill>
                  <a:srgbClr val="008000"/>
                </a:solidFill>
              </a:rPr>
              <a:t>“FIELD 80”</a:t>
            </a:r>
          </a:p>
        </p:txBody>
      </p:sp>
      <p:pic>
        <p:nvPicPr>
          <p:cNvPr id="100359" name="Picture 1"/>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4809" y="990600"/>
            <a:ext cx="3363913"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54141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35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55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55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55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03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p:bldP spid="2355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Content Placeholder 4" descr="Screen Shot 2015-02-13 at 16.04.40.png"/>
          <p:cNvPicPr>
            <a:picLocks noGrp="1" noChangeAspect="1"/>
          </p:cNvPicPr>
          <p:nvPr>
            <p:ph idx="1"/>
          </p:nvPr>
        </p:nvPicPr>
        <p:blipFill>
          <a:blip r:embed="rId2" cstate="email">
            <a:extLst>
              <a:ext uri="{28A0092B-C50C-407E-A947-70E740481C1C}">
                <a14:useLocalDpi xmlns:a14="http://schemas.microsoft.com/office/drawing/2010/main" val="0"/>
              </a:ext>
            </a:extLst>
          </a:blip>
          <a:srcRect l="-45358" r="-45358"/>
          <a:stretch>
            <a:fillRect/>
          </a:stretch>
        </p:blipFill>
        <p:spPr>
          <a:xfrm>
            <a:off x="1066800" y="914400"/>
            <a:ext cx="7196667" cy="3810000"/>
          </a:xfrm>
          <a:noFill/>
        </p:spPr>
      </p:pic>
      <p:sp>
        <p:nvSpPr>
          <p:cNvPr id="4" name="Footer Placeholder 3"/>
          <p:cNvSpPr>
            <a:spLocks noGrp="1"/>
          </p:cNvSpPr>
          <p:nvPr>
            <p:ph type="ftr" sz="quarter" idx="11"/>
          </p:nvPr>
        </p:nvSpPr>
        <p:spPr/>
        <p:txBody>
          <a:bodyPr/>
          <a:lstStyle/>
          <a:p>
            <a:pPr>
              <a:defRPr/>
            </a:pPr>
            <a:endParaRPr lang="en-US" smtClean="0"/>
          </a:p>
          <a:p>
            <a:pPr>
              <a:defRPr/>
            </a:pPr>
            <a:endParaRPr lang="en-US"/>
          </a:p>
        </p:txBody>
      </p:sp>
      <p:sp>
        <p:nvSpPr>
          <p:cNvPr id="99332" name="TextBox 1"/>
          <p:cNvSpPr txBox="1">
            <a:spLocks noChangeArrowheads="1"/>
          </p:cNvSpPr>
          <p:nvPr/>
        </p:nvSpPr>
        <p:spPr bwMode="auto">
          <a:xfrm>
            <a:off x="685800" y="-37949"/>
            <a:ext cx="815597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b="1" dirty="0" smtClean="0">
                <a:latin typeface="Calibri" charset="0"/>
              </a:rPr>
              <a:t>DEVELOPMENT OF RADIO LINK INTERFEROMETRY</a:t>
            </a:r>
          </a:p>
          <a:p>
            <a:pPr algn="ctr" eaLnBrk="1" hangingPunct="1"/>
            <a:r>
              <a:rPr lang="en-US" b="1" dirty="0" smtClean="0">
                <a:latin typeface="Calibri" charset="0"/>
              </a:rPr>
              <a:t>1959 – 1962        158 MHz with </a:t>
            </a:r>
            <a:r>
              <a:rPr lang="en-US" b="1" dirty="0" err="1" smtClean="0">
                <a:latin typeface="Calibri" charset="0"/>
              </a:rPr>
              <a:t>Yagi</a:t>
            </a:r>
            <a:r>
              <a:rPr lang="en-US" b="1" dirty="0" smtClean="0">
                <a:latin typeface="Calibri" charset="0"/>
              </a:rPr>
              <a:t> Remote Antennas</a:t>
            </a:r>
            <a:endParaRPr lang="en-US" b="1" dirty="0">
              <a:latin typeface="Calibri" charset="0"/>
            </a:endParaRPr>
          </a:p>
          <a:p>
            <a:pPr eaLnBrk="1" hangingPunct="1"/>
            <a:endParaRPr lang="en-US" dirty="0"/>
          </a:p>
        </p:txBody>
      </p:sp>
      <p:sp>
        <p:nvSpPr>
          <p:cNvPr id="99344" name="TextBox 30"/>
          <p:cNvSpPr txBox="1">
            <a:spLocks noChangeArrowheads="1"/>
          </p:cNvSpPr>
          <p:nvPr/>
        </p:nvSpPr>
        <p:spPr bwMode="auto">
          <a:xfrm>
            <a:off x="838200" y="6503989"/>
            <a:ext cx="7315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200" b="1">
                <a:latin typeface="Times New Roman" charset="0"/>
                <a:cs typeface="Times New Roman" charset="0"/>
              </a:rPr>
              <a:t> 1966                 Malvern   (Defford)          5000.0                 127            2,100,000                   940 (Mark II)   </a:t>
            </a:r>
            <a:r>
              <a:rPr lang="en-US"/>
              <a:t>	</a:t>
            </a:r>
          </a:p>
        </p:txBody>
      </p:sp>
      <p:cxnSp>
        <p:nvCxnSpPr>
          <p:cNvPr id="5" name="Straight Connector 4"/>
          <p:cNvCxnSpPr/>
          <p:nvPr/>
        </p:nvCxnSpPr>
        <p:spPr bwMode="auto">
          <a:xfrm>
            <a:off x="3352800" y="2133600"/>
            <a:ext cx="762000" cy="0"/>
          </a:xfrm>
          <a:prstGeom prst="line">
            <a:avLst/>
          </a:prstGeom>
          <a:solidFill>
            <a:schemeClr val="accent1"/>
          </a:solidFill>
          <a:ln w="41275" cap="flat" cmpd="sng" algn="ctr">
            <a:solidFill>
              <a:srgbClr val="FF0000"/>
            </a:solidFill>
            <a:prstDash val="solid"/>
            <a:round/>
            <a:headEnd type="none" w="med" len="med"/>
            <a:tailEnd type="none" w="med" len="med"/>
          </a:ln>
          <a:effectLst/>
        </p:spPr>
      </p:cxnSp>
      <p:cxnSp>
        <p:nvCxnSpPr>
          <p:cNvPr id="9" name="Straight Connector 8"/>
          <p:cNvCxnSpPr/>
          <p:nvPr/>
        </p:nvCxnSpPr>
        <p:spPr bwMode="auto">
          <a:xfrm flipV="1">
            <a:off x="4191000" y="2057400"/>
            <a:ext cx="1371600" cy="76200"/>
          </a:xfrm>
          <a:prstGeom prst="line">
            <a:avLst/>
          </a:prstGeom>
          <a:solidFill>
            <a:schemeClr val="accent1"/>
          </a:solidFill>
          <a:ln w="41275" cap="flat" cmpd="sng" algn="ctr">
            <a:solidFill>
              <a:srgbClr val="FF0000"/>
            </a:solidFill>
            <a:prstDash val="solid"/>
            <a:round/>
            <a:headEnd type="none" w="med" len="med"/>
            <a:tailEnd type="none" w="med" len="med"/>
          </a:ln>
          <a:effectLst/>
        </p:spPr>
      </p:cxnSp>
      <p:sp>
        <p:nvSpPr>
          <p:cNvPr id="13" name="Rectangle 12"/>
          <p:cNvSpPr/>
          <p:nvPr/>
        </p:nvSpPr>
        <p:spPr bwMode="auto">
          <a:xfrm>
            <a:off x="838200" y="6172200"/>
            <a:ext cx="6705600" cy="609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2" name="TextBox 1"/>
          <p:cNvSpPr txBox="1"/>
          <p:nvPr/>
        </p:nvSpPr>
        <p:spPr>
          <a:xfrm>
            <a:off x="762000" y="2209800"/>
            <a:ext cx="2209800" cy="646331"/>
          </a:xfrm>
          <a:prstGeom prst="rect">
            <a:avLst/>
          </a:prstGeom>
          <a:noFill/>
        </p:spPr>
        <p:txBody>
          <a:bodyPr wrap="square" rtlCol="0">
            <a:spAutoFit/>
          </a:bodyPr>
          <a:lstStyle/>
          <a:p>
            <a:pPr algn="ctr"/>
            <a:r>
              <a:rPr lang="en-US" sz="1800" b="1" dirty="0" err="1" smtClean="0">
                <a:solidFill>
                  <a:srgbClr val="FF0000"/>
                </a:solidFill>
              </a:rPr>
              <a:t>Holywell</a:t>
            </a:r>
            <a:r>
              <a:rPr lang="en-US" sz="1800" b="1" dirty="0" smtClean="0">
                <a:solidFill>
                  <a:srgbClr val="FF0000"/>
                </a:solidFill>
              </a:rPr>
              <a:t> </a:t>
            </a:r>
          </a:p>
          <a:p>
            <a:pPr algn="ctr"/>
            <a:r>
              <a:rPr lang="en-US" sz="1800" b="1" dirty="0" smtClean="0">
                <a:solidFill>
                  <a:srgbClr val="FF0000"/>
                </a:solidFill>
              </a:rPr>
              <a:t>60 km 32000λ</a:t>
            </a:r>
            <a:endParaRPr lang="en-US" sz="1800" b="1" dirty="0">
              <a:solidFill>
                <a:srgbClr val="FF0000"/>
              </a:solidFill>
            </a:endParaRPr>
          </a:p>
        </p:txBody>
      </p:sp>
      <p:sp>
        <p:nvSpPr>
          <p:cNvPr id="29" name="TextBox 28"/>
          <p:cNvSpPr txBox="1"/>
          <p:nvPr/>
        </p:nvSpPr>
        <p:spPr>
          <a:xfrm>
            <a:off x="6400800" y="1981200"/>
            <a:ext cx="2209800" cy="646331"/>
          </a:xfrm>
          <a:prstGeom prst="rect">
            <a:avLst/>
          </a:prstGeom>
          <a:noFill/>
        </p:spPr>
        <p:txBody>
          <a:bodyPr wrap="square" rtlCol="0">
            <a:spAutoFit/>
          </a:bodyPr>
          <a:lstStyle/>
          <a:p>
            <a:pPr algn="ctr"/>
            <a:r>
              <a:rPr lang="en-US" sz="1800" b="1" dirty="0" smtClean="0">
                <a:solidFill>
                  <a:srgbClr val="FF0000"/>
                </a:solidFill>
              </a:rPr>
              <a:t>Lincoln </a:t>
            </a:r>
          </a:p>
          <a:p>
            <a:pPr algn="ctr"/>
            <a:r>
              <a:rPr lang="en-US" sz="1800" b="1" dirty="0" smtClean="0">
                <a:solidFill>
                  <a:srgbClr val="FF0000"/>
                </a:solidFill>
              </a:rPr>
              <a:t>115 km 61000λ</a:t>
            </a:r>
            <a:endParaRPr lang="en-US" sz="1800" b="1" dirty="0">
              <a:solidFill>
                <a:srgbClr val="FF0000"/>
              </a:solidFill>
            </a:endParaRPr>
          </a:p>
        </p:txBody>
      </p:sp>
      <p:pic>
        <p:nvPicPr>
          <p:cNvPr id="35" name="Picture 8" descr="Lovell17_1920x1080.jpg"/>
          <p:cNvPicPr>
            <a:picLocks noChangeAspect="1"/>
          </p:cNvPicPr>
          <p:nvPr/>
        </p:nvPicPr>
        <p:blipFill>
          <a:blip r:embed="rId3" cstate="email">
            <a:extLst>
              <a:ext uri="{28A0092B-C50C-407E-A947-70E740481C1C}">
                <a14:useLocalDpi xmlns:a14="http://schemas.microsoft.com/office/drawing/2010/main" val="0"/>
              </a:ext>
            </a:extLst>
          </a:blip>
          <a:srcRect l="22797" t="1318" r="23882" b="6941"/>
          <a:stretch>
            <a:fillRect/>
          </a:stretch>
        </p:blipFill>
        <p:spPr bwMode="auto">
          <a:xfrm>
            <a:off x="1447800" y="914400"/>
            <a:ext cx="94462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Straight Arrow Connector 26"/>
          <p:cNvCxnSpPr/>
          <p:nvPr/>
        </p:nvCxnSpPr>
        <p:spPr bwMode="auto">
          <a:xfrm>
            <a:off x="2438400" y="1752600"/>
            <a:ext cx="1752600" cy="381000"/>
          </a:xfrm>
          <a:prstGeom prst="straightConnector1">
            <a:avLst/>
          </a:prstGeom>
          <a:solidFill>
            <a:schemeClr val="accent1"/>
          </a:solidFill>
          <a:ln w="12700" cap="flat" cmpd="sng" algn="ctr">
            <a:solidFill>
              <a:srgbClr val="008000"/>
            </a:solidFill>
            <a:prstDash val="solid"/>
            <a:round/>
            <a:headEnd type="none" w="med" len="med"/>
            <a:tailEnd type="arrow"/>
          </a:ln>
          <a:effectLst/>
        </p:spPr>
      </p:cxnSp>
    </p:spTree>
    <p:extLst>
      <p:ext uri="{BB962C8B-B14F-4D97-AF65-F5344CB8AC3E}">
        <p14:creationId xmlns:p14="http://schemas.microsoft.com/office/powerpoint/2010/main" val="36939428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p:txBody>
          <a:bodyPr/>
          <a:lstStyle/>
          <a:p>
            <a:endParaRPr lang="en-US" smtClean="0">
              <a:solidFill>
                <a:srgbClr val="000000"/>
              </a:solidFill>
            </a:endParaRPr>
          </a:p>
          <a:p>
            <a:endParaRPr lang="en-US">
              <a:solidFill>
                <a:srgbClr val="000000"/>
              </a:solidFill>
            </a:endParaRPr>
          </a:p>
        </p:txBody>
      </p:sp>
      <p:pic>
        <p:nvPicPr>
          <p:cNvPr id="4" name="Picture 3"/>
          <p:cNvPicPr>
            <a:picLocks noChangeAspect="1"/>
          </p:cNvPicPr>
          <p:nvPr/>
        </p:nvPicPr>
        <p:blipFill>
          <a:blip r:embed="rId2"/>
          <a:stretch>
            <a:fillRect/>
          </a:stretch>
        </p:blipFill>
        <p:spPr>
          <a:xfrm>
            <a:off x="88900" y="0"/>
            <a:ext cx="8948202" cy="6858000"/>
          </a:xfrm>
          <a:prstGeom prst="rect">
            <a:avLst/>
          </a:prstGeom>
        </p:spPr>
      </p:pic>
    </p:spTree>
    <p:extLst>
      <p:ext uri="{BB962C8B-B14F-4D97-AF65-F5344CB8AC3E}">
        <p14:creationId xmlns:p14="http://schemas.microsoft.com/office/powerpoint/2010/main" val="248414691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p:txBody>
          <a:bodyPr/>
          <a:lstStyle/>
          <a:p>
            <a:endParaRPr lang="en-US" smtClean="0">
              <a:solidFill>
                <a:srgbClr val="000000"/>
              </a:solidFill>
            </a:endParaRPr>
          </a:p>
          <a:p>
            <a:endParaRPr lang="en-US">
              <a:solidFill>
                <a:srgbClr val="000000"/>
              </a:solidFill>
            </a:endParaRPr>
          </a:p>
        </p:txBody>
      </p:sp>
      <p:pic>
        <p:nvPicPr>
          <p:cNvPr id="4" name="Picture 3"/>
          <p:cNvPicPr>
            <a:picLocks noChangeAspect="1"/>
          </p:cNvPicPr>
          <p:nvPr/>
        </p:nvPicPr>
        <p:blipFill>
          <a:blip r:embed="rId2"/>
          <a:stretch>
            <a:fillRect/>
          </a:stretch>
        </p:blipFill>
        <p:spPr>
          <a:xfrm>
            <a:off x="711200" y="203179"/>
            <a:ext cx="6908800" cy="6140514"/>
          </a:xfrm>
          <a:prstGeom prst="rect">
            <a:avLst/>
          </a:prstGeom>
        </p:spPr>
      </p:pic>
    </p:spTree>
    <p:extLst>
      <p:ext uri="{BB962C8B-B14F-4D97-AF65-F5344CB8AC3E}">
        <p14:creationId xmlns:p14="http://schemas.microsoft.com/office/powerpoint/2010/main" val="571124409"/>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blank">
  <a:themeElements>
    <a:clrScheme name="1_miley0404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iley040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defRPr>
        </a:defPPr>
      </a:lstStyle>
    </a:lnDef>
  </a:objectDefaults>
  <a:extraClrSchemeLst>
    <a:extraClrScheme>
      <a:clrScheme name="1_miley0404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miley0404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miley0404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miley0404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miley0404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miley0404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miley0404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1_blank">
  <a:themeElements>
    <a:clrScheme name="1_miley0404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iley040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defRPr>
        </a:defPPr>
      </a:lstStyle>
    </a:lnDef>
  </a:objectDefaults>
  <a:extraClrSchemeLst>
    <a:extraClrScheme>
      <a:clrScheme name="1_miley0404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miley0404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miley0404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miley0404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miley0404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miley0404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miley0404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a:themeElements>
    <a:clrScheme name="1_miley0404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iley040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defRPr>
        </a:defPPr>
      </a:lstStyle>
    </a:lnDef>
  </a:objectDefaults>
  <a:extraClrSchemeLst>
    <a:extraClrScheme>
      <a:clrScheme name="1_miley0404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miley0404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miley0404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miley0404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miley0404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miley0404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miley0404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blank</Template>
  <TotalTime>15267</TotalTime>
  <Words>1079</Words>
  <Application>Microsoft Office PowerPoint</Application>
  <PresentationFormat>On-screen Show (4:3)</PresentationFormat>
  <Paragraphs>185</Paragraphs>
  <Slides>26</Slides>
  <Notes>5</Notes>
  <HiddenSlides>0</HiddenSlides>
  <MMClips>0</MMClips>
  <ScaleCrop>false</ScaleCrop>
  <HeadingPairs>
    <vt:vector size="4" baseType="variant">
      <vt:variant>
        <vt:lpstr>Theme</vt:lpstr>
      </vt:variant>
      <vt:variant>
        <vt:i4>3</vt:i4>
      </vt:variant>
      <vt:variant>
        <vt:lpstr>Slide Titles</vt:lpstr>
      </vt:variant>
      <vt:variant>
        <vt:i4>26</vt:i4>
      </vt:variant>
    </vt:vector>
  </HeadingPairs>
  <TitlesOfParts>
    <vt:vector size="29" baseType="lpstr">
      <vt:lpstr>blank</vt:lpstr>
      <vt:lpstr>11_blank</vt:lpstr>
      <vt:lpstr>1_blank</vt:lpstr>
      <vt:lpstr>JODRELL BANK LONG BASELINE  INTERFEROMETRY IN THE SIXTIES  FROM “FIELD 80”  TO INTERNATIONAL POLITICS    </vt:lpstr>
      <vt:lpstr>DEVELOPMENT OF  RADIO LINK INTERFEROMETRY AT JODRELL PRELUDE  </vt:lpstr>
      <vt:lpstr>JODRELL BANK - CRADLE OF VLBI </vt:lpstr>
      <vt:lpstr>PowerPoint Presentation</vt:lpstr>
      <vt:lpstr>ELGAROY, MORRIS, ROWSON MNRAS, 124, 395 (1962)  A radio interferometer for use with very long baselines </vt:lpstr>
      <vt:lpstr>ELGAROY, MORRIS, ROWSON MNRAS, 124, 395 (1962)  A radio interferometer for use with very long baselines </vt:lpstr>
      <vt:lpstr>PowerPoint Presentation</vt:lpstr>
      <vt:lpstr>PowerPoint Presentation</vt:lpstr>
      <vt:lpstr>PowerPoint Presentation</vt:lpstr>
      <vt:lpstr>PowerPoint Presentation</vt:lpstr>
      <vt:lpstr>DISCOVERY OF QUASARS                 Alan Sandage  Ann. Rev. Astron. Astrophys. 1999. 37: 445-486 </vt:lpstr>
      <vt:lpstr>NOT ONLY 3C273!!!  QUASARS WAITING TO BE DISCOVERED</vt:lpstr>
      <vt:lpstr>PowerPoint Presentation</vt:lpstr>
      <vt:lpstr>PowerPoint Presentation</vt:lpstr>
      <vt:lpstr>PowerPoint Presentation</vt:lpstr>
      <vt:lpstr>PowerPoint Presentation</vt:lpstr>
      <vt:lpstr>CLASSIC PAPER BY BARRIE ROWSON   MNRAS 125, 177 (1963)                “High resolution observations with a tracking interferometer” </vt:lpstr>
      <vt:lpstr>CLASSIC PAPER BY BARRIE ROWSON  MNRAS 125, 177 (1963) “High resolution observations with a tracking interferometer“       2. PRACTISE - FRINGE FREQUENCY/ DELAY MACHINE Ingeneous analogue computer  Tracks fringe frequency and delay out to B &gt;100 km    </vt:lpstr>
      <vt:lpstr>ROWSON  FRINGE FREQUENCY/ DELAY MACHINE  ON TEST BENCH  Tracked fringe frequency and delay out to B &gt;100 km  </vt:lpstr>
      <vt:lpstr>ROWSON  FRINGE FREQUENCY/ DELAY MACHINE   Tracked fringe frequency and delay out to B &gt;100 km  </vt:lpstr>
      <vt:lpstr>QUEST FOR HIGHER RESOLUTION - ARE THERE FRINGES? Jodrell – Defford Baseline - 5 GHz 2 Mλ</vt:lpstr>
      <vt:lpstr>PowerPoint Presentation</vt:lpstr>
      <vt:lpstr>PowerPoint Presentation</vt:lpstr>
      <vt:lpstr>  QUEST FOR HIGHER RESOLUTION DEVELOPMENT OF TAPE RECORDING INTERFEROMETRY AT JODRELL BANK </vt:lpstr>
      <vt:lpstr>LONG BASELINE INTERFEROMETRY = SCIENCE + POLITICS </vt:lpstr>
      <vt:lpstr>BOTTOM LINE</vt:lpstr>
    </vt:vector>
  </TitlesOfParts>
  <Company>Leiden Observatory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George Miley</dc:creator>
  <cp:lastModifiedBy>Ken Kellermann</cp:lastModifiedBy>
  <cp:revision>233</cp:revision>
  <cp:lastPrinted>2015-04-03T12:27:34Z</cp:lastPrinted>
  <dcterms:created xsi:type="dcterms:W3CDTF">2008-04-02T17:07:17Z</dcterms:created>
  <dcterms:modified xsi:type="dcterms:W3CDTF">2015-09-01T17:46:25Z</dcterms:modified>
</cp:coreProperties>
</file>