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314" r:id="rId4"/>
    <p:sldId id="327" r:id="rId5"/>
    <p:sldId id="328" r:id="rId6"/>
    <p:sldId id="329" r:id="rId7"/>
    <p:sldId id="318" r:id="rId8"/>
    <p:sldId id="319" r:id="rId9"/>
    <p:sldId id="325" r:id="rId10"/>
    <p:sldId id="320" r:id="rId11"/>
    <p:sldId id="321" r:id="rId12"/>
    <p:sldId id="322" r:id="rId13"/>
    <p:sldId id="330" r:id="rId14"/>
    <p:sldId id="331" r:id="rId15"/>
    <p:sldId id="323" r:id="rId16"/>
    <p:sldId id="326" r:id="rId17"/>
    <p:sldId id="265" r:id="rId18"/>
    <p:sldId id="269" r:id="rId19"/>
    <p:sldId id="316" r:id="rId20"/>
    <p:sldId id="304" r:id="rId21"/>
    <p:sldId id="267" r:id="rId22"/>
  </p:sldIdLst>
  <p:sldSz cx="9144000" cy="6858000" type="screen4x3"/>
  <p:notesSz cx="6858000" cy="9144000"/>
  <p:defaultTextStyle>
    <a:defPPr>
      <a:defRPr lang="en-GB"/>
    </a:defPPr>
    <a:lvl1pPr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1pPr>
    <a:lvl2pPr marL="742950" indent="-28575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2pPr>
    <a:lvl3pPr marL="1143000" indent="-22860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3pPr>
    <a:lvl4pPr marL="1600200" indent="-22860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4pPr>
    <a:lvl5pPr marL="2057400" indent="-228600" algn="l" defTabSz="457200" rtl="0" fontAlgn="base">
      <a:lnSpc>
        <a:spcPct val="124000"/>
      </a:lnSpc>
      <a:spcBef>
        <a:spcPct val="0"/>
      </a:spcBef>
      <a:spcAft>
        <a:spcPct val="0"/>
      </a:spcAft>
      <a:buClr>
        <a:srgbClr val="000000"/>
      </a:buClr>
      <a:buSzPct val="100000"/>
      <a:buFont typeface="Times New Roman" charset="0"/>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an.fliesch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273" autoAdjust="0"/>
  </p:normalViewPr>
  <p:slideViewPr>
    <p:cSldViewPr>
      <p:cViewPr>
        <p:scale>
          <a:sx n="64" d="100"/>
          <a:sy n="64" d="100"/>
        </p:scale>
        <p:origin x="-1356"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93" d="100"/>
          <a:sy n="93" d="100"/>
        </p:scale>
        <p:origin x="-165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 name="Text Box 4"/>
          <p:cNvSpPr txBox="1">
            <a:spLocks noChangeArrowheads="1"/>
          </p:cNvSpPr>
          <p:nvPr/>
        </p:nvSpPr>
        <p:spPr bwMode="auto">
          <a:xfrm>
            <a:off x="0" y="0"/>
            <a:ext cx="29702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3" name="Text Box 5"/>
          <p:cNvSpPr txBox="1">
            <a:spLocks noChangeArrowheads="1"/>
          </p:cNvSpPr>
          <p:nvPr/>
        </p:nvSpPr>
        <p:spPr bwMode="auto">
          <a:xfrm>
            <a:off x="3884613" y="0"/>
            <a:ext cx="29702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055"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2056" name="Text Box 8"/>
          <p:cNvSpPr txBox="1">
            <a:spLocks noChangeArrowheads="1"/>
          </p:cNvSpPr>
          <p:nvPr/>
        </p:nvSpPr>
        <p:spPr bwMode="auto">
          <a:xfrm>
            <a:off x="0" y="8680450"/>
            <a:ext cx="29702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7"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pPr>
              <a:defRPr/>
            </a:pPr>
            <a:fld id="{19FFA0EC-8C45-B34C-8C86-160CD617FC4A}" type="slidenum">
              <a:rPr lang="en-GB"/>
              <a:pPr>
                <a:defRPr/>
              </a:pPr>
              <a:t>‹#›</a:t>
            </a:fld>
            <a:endParaRPr lang="en-GB"/>
          </a:p>
        </p:txBody>
      </p:sp>
    </p:spTree>
    <p:extLst>
      <p:ext uri="{BB962C8B-B14F-4D97-AF65-F5344CB8AC3E}">
        <p14:creationId xmlns:p14="http://schemas.microsoft.com/office/powerpoint/2010/main" val="13026501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BE56FA64-BA14-9A42-B5A9-09EED56BCE7A}" type="slidenum">
              <a:rPr lang="en-GB"/>
              <a:pPr>
                <a:defRPr/>
              </a:pPr>
              <a:t>1</a:t>
            </a:fld>
            <a:endParaRPr lang="en-GB"/>
          </a:p>
        </p:txBody>
      </p:sp>
      <p:sp>
        <p:nvSpPr>
          <p:cNvPr id="48129"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C4912BFB-1256-F04A-B151-7237F6C63ED0}" type="slidenum">
              <a:rPr lang="en-GB" sz="1200" smtClean="0">
                <a:solidFill>
                  <a:srgbClr val="000000"/>
                </a:solidFill>
              </a:rPr>
              <a:pPr algn="r">
                <a:lnSpc>
                  <a:spcPct val="100000"/>
                </a:lnSpc>
                <a:buClrTx/>
                <a:buFontTx/>
                <a:buNone/>
                <a:defRPr/>
              </a:pPr>
              <a:t>1</a:t>
            </a:fld>
            <a:endParaRPr lang="en-GB" sz="1200" smtClean="0">
              <a:solidFill>
                <a:srgbClr val="000000"/>
              </a:solidFill>
            </a:endParaRPr>
          </a:p>
        </p:txBody>
      </p:sp>
      <p:sp>
        <p:nvSpPr>
          <p:cNvPr id="48130"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2AB9027A-C1DA-5740-92BF-AEFA0A39474A}" type="slidenum">
              <a:rPr lang="en-GB" sz="1200" smtClean="0">
                <a:solidFill>
                  <a:srgbClr val="000000"/>
                </a:solidFill>
              </a:rPr>
              <a:pPr algn="r">
                <a:lnSpc>
                  <a:spcPct val="100000"/>
                </a:lnSpc>
                <a:buClrTx/>
                <a:buFontTx/>
                <a:buNone/>
                <a:defRPr/>
              </a:pPr>
              <a:t>1</a:t>
            </a:fld>
            <a:endParaRPr lang="en-GB" sz="1200" smtClean="0">
              <a:solidFill>
                <a:srgbClr val="000000"/>
              </a:solidFill>
            </a:endParaRPr>
          </a:p>
        </p:txBody>
      </p:sp>
      <p:sp>
        <p:nvSpPr>
          <p:cNvPr id="48131"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132"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This is supposed to be a 20 min</a:t>
            </a:r>
            <a:r>
              <a:rPr lang="en-US" baseline="0" dirty="0" smtClean="0">
                <a:cs typeface="+mn-cs"/>
              </a:rPr>
              <a:t> talk</a:t>
            </a: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buFont typeface="Arial" charset="0"/>
              <a:buChar char="•"/>
              <a:defRPr/>
            </a:pPr>
            <a:r>
              <a:rPr lang="en-GB" sz="1600" dirty="0" smtClean="0">
                <a:solidFill>
                  <a:srgbClr val="000000"/>
                </a:solidFill>
              </a:rPr>
              <a:t>In 1957 I went to Caltech for a PhD in Physics.  Sputnik was launched that October.</a:t>
            </a:r>
          </a:p>
          <a:p>
            <a:pPr>
              <a:spcBef>
                <a:spcPts val="800"/>
              </a:spcBef>
              <a:buFont typeface="Arial" charset="0"/>
              <a:buChar char="•"/>
              <a:defRPr/>
            </a:pPr>
            <a:r>
              <a:rPr lang="en-GB" sz="1600" dirty="0" smtClean="0">
                <a:solidFill>
                  <a:srgbClr val="000000"/>
                </a:solidFill>
              </a:rPr>
              <a:t>I Joined the new Radio Astronomy group at Caltech. Engineering and science</a:t>
            </a:r>
          </a:p>
          <a:p>
            <a:pPr>
              <a:spcBef>
                <a:spcPts val="800"/>
              </a:spcBef>
              <a:buFont typeface="Arial" charset="0"/>
              <a:buChar char="•"/>
              <a:defRPr/>
            </a:pPr>
            <a:r>
              <a:rPr lang="en-GB" sz="1600" dirty="0" smtClean="0">
                <a:solidFill>
                  <a:srgbClr val="000000"/>
                </a:solidFill>
              </a:rPr>
              <a:t>My one cosmology course was taught by Sir Fred Hoyle and philosophically I liked the steady-state theory.</a:t>
            </a:r>
          </a:p>
          <a:p>
            <a:pPr>
              <a:spcBef>
                <a:spcPts val="800"/>
              </a:spcBef>
              <a:buFont typeface="Arial" charset="0"/>
              <a:buChar char="•"/>
              <a:defRPr/>
            </a:pPr>
            <a:r>
              <a:rPr lang="en-GB" sz="1600" dirty="0" smtClean="0">
                <a:solidFill>
                  <a:srgbClr val="000000"/>
                </a:solidFill>
              </a:rPr>
              <a:t>Measurement of the Hubble constant</a:t>
            </a:r>
            <a:r>
              <a:rPr lang="en-GB" sz="1600" baseline="0" dirty="0" smtClean="0">
                <a:solidFill>
                  <a:srgbClr val="000000"/>
                </a:solidFill>
              </a:rPr>
              <a:t> (age of universe) disagreed by factor of 2</a:t>
            </a:r>
            <a:endParaRPr lang="en-GB" sz="1600" dirty="0" smtClean="0">
              <a:solidFill>
                <a:srgbClr val="000000"/>
              </a:solidFill>
            </a:endParaRPr>
          </a:p>
          <a:p>
            <a:pPr>
              <a:spcBef>
                <a:spcPts val="800"/>
              </a:spcBef>
              <a:buFont typeface="Arial" charset="0"/>
              <a:buChar char="•"/>
              <a:defRPr/>
            </a:pPr>
            <a:r>
              <a:rPr lang="en-GB" sz="1600" dirty="0" smtClean="0">
                <a:solidFill>
                  <a:srgbClr val="000000"/>
                </a:solidFill>
              </a:rPr>
              <a:t>In my thesis I used one of the 90’ dishes of the interferometer to map the brightness of the part of the Milky Way we could see from the Owens Valley.</a:t>
            </a:r>
          </a:p>
          <a:p>
            <a:pPr>
              <a:spcBef>
                <a:spcPts val="800"/>
              </a:spcBef>
              <a:buFont typeface="Arial" charset="0"/>
              <a:buChar char="•"/>
              <a:defRPr/>
            </a:pPr>
            <a:r>
              <a:rPr lang="en-GB" sz="1600" dirty="0" smtClean="0">
                <a:solidFill>
                  <a:srgbClr val="000000"/>
                </a:solidFill>
              </a:rPr>
              <a:t>A chapter about antennas Kevin </a:t>
            </a:r>
            <a:r>
              <a:rPr lang="en-GB" sz="1600" dirty="0" err="1" smtClean="0">
                <a:solidFill>
                  <a:srgbClr val="000000"/>
                </a:solidFill>
              </a:rPr>
              <a:t>Westfold</a:t>
            </a:r>
            <a:endParaRPr lang="en-GB" sz="1600" dirty="0" smtClean="0">
              <a:solidFill>
                <a:srgbClr val="000000"/>
              </a:solidFill>
            </a:endParaRPr>
          </a:p>
          <a:p>
            <a:endParaRPr lang="en-US" sz="1600" dirty="0"/>
          </a:p>
        </p:txBody>
      </p:sp>
      <p:sp>
        <p:nvSpPr>
          <p:cNvPr id="4" name="Slide Number Placeholder 3"/>
          <p:cNvSpPr>
            <a:spLocks noGrp="1"/>
          </p:cNvSpPr>
          <p:nvPr>
            <p:ph type="sldNum" idx="10"/>
          </p:nvPr>
        </p:nvSpPr>
        <p:spPr/>
        <p:txBody>
          <a:bodyPr/>
          <a:lstStyle/>
          <a:p>
            <a:pPr>
              <a:defRPr/>
            </a:pPr>
            <a:fld id="{3FA2344E-3EA4-EF49-91B6-83F900ECAB9E}" type="slidenum">
              <a:rPr lang="en-GB" smtClean="0"/>
              <a:pPr>
                <a:defRPr/>
              </a:pPr>
              <a:t>10</a:t>
            </a:fld>
            <a:endParaRPr lang="en-GB"/>
          </a:p>
        </p:txBody>
      </p:sp>
    </p:spTree>
    <p:extLst>
      <p:ext uri="{BB962C8B-B14F-4D97-AF65-F5344CB8AC3E}">
        <p14:creationId xmlns:p14="http://schemas.microsoft.com/office/powerpoint/2010/main" val="125607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p:cNvSpPr>
          <p:nvPr>
            <p:ph type="body"/>
          </p:nvPr>
        </p:nvSpPr>
        <p:spPr>
          <a:xfrm>
            <a:off x="685800" y="4343400"/>
            <a:ext cx="5482440" cy="4110840"/>
          </a:xfrm>
          <a:prstGeom prst="rect">
            <a:avLst/>
          </a:prstGeom>
        </p:spPr>
        <p:txBody>
          <a:bodyPr lIns="90000" tIns="46800" rIns="90000" bIns="46800"/>
          <a:lstStyle/>
          <a:p>
            <a:pPr>
              <a:lnSpc>
                <a:spcPct val="100000"/>
              </a:lnSpc>
              <a:buFont typeface="Arial"/>
              <a:buChar char="•"/>
            </a:pPr>
            <a:r>
              <a:rPr lang="en-US" sz="1200" b="0" i="0" dirty="0">
                <a:solidFill>
                  <a:srgbClr val="000000"/>
                </a:solidFill>
                <a:latin typeface="Times New Roman"/>
                <a:ea typeface="ＭＳ Ｐゴシック"/>
                <a:cs typeface="Times New Roman"/>
              </a:rPr>
              <a:t>After finishing my PhD and a one year post-doc I took a job at Bell Labs' Crawford Hill Lab in 1963</a:t>
            </a:r>
            <a:r>
              <a:rPr lang="en-US" sz="1200" b="0" i="0" dirty="0" smtClean="0">
                <a:solidFill>
                  <a:srgbClr val="000000"/>
                </a:solidFill>
                <a:latin typeface="Times New Roman"/>
                <a:ea typeface="ＭＳ Ｐゴシック"/>
                <a:cs typeface="Times New Roman"/>
              </a:rPr>
              <a:t>.</a:t>
            </a:r>
            <a:endParaRPr b="0" i="0" dirty="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Arno </a:t>
            </a:r>
            <a:r>
              <a:rPr lang="en-US" sz="1200" b="0" i="0" dirty="0">
                <a:solidFill>
                  <a:srgbClr val="000000"/>
                </a:solidFill>
                <a:latin typeface="Times New Roman"/>
                <a:ea typeface="ＭＳ Ｐゴシック"/>
                <a:cs typeface="Times New Roman"/>
              </a:rPr>
              <a:t>Penzias </a:t>
            </a:r>
            <a:r>
              <a:rPr lang="en-US" sz="1200" b="0" i="0" dirty="0" smtClean="0">
                <a:solidFill>
                  <a:srgbClr val="000000"/>
                </a:solidFill>
                <a:latin typeface="Times New Roman"/>
                <a:ea typeface="ＭＳ Ｐゴシック"/>
                <a:cs typeface="Times New Roman"/>
              </a:rPr>
              <a:t>had</a:t>
            </a:r>
            <a:r>
              <a:rPr lang="en-US" sz="1200" b="0" i="0" baseline="0" dirty="0" smtClean="0">
                <a:solidFill>
                  <a:srgbClr val="000000"/>
                </a:solidFill>
                <a:latin typeface="Times New Roman"/>
                <a:ea typeface="ＭＳ Ｐゴシック"/>
                <a:cs typeface="Times New Roman"/>
              </a:rPr>
              <a:t> been</a:t>
            </a:r>
            <a:r>
              <a:rPr lang="en-US" sz="1200" b="0" i="0" dirty="0" smtClean="0">
                <a:solidFill>
                  <a:srgbClr val="000000"/>
                </a:solidFill>
                <a:latin typeface="Times New Roman"/>
                <a:ea typeface="ＭＳ Ｐゴシック"/>
                <a:cs typeface="Times New Roman"/>
              </a:rPr>
              <a:t> hired </a:t>
            </a:r>
            <a:r>
              <a:rPr lang="en-US" sz="1200" b="0" i="0" dirty="0">
                <a:solidFill>
                  <a:srgbClr val="000000"/>
                </a:solidFill>
                <a:latin typeface="Times New Roman"/>
                <a:ea typeface="ＭＳ Ｐゴシック"/>
                <a:cs typeface="Times New Roman"/>
              </a:rPr>
              <a:t>earlier after he finished a radio astronomy thesis at Columbia with Charlie Townes</a:t>
            </a:r>
            <a:r>
              <a:rPr lang="en-US" sz="1200" b="0" i="0" dirty="0" smtClean="0">
                <a:solidFill>
                  <a:srgbClr val="000000"/>
                </a:solidFill>
                <a:latin typeface="Times New Roman"/>
                <a:ea typeface="ＭＳ Ｐゴシック"/>
                <a:cs typeface="Times New Roman"/>
              </a:rPr>
              <a:t>.</a:t>
            </a:r>
          </a:p>
          <a:p>
            <a:pPr>
              <a:lnSpc>
                <a:spcPct val="100000"/>
              </a:lnSpc>
              <a:buFont typeface="Arial"/>
              <a:buChar char="•"/>
            </a:pPr>
            <a:r>
              <a:rPr lang="en-US" sz="1200" b="0" i="0" dirty="0" smtClean="0">
                <a:solidFill>
                  <a:srgbClr val="000000"/>
                </a:solidFill>
                <a:latin typeface="Times New Roman"/>
                <a:ea typeface="ＭＳ Ｐゴシック"/>
                <a:cs typeface="Times New Roman"/>
              </a:rPr>
              <a:t>Why BTL hired 2 radio astronomers Art Crawford/</a:t>
            </a:r>
            <a:r>
              <a:rPr lang="en-US" sz="1200" b="0" i="0" dirty="0" err="1" smtClean="0">
                <a:solidFill>
                  <a:srgbClr val="000000"/>
                </a:solidFill>
                <a:latin typeface="Times New Roman"/>
                <a:ea typeface="ＭＳ Ｐゴシック"/>
                <a:cs typeface="Times New Roman"/>
              </a:rPr>
              <a:t>Jansky</a:t>
            </a:r>
            <a:endParaRPr lang="en-US" sz="1200" b="0" i="0" dirty="0" smtClean="0">
              <a:solidFill>
                <a:srgbClr val="000000"/>
              </a:solidFill>
              <a:latin typeface="Times New Roman"/>
              <a:ea typeface="ＭＳ Ｐゴシック"/>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We knew that the 20-foot HR had unique properties</a:t>
            </a:r>
          </a:p>
          <a:p>
            <a:pPr lvl="1">
              <a:lnSpc>
                <a:spcPct val="100000"/>
              </a:lnSpc>
              <a:buFont typeface="Arial"/>
              <a:buChar char="•"/>
            </a:pPr>
            <a:r>
              <a:rPr lang="en-US" b="0" i="0" dirty="0" smtClean="0">
                <a:solidFill>
                  <a:srgbClr val="000000"/>
                </a:solidFill>
                <a:latin typeface="Times New Roman"/>
                <a:ea typeface="ＭＳ Ｐゴシック"/>
                <a:cs typeface="Times New Roman"/>
              </a:rPr>
              <a:t>Small enough to measure gain, but sensitive</a:t>
            </a:r>
          </a:p>
          <a:p>
            <a:pPr lvl="1">
              <a:lnSpc>
                <a:spcPct val="100000"/>
              </a:lnSpc>
              <a:buFont typeface="Arial"/>
              <a:buChar char="•"/>
            </a:pPr>
            <a:r>
              <a:rPr lang="en-US" b="0" i="0" dirty="0" smtClean="0">
                <a:solidFill>
                  <a:srgbClr val="000000"/>
                </a:solidFill>
                <a:latin typeface="Times New Roman"/>
                <a:ea typeface="ＭＳ Ｐゴシック"/>
                <a:cs typeface="Times New Roman"/>
              </a:rPr>
              <a:t>Very</a:t>
            </a:r>
            <a:r>
              <a:rPr lang="en-US" b="0" i="0" baseline="0" dirty="0" smtClean="0">
                <a:solidFill>
                  <a:srgbClr val="000000"/>
                </a:solidFill>
                <a:latin typeface="Times New Roman"/>
                <a:ea typeface="ＭＳ Ｐゴシック"/>
                <a:cs typeface="Times New Roman"/>
              </a:rPr>
              <a:t> little pickup from the ground, could make absolute brightness measurement</a:t>
            </a:r>
            <a:endParaRPr b="0" i="0" dirty="0">
              <a:latin typeface="Times New Roman"/>
              <a:cs typeface="Times New Roman"/>
            </a:endParaRPr>
          </a:p>
        </p:txBody>
      </p:sp>
      <p:sp>
        <p:nvSpPr>
          <p:cNvPr id="380" name="CustomShape 2"/>
          <p:cNvSpPr/>
          <p:nvPr/>
        </p:nvSpPr>
        <p:spPr>
          <a:xfrm>
            <a:off x="3884760" y="8685360"/>
            <a:ext cx="2967840" cy="453240"/>
          </a:xfrm>
          <a:prstGeom prst="rect">
            <a:avLst/>
          </a:prstGeom>
          <a:noFill/>
        </p:spPr>
        <p:txBody>
          <a:bodyPr lIns="90000" tIns="46800" rIns="90000" bIns="46800" anchor="b"/>
          <a:lstStyle/>
          <a:p>
            <a:pPr>
              <a:lnSpc>
                <a:spcPct val="100000"/>
              </a:lnSpc>
            </a:pPr>
            <a:fld id="{6E8BF013-7B7D-413C-A300-95E6D036662D}" type="slidenum">
              <a:rPr lang="en-US" sz="2400">
                <a:solidFill>
                  <a:srgbClr val="000000"/>
                </a:solidFill>
                <a:latin typeface="Arial"/>
                <a:ea typeface="ＭＳ Ｐゴシック"/>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622D05E0-A66E-D448-916E-4950F71733A8}" type="slidenum">
              <a:rPr lang="en-GB"/>
              <a:pPr>
                <a:defRPr/>
              </a:pPr>
              <a:t>12</a:t>
            </a:fld>
            <a:endParaRPr lang="en-GB"/>
          </a:p>
        </p:txBody>
      </p:sp>
      <p:sp>
        <p:nvSpPr>
          <p:cNvPr id="5529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8F7989FF-0770-D44D-89B0-C01CDC881BE7}" type="slidenum">
              <a:rPr lang="en-GB" sz="1200" smtClean="0">
                <a:solidFill>
                  <a:srgbClr val="000000"/>
                </a:solidFill>
              </a:rPr>
              <a:pPr algn="r">
                <a:lnSpc>
                  <a:spcPct val="100000"/>
                </a:lnSpc>
                <a:buClrTx/>
                <a:buFontTx/>
                <a:buNone/>
                <a:defRPr/>
              </a:pPr>
              <a:t>12</a:t>
            </a:fld>
            <a:endParaRPr lang="en-GB" sz="1200" smtClean="0">
              <a:solidFill>
                <a:srgbClr val="000000"/>
              </a:solidFill>
            </a:endParaRPr>
          </a:p>
        </p:txBody>
      </p:sp>
      <p:sp>
        <p:nvSpPr>
          <p:cNvPr id="55298"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B2EEE7E5-B266-4C4E-A122-B0896FB8E47C}" type="slidenum">
              <a:rPr lang="en-GB" sz="1200" smtClean="0">
                <a:solidFill>
                  <a:srgbClr val="000000"/>
                </a:solidFill>
              </a:rPr>
              <a:pPr algn="r">
                <a:lnSpc>
                  <a:spcPct val="100000"/>
                </a:lnSpc>
                <a:buClrTx/>
                <a:buFontTx/>
                <a:buNone/>
                <a:defRPr/>
              </a:pPr>
              <a:t>12</a:t>
            </a:fld>
            <a:endParaRPr lang="en-GB" sz="1200" smtClean="0">
              <a:solidFill>
                <a:srgbClr val="000000"/>
              </a:solidFill>
            </a:endParaRPr>
          </a:p>
        </p:txBody>
      </p:sp>
      <p:sp>
        <p:nvSpPr>
          <p:cNvPr id="55299"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300"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spcBef>
                <a:spcPts val="800"/>
              </a:spcBef>
              <a:buFont typeface="Arial" charset="0"/>
              <a:buChar char="•"/>
              <a:defRPr/>
            </a:pPr>
            <a:r>
              <a:rPr lang="en-GB" sz="1800" dirty="0" smtClean="0">
                <a:solidFill>
                  <a:srgbClr val="000000"/>
                </a:solidFill>
              </a:rPr>
              <a:t>Eric </a:t>
            </a:r>
            <a:r>
              <a:rPr lang="en-GB" sz="1800" dirty="0" err="1" smtClean="0">
                <a:solidFill>
                  <a:srgbClr val="000000"/>
                </a:solidFill>
              </a:rPr>
              <a:t>Betzig</a:t>
            </a:r>
            <a:r>
              <a:rPr lang="en-GB" sz="1800" baseline="0" dirty="0" err="1" smtClean="0">
                <a:solidFill>
                  <a:srgbClr val="000000"/>
                </a:solidFill>
              </a:rPr>
              <a:t>’s</a:t>
            </a:r>
            <a:r>
              <a:rPr lang="en-GB" sz="1800" baseline="0" dirty="0" smtClean="0">
                <a:solidFill>
                  <a:srgbClr val="000000"/>
                </a:solidFill>
              </a:rPr>
              <a:t> title  “Working where others aren’t”</a:t>
            </a:r>
            <a:endParaRPr lang="en-GB" sz="1800" dirty="0" smtClean="0">
              <a:solidFill>
                <a:srgbClr val="000000"/>
              </a:solidFill>
            </a:endParaRPr>
          </a:p>
          <a:p>
            <a:pPr>
              <a:spcBef>
                <a:spcPts val="800"/>
              </a:spcBef>
              <a:buFont typeface="Arial" charset="0"/>
              <a:buChar char="•"/>
              <a:defRPr/>
            </a:pPr>
            <a:r>
              <a:rPr lang="en-GB" sz="1800" dirty="0" smtClean="0">
                <a:solidFill>
                  <a:srgbClr val="000000"/>
                </a:solidFill>
              </a:rPr>
              <a:t>By</a:t>
            </a:r>
            <a:r>
              <a:rPr lang="en-GB" sz="1800" dirty="0" smtClean="0">
                <a:solidFill>
                  <a:srgbClr val="000000"/>
                </a:solidFill>
                <a:latin typeface="ヒラギノ角ゴ Pro W3" charset="0"/>
              </a:rPr>
              <a:t> </a:t>
            </a:r>
            <a:r>
              <a:rPr lang="en-GB" sz="1800" dirty="0" smtClean="0">
                <a:solidFill>
                  <a:srgbClr val="000000"/>
                </a:solidFill>
              </a:rPr>
              <a:t>starting with the existing 4 GHz system, we could do the useful measurement of </a:t>
            </a:r>
            <a:r>
              <a:rPr lang="en-GB" sz="1800" dirty="0" err="1" smtClean="0">
                <a:solidFill>
                  <a:srgbClr val="000000"/>
                </a:solidFill>
              </a:rPr>
              <a:t>CasA</a:t>
            </a:r>
            <a:r>
              <a:rPr lang="en-GB" sz="1800" dirty="0" smtClean="0">
                <a:solidFill>
                  <a:srgbClr val="000000"/>
                </a:solidFill>
              </a:rPr>
              <a:t> and a control measurement for the galactic halo.</a:t>
            </a:r>
          </a:p>
          <a:p>
            <a:pPr>
              <a:spcBef>
                <a:spcPts val="800"/>
              </a:spcBef>
              <a:buFont typeface="Arial" charset="0"/>
              <a:buChar char="•"/>
              <a:defRPr/>
            </a:pPr>
            <a:r>
              <a:rPr lang="en-GB" sz="1800" dirty="0" smtClean="0">
                <a:solidFill>
                  <a:srgbClr val="000000"/>
                </a:solidFill>
              </a:rPr>
              <a:t>We built the best measuring system we could:</a:t>
            </a:r>
          </a:p>
          <a:p>
            <a:pPr lvl="1">
              <a:spcBef>
                <a:spcPts val="700"/>
              </a:spcBef>
              <a:buFont typeface="Arial" charset="0"/>
              <a:buChar char="–"/>
              <a:defRPr/>
            </a:pPr>
            <a:r>
              <a:rPr lang="en-GB" sz="1800" dirty="0" smtClean="0">
                <a:solidFill>
                  <a:srgbClr val="000000"/>
                </a:solidFill>
              </a:rPr>
              <a:t>Arno made a liquid helium cooled reference noise source.</a:t>
            </a:r>
          </a:p>
          <a:p>
            <a:pPr lvl="1">
              <a:spcBef>
                <a:spcPts val="700"/>
              </a:spcBef>
              <a:buFont typeface="Arial" charset="0"/>
              <a:buChar char="–"/>
              <a:defRPr/>
            </a:pPr>
            <a:r>
              <a:rPr lang="en-GB" sz="1800" dirty="0" smtClean="0">
                <a:solidFill>
                  <a:srgbClr val="000000"/>
                </a:solidFill>
              </a:rPr>
              <a:t>I made an accurate switch for comparing the antenna to the reference and improved the stability of the measuring system.</a:t>
            </a:r>
          </a:p>
          <a:p>
            <a:pPr>
              <a:defRPr/>
            </a:pPr>
            <a:endParaRPr lang="en-US"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a:t>
            </a:r>
            <a:r>
              <a:rPr lang="en-US" baseline="0" dirty="0" smtClean="0"/>
              <a:t> Hogg and I hired a helicopter for a day to fly a 4 GHz source in the far field of the 20’ H-R</a:t>
            </a:r>
            <a:endParaRPr lang="en-US" dirty="0"/>
          </a:p>
        </p:txBody>
      </p:sp>
      <p:sp>
        <p:nvSpPr>
          <p:cNvPr id="4" name="Slide Number Placeholder 3"/>
          <p:cNvSpPr>
            <a:spLocks noGrp="1"/>
          </p:cNvSpPr>
          <p:nvPr>
            <p:ph type="sldNum" idx="10"/>
          </p:nvPr>
        </p:nvSpPr>
        <p:spPr/>
        <p:txBody>
          <a:bodyPr/>
          <a:lstStyle/>
          <a:p>
            <a:pPr>
              <a:defRPr/>
            </a:pPr>
            <a:fld id="{19FFA0EC-8C45-B34C-8C86-160CD617FC4A}" type="slidenum">
              <a:rPr lang="en-GB" smtClean="0"/>
              <a:pPr>
                <a:defRPr/>
              </a:pPr>
              <a:t>13</a:t>
            </a:fld>
            <a:endParaRPr lang="en-GB"/>
          </a:p>
        </p:txBody>
      </p:sp>
    </p:spTree>
    <p:extLst>
      <p:ext uri="{BB962C8B-B14F-4D97-AF65-F5344CB8AC3E}">
        <p14:creationId xmlns:p14="http://schemas.microsoft.com/office/powerpoint/2010/main" val="877355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19FFA0EC-8C45-B34C-8C86-160CD617FC4A}" type="slidenum">
              <a:rPr lang="en-GB" smtClean="0"/>
              <a:pPr>
                <a:defRPr/>
              </a:pPr>
              <a:t>14</a:t>
            </a:fld>
            <a:endParaRPr lang="en-GB"/>
          </a:p>
        </p:txBody>
      </p:sp>
    </p:spTree>
    <p:extLst>
      <p:ext uri="{BB962C8B-B14F-4D97-AF65-F5344CB8AC3E}">
        <p14:creationId xmlns:p14="http://schemas.microsoft.com/office/powerpoint/2010/main" val="326941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3AEF8187-DF3F-C84F-A959-1960787C42B6}" type="slidenum">
              <a:rPr lang="en-GB"/>
              <a:pPr>
                <a:defRPr/>
              </a:pPr>
              <a:t>15</a:t>
            </a:fld>
            <a:endParaRPr lang="en-GB"/>
          </a:p>
        </p:txBody>
      </p:sp>
      <p:sp>
        <p:nvSpPr>
          <p:cNvPr id="49153" name="Text Box 1"/>
          <p:cNvSpPr txBox="1">
            <a:spLocks noGrp="1" noRot="1" noChangeAspect="1" noChangeArrowheads="1"/>
          </p:cNvSpPr>
          <p:nvPr>
            <p:ph type="sldImg"/>
          </p:nvPr>
        </p:nvSpPr>
        <p:spPr>
          <a:xfrm>
            <a:off x="1143000" y="685800"/>
            <a:ext cx="4568825" cy="34258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nSpc>
                <a:spcPct val="100000"/>
              </a:lnSpc>
              <a:buFont typeface="Arial"/>
              <a:buChar char="•"/>
            </a:pPr>
            <a:r>
              <a:rPr lang="en-US" sz="1200" b="0" i="0" dirty="0" smtClean="0">
                <a:solidFill>
                  <a:srgbClr val="000000"/>
                </a:solidFill>
                <a:latin typeface="Times New Roman"/>
                <a:ea typeface="ＭＳ Ｐゴシック"/>
                <a:cs typeface="Times New Roman"/>
              </a:rPr>
              <a:t>After Arno and I got our radiometer together this was our 1st measurement.  Disappointing</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Point out antenna and cold load</a:t>
            </a:r>
          </a:p>
          <a:p>
            <a:pPr marL="0" marR="0" indent="0" algn="l" defTabSz="457200"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kern="1200" dirty="0" smtClean="0">
                <a:solidFill>
                  <a:srgbClr val="000000"/>
                </a:solidFill>
                <a:latin typeface="Times New Roman" charset="0"/>
                <a:ea typeface="ＭＳ Ｐゴシック" charset="0"/>
                <a:cs typeface="ＭＳ Ｐゴシック" charset="0"/>
              </a:rPr>
              <a:t>Excess noise had been seen before at Bell Labs, but we could trace that excess directly to the antenna or sky</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Since</a:t>
            </a:r>
            <a:r>
              <a:rPr lang="en-US" sz="1200" b="0" i="0" baseline="0" dirty="0" smtClean="0">
                <a:solidFill>
                  <a:srgbClr val="000000"/>
                </a:solidFill>
                <a:latin typeface="Times New Roman"/>
                <a:ea typeface="ＭＳ Ｐゴシック"/>
                <a:cs typeface="Times New Roman"/>
              </a:rPr>
              <a:t> the accurate gain measurement had been made, we did not want to change anything on the antenna</a:t>
            </a:r>
            <a:r>
              <a:rPr lang="en-US" sz="1200" b="0" i="0" dirty="0" smtClean="0">
                <a:solidFill>
                  <a:srgbClr val="000000"/>
                </a:solidFill>
                <a:latin typeface="Times New Roman"/>
                <a:ea typeface="ＭＳ Ｐゴシック"/>
                <a:cs typeface="Times New Roman"/>
              </a:rPr>
              <a:t>.</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We spent 9 months improving our receiver, checking that several different ways of calibrating it gave consistent answers and accurately measuring the strength of several radio sources, including </a:t>
            </a:r>
            <a:r>
              <a:rPr lang="en-US" sz="1200" b="0" i="0" dirty="0" err="1" smtClean="0">
                <a:solidFill>
                  <a:srgbClr val="000000"/>
                </a:solidFill>
                <a:latin typeface="Times New Roman"/>
                <a:ea typeface="ＭＳ Ｐゴシック"/>
                <a:cs typeface="Times New Roman"/>
              </a:rPr>
              <a:t>Cas</a:t>
            </a:r>
            <a:r>
              <a:rPr lang="en-US" sz="1200" b="0" i="0" dirty="0" smtClean="0">
                <a:solidFill>
                  <a:srgbClr val="000000"/>
                </a:solidFill>
                <a:latin typeface="Times New Roman"/>
                <a:ea typeface="ＭＳ Ｐゴシック"/>
                <a:cs typeface="Times New Roman"/>
              </a:rPr>
              <a:t> A.</a:t>
            </a:r>
            <a:endParaRPr lang="en-US" b="0" i="0" dirty="0" smtClean="0">
              <a:latin typeface="Times New Roman"/>
              <a:cs typeface="Times New Roman"/>
            </a:endParaRPr>
          </a:p>
          <a:p>
            <a:pPr>
              <a:lnSpc>
                <a:spcPct val="100000"/>
              </a:lnSpc>
              <a:buFont typeface="Arial"/>
              <a:buChar char="•"/>
            </a:pPr>
            <a:r>
              <a:rPr lang="en-US" sz="1200" b="0" i="0" dirty="0" smtClean="0">
                <a:solidFill>
                  <a:srgbClr val="000000"/>
                </a:solidFill>
                <a:latin typeface="Times New Roman"/>
                <a:ea typeface="ＭＳ Ｐゴシック"/>
                <a:cs typeface="Times New Roman"/>
              </a:rPr>
              <a:t>During that time the excess noise of 3.5K remained the same and we found no fault in our equipment or environment to explain it.</a:t>
            </a:r>
            <a:endParaRPr lang="en-US" sz="1200" dirty="0" smtClean="0"/>
          </a:p>
          <a:p>
            <a:pPr marL="0" marR="0" indent="0" algn="l" defTabSz="457200" rtl="0" eaLnBrk="0" fontAlgn="base" latinLnBrk="0" hangingPunct="0">
              <a:lnSpc>
                <a:spcPct val="100000"/>
              </a:lnSpc>
              <a:spcBef>
                <a:spcPct val="30000"/>
              </a:spcBef>
              <a:spcAft>
                <a:spcPct val="0"/>
              </a:spcAft>
              <a:buClr>
                <a:srgbClr val="000000"/>
              </a:buClr>
              <a:buSzPct val="100000"/>
              <a:buFont typeface="Arial"/>
              <a:buChar char="•"/>
              <a:tabLst/>
              <a:defRPr/>
            </a:pPr>
            <a:r>
              <a:rPr lang="en-US" sz="1200" kern="1200" dirty="0" smtClean="0">
                <a:solidFill>
                  <a:srgbClr val="000000"/>
                </a:solidFill>
                <a:latin typeface="Times New Roman" charset="0"/>
                <a:ea typeface="ＭＳ Ｐゴシック" charset="0"/>
                <a:cs typeface="ＭＳ Ｐゴシック" charset="0"/>
              </a:rPr>
              <a:t>04dB ~= 2.5K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After completing the </a:t>
            </a:r>
            <a:r>
              <a:rPr lang="en-GB" sz="1200" dirty="0" err="1" smtClean="0">
                <a:solidFill>
                  <a:srgbClr val="000000"/>
                </a:solidFill>
              </a:rPr>
              <a:t>CasA</a:t>
            </a:r>
            <a:r>
              <a:rPr lang="en-GB" sz="1200" dirty="0" smtClean="0">
                <a:solidFill>
                  <a:srgbClr val="000000"/>
                </a:solidFill>
              </a:rPr>
              <a:t> measurement we started cleaning up some parts of the antenna which we had not wanted to disturb earlier, including removing a pair of pigeons and their droppings and putting good conducting</a:t>
            </a:r>
            <a:r>
              <a:rPr lang="en-GB" sz="1200" baseline="0" dirty="0" smtClean="0">
                <a:solidFill>
                  <a:srgbClr val="000000"/>
                </a:solidFill>
              </a:rPr>
              <a:t> ta</a:t>
            </a:r>
            <a:r>
              <a:rPr lang="en-GB" sz="1200" dirty="0" smtClean="0">
                <a:solidFill>
                  <a:srgbClr val="000000"/>
                </a:solidFill>
              </a:rPr>
              <a:t>pe over</a:t>
            </a:r>
            <a:r>
              <a:rPr lang="en-GB" sz="1200" baseline="0" dirty="0" smtClean="0">
                <a:solidFill>
                  <a:srgbClr val="000000"/>
                </a:solidFill>
              </a:rPr>
              <a:t> the joints</a:t>
            </a:r>
            <a:r>
              <a:rPr lang="en-GB" sz="1200" dirty="0" smtClean="0">
                <a:solidFill>
                  <a:srgbClr val="000000"/>
                </a:solidFill>
              </a:rPr>
              <a:t>.  This had little effect.</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GB" sz="1200" dirty="0" smtClean="0">
              <a:solidFill>
                <a:srgbClr val="000000"/>
              </a:solidFill>
            </a:endParaRPr>
          </a:p>
          <a:p>
            <a:endParaRPr lang="en-US" dirty="0"/>
          </a:p>
        </p:txBody>
      </p:sp>
      <p:sp>
        <p:nvSpPr>
          <p:cNvPr id="4" name="Slide Number Placeholder 3"/>
          <p:cNvSpPr>
            <a:spLocks noGrp="1"/>
          </p:cNvSpPr>
          <p:nvPr>
            <p:ph type="sldNum" idx="10"/>
          </p:nvPr>
        </p:nvSpPr>
        <p:spPr/>
        <p:txBody>
          <a:bodyPr/>
          <a:lstStyle/>
          <a:p>
            <a:pPr>
              <a:defRPr/>
            </a:pPr>
            <a:fld id="{3FA2344E-3EA4-EF49-91B6-83F900ECAB9E}" type="slidenum">
              <a:rPr lang="en-GB" smtClean="0"/>
              <a:pPr>
                <a:defRPr/>
              </a:pPr>
              <a:t>16</a:t>
            </a:fld>
            <a:endParaRPr lang="en-GB"/>
          </a:p>
        </p:txBody>
      </p:sp>
    </p:spTree>
    <p:extLst>
      <p:ext uri="{BB962C8B-B14F-4D97-AF65-F5344CB8AC3E}">
        <p14:creationId xmlns:p14="http://schemas.microsoft.com/office/powerpoint/2010/main" val="3673482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3CD812C0-57C2-D54F-81A4-C9BBB191A480}" type="slidenum">
              <a:rPr lang="en-GB"/>
              <a:pPr>
                <a:defRPr/>
              </a:pPr>
              <a:t>17</a:t>
            </a:fld>
            <a:endParaRPr lang="en-GB"/>
          </a:p>
        </p:txBody>
      </p:sp>
      <p:sp>
        <p:nvSpPr>
          <p:cNvPr id="57345" name="Text Box 1"/>
          <p:cNvSpPr txBox="1">
            <a:spLocks noGrp="1" noRot="1" noChangeAspect="1" noChangeArrowheads="1"/>
          </p:cNvSpPr>
          <p:nvPr>
            <p:ph type="sldImg"/>
          </p:nvPr>
        </p:nvSpPr>
        <p:spPr>
          <a:xfrm>
            <a:off x="1143000" y="685800"/>
            <a:ext cx="4568825" cy="34258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7346"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0" fontAlgn="base" latinLnBrk="0" hangingPunct="0">
              <a:lnSpc>
                <a:spcPct val="114000"/>
              </a:lnSpc>
              <a:spcBef>
                <a:spcPts val="800"/>
              </a:spcBef>
              <a:spcAft>
                <a:spcPct val="0"/>
              </a:spcAft>
              <a:buClr>
                <a:srgbClr val="000000"/>
              </a:buClr>
              <a:buSzPct val="100000"/>
              <a:buFont typeface="Arial" charset="0"/>
              <a:buChar char="•"/>
              <a:tabLst/>
              <a:defRPr/>
            </a:pPr>
            <a:r>
              <a:rPr lang="en-GB" sz="1200" dirty="0" smtClean="0">
                <a:solidFill>
                  <a:srgbClr val="000000"/>
                </a:solidFill>
              </a:rPr>
              <a:t>We had ruled out about everything we could think of when</a:t>
            </a:r>
          </a:p>
          <a:p>
            <a:pPr marL="0" marR="0" indent="0" algn="l" defTabSz="457200" rtl="0" eaLnBrk="0" fontAlgn="base" latinLnBrk="0" hangingPunct="0">
              <a:lnSpc>
                <a:spcPct val="114000"/>
              </a:lnSpc>
              <a:spcBef>
                <a:spcPts val="800"/>
              </a:spcBef>
              <a:spcAft>
                <a:spcPct val="0"/>
              </a:spcAft>
              <a:buClr>
                <a:srgbClr val="000000"/>
              </a:buClr>
              <a:buSzPct val="100000"/>
              <a:buFont typeface="Arial" charset="0"/>
              <a:buChar char="•"/>
              <a:tabLst/>
              <a:defRPr/>
            </a:pPr>
            <a:r>
              <a:rPr lang="en-GB" sz="1200" dirty="0" smtClean="0">
                <a:solidFill>
                  <a:srgbClr val="000000"/>
                </a:solidFill>
              </a:rPr>
              <a:t>One spring day in 1965 Arno called Bernie Burke</a:t>
            </a:r>
          </a:p>
          <a:p>
            <a:pPr>
              <a:lnSpc>
                <a:spcPct val="114000"/>
              </a:lnSpc>
              <a:spcBef>
                <a:spcPts val="800"/>
              </a:spcBef>
              <a:buFont typeface="Arial" charset="0"/>
              <a:buChar char="•"/>
              <a:defRPr/>
            </a:pPr>
            <a:r>
              <a:rPr lang="en-GB" sz="1200" dirty="0" smtClean="0">
                <a:solidFill>
                  <a:srgbClr val="000000"/>
                </a:solidFill>
              </a:rPr>
              <a:t>The Princeton Gravity Group’s plans</a:t>
            </a:r>
          </a:p>
          <a:p>
            <a:pPr>
              <a:lnSpc>
                <a:spcPct val="114000"/>
              </a:lnSpc>
              <a:spcBef>
                <a:spcPts val="800"/>
              </a:spcBef>
              <a:buFont typeface="Arial" charset="0"/>
              <a:buChar char="•"/>
              <a:defRPr/>
            </a:pPr>
            <a:r>
              <a:rPr lang="en-GB" sz="1200" dirty="0" smtClean="0">
                <a:solidFill>
                  <a:srgbClr val="000000"/>
                </a:solidFill>
              </a:rPr>
              <a:t>Arno called Bob </a:t>
            </a:r>
            <a:r>
              <a:rPr lang="en-GB" sz="1200" dirty="0" err="1" smtClean="0">
                <a:solidFill>
                  <a:srgbClr val="000000"/>
                </a:solidFill>
              </a:rPr>
              <a:t>Dicke</a:t>
            </a:r>
            <a:r>
              <a:rPr lang="en-GB" sz="1200" dirty="0" smtClean="0">
                <a:solidFill>
                  <a:srgbClr val="000000"/>
                </a:solidFill>
              </a:rPr>
              <a:t> at Princeton ...</a:t>
            </a:r>
          </a:p>
          <a:p>
            <a:pPr>
              <a:lnSpc>
                <a:spcPct val="114000"/>
              </a:lnSpc>
              <a:spcBef>
                <a:spcPts val="800"/>
              </a:spcBef>
              <a:buFont typeface="Arial" charset="0"/>
              <a:buChar char="•"/>
              <a:defRPr/>
            </a:pPr>
            <a:r>
              <a:rPr lang="en-GB" sz="1200" dirty="0" smtClean="0">
                <a:solidFill>
                  <a:srgbClr val="000000"/>
                </a:solidFill>
              </a:rPr>
              <a:t>Arno and I were happy to have any explanation.</a:t>
            </a:r>
          </a:p>
          <a:p>
            <a:pPr>
              <a:lnSpc>
                <a:spcPct val="114000"/>
              </a:lnSpc>
              <a:spcBef>
                <a:spcPts val="800"/>
              </a:spcBef>
              <a:buFont typeface="Arial" charset="0"/>
              <a:buChar char="•"/>
              <a:defRPr/>
            </a:pPr>
            <a:r>
              <a:rPr lang="en-GB" sz="1200" dirty="0" smtClean="0">
                <a:solidFill>
                  <a:srgbClr val="000000"/>
                </a:solidFill>
              </a:rPr>
              <a:t>We and </a:t>
            </a:r>
            <a:r>
              <a:rPr lang="en-GB" sz="1200" dirty="0" err="1" smtClean="0">
                <a:solidFill>
                  <a:srgbClr val="000000"/>
                </a:solidFill>
              </a:rPr>
              <a:t>Dicke's</a:t>
            </a:r>
            <a:r>
              <a:rPr lang="en-GB" sz="1200" dirty="0" smtClean="0">
                <a:solidFill>
                  <a:srgbClr val="000000"/>
                </a:solidFill>
              </a:rPr>
              <a:t> group wrote two separate papers</a:t>
            </a:r>
          </a:p>
          <a:p>
            <a:pPr>
              <a:lnSpc>
                <a:spcPct val="114000"/>
              </a:lnSpc>
              <a:spcBef>
                <a:spcPts val="800"/>
              </a:spcBef>
              <a:buFont typeface="Arial" charset="0"/>
              <a:buChar char="•"/>
              <a:defRPr/>
            </a:pPr>
            <a:r>
              <a:rPr lang="en-GB" sz="1200" dirty="0" smtClean="0">
                <a:solidFill>
                  <a:srgbClr val="000000"/>
                </a:solidFill>
              </a:rPr>
              <a:t>We made one final check and submitted our paper.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AF5C4303-C32F-6842-85A7-E9179680E977}" type="slidenum">
              <a:rPr lang="en-GB"/>
              <a:pPr>
                <a:defRPr/>
              </a:pPr>
              <a:t>18</a:t>
            </a:fld>
            <a:endParaRPr lang="en-GB"/>
          </a:p>
        </p:txBody>
      </p:sp>
      <p:sp>
        <p:nvSpPr>
          <p:cNvPr id="61441"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E3B0E340-260E-A54B-B93F-7BB4B9D046C0}" type="slidenum">
              <a:rPr lang="en-GB" sz="1200" smtClean="0">
                <a:solidFill>
                  <a:srgbClr val="000000"/>
                </a:solidFill>
              </a:rPr>
              <a:pPr algn="r">
                <a:lnSpc>
                  <a:spcPct val="100000"/>
                </a:lnSpc>
                <a:buClrTx/>
                <a:buFontTx/>
                <a:buNone/>
                <a:defRPr/>
              </a:pPr>
              <a:t>18</a:t>
            </a:fld>
            <a:endParaRPr lang="en-GB" sz="1200" smtClean="0">
              <a:solidFill>
                <a:srgbClr val="000000"/>
              </a:solidFill>
            </a:endParaRPr>
          </a:p>
        </p:txBody>
      </p:sp>
      <p:sp>
        <p:nvSpPr>
          <p:cNvPr id="61442"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6D093B90-EC37-644D-ADF0-847AB5EA230B}" type="slidenum">
              <a:rPr lang="en-GB" sz="1200" smtClean="0">
                <a:solidFill>
                  <a:srgbClr val="000000"/>
                </a:solidFill>
              </a:rPr>
              <a:pPr algn="r">
                <a:lnSpc>
                  <a:spcPct val="100000"/>
                </a:lnSpc>
                <a:buClrTx/>
                <a:buFontTx/>
                <a:buNone/>
                <a:defRPr/>
              </a:pPr>
              <a:t>18</a:t>
            </a:fld>
            <a:endParaRPr lang="en-GB" sz="1200" smtClean="0">
              <a:solidFill>
                <a:srgbClr val="000000"/>
              </a:solidFill>
            </a:endParaRPr>
          </a:p>
        </p:txBody>
      </p:sp>
      <p:sp>
        <p:nvSpPr>
          <p:cNvPr id="61443"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444"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Soon 3 groups remembered</a:t>
            </a:r>
            <a:r>
              <a:rPr lang="en-GB" sz="1200" baseline="0" dirty="0" smtClean="0">
                <a:solidFill>
                  <a:srgbClr val="000000"/>
                </a:solidFill>
              </a:rPr>
              <a:t> that CN was seen in diffuse clouds absorbing starlight and the first rotationally excited state was also seen</a:t>
            </a:r>
            <a:endParaRPr lang="en-GB" sz="1200" dirty="0" smtClean="0">
              <a:solidFill>
                <a:srgbClr val="000000"/>
              </a:solidFill>
            </a:endParaRP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By the end of the year Wilkinson and Roll had made a measurement at 3 cm wavelength which agreed with ours.</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So after a year, the Raleigh-Jeans part of the spectrum was rather well defined.</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200" dirty="0" smtClean="0">
                <a:solidFill>
                  <a:srgbClr val="000000"/>
                </a:solidFill>
              </a:rPr>
              <a:t>We also soon learned that, working with Gamow, </a:t>
            </a:r>
            <a:r>
              <a:rPr lang="en-GB" sz="1200" dirty="0" err="1" smtClean="0">
                <a:solidFill>
                  <a:srgbClr val="000000"/>
                </a:solidFill>
              </a:rPr>
              <a:t>Alpher</a:t>
            </a:r>
            <a:r>
              <a:rPr lang="en-GB" sz="1200" baseline="0" dirty="0" smtClean="0">
                <a:solidFill>
                  <a:srgbClr val="000000"/>
                </a:solidFill>
              </a:rPr>
              <a:t> and Hermann had thought about thermal radiation from the big bang in the late 40’s.</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GB" sz="1200" dirty="0" smtClean="0">
              <a:solidFill>
                <a:srgbClr val="000000"/>
              </a:solidFill>
            </a:endParaRPr>
          </a:p>
          <a:p>
            <a:pPr>
              <a:defRPr/>
            </a:pPr>
            <a:endParaRPr lang="en-US" dirty="0"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9"/>
          <p:cNvSpPr>
            <a:spLocks noGrp="1" noChangeArrowheads="1"/>
          </p:cNvSpPr>
          <p:nvPr>
            <p:ph type="sldNum" sz="quarter"/>
          </p:nvPr>
        </p:nvSpPr>
        <p:spPr/>
        <p:txBody>
          <a:bodyPr/>
          <a:lstStyle/>
          <a:p>
            <a:pPr>
              <a:defRPr/>
            </a:pPr>
            <a:fld id="{6A2CBE1F-CBEB-7541-8371-E67D72490C2D}" type="slidenum">
              <a:rPr lang="en-GB"/>
              <a:pPr>
                <a:defRPr/>
              </a:pPr>
              <a:t>19</a:t>
            </a:fld>
            <a:endParaRPr lang="en-GB"/>
          </a:p>
        </p:txBody>
      </p:sp>
      <p:sp>
        <p:nvSpPr>
          <p:cNvPr id="75777"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E3061D55-90C5-154F-B3E4-4F882336DCD5}" type="slidenum">
              <a:rPr lang="en-GB" sz="1200" smtClean="0">
                <a:solidFill>
                  <a:srgbClr val="000000"/>
                </a:solidFill>
              </a:rPr>
              <a:pPr algn="r">
                <a:lnSpc>
                  <a:spcPct val="100000"/>
                </a:lnSpc>
                <a:buClrTx/>
                <a:buFontTx/>
                <a:buNone/>
                <a:defRPr/>
              </a:pPr>
              <a:t>19</a:t>
            </a:fld>
            <a:endParaRPr lang="en-GB" sz="1200" smtClean="0">
              <a:solidFill>
                <a:srgbClr val="000000"/>
              </a:solidFill>
            </a:endParaRPr>
          </a:p>
        </p:txBody>
      </p:sp>
      <p:sp>
        <p:nvSpPr>
          <p:cNvPr id="75778" name="Text Box 2"/>
          <p:cNvSpPr txBox="1">
            <a:spLocks noChangeArrowheads="1"/>
          </p:cNvSpPr>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01C9C840-BC95-0041-8A3A-94DA0A9774D9}" type="slidenum">
              <a:rPr lang="en-GB" sz="1200" smtClean="0">
                <a:solidFill>
                  <a:srgbClr val="000000"/>
                </a:solidFill>
              </a:rPr>
              <a:pPr algn="r">
                <a:lnSpc>
                  <a:spcPct val="100000"/>
                </a:lnSpc>
                <a:buClrTx/>
                <a:buFontTx/>
                <a:buNone/>
                <a:defRPr/>
              </a:pPr>
              <a:t>19</a:t>
            </a:fld>
            <a:endParaRPr lang="en-GB" sz="1200" smtClean="0">
              <a:solidFill>
                <a:srgbClr val="000000"/>
              </a:solidFill>
            </a:endParaRPr>
          </a:p>
        </p:txBody>
      </p:sp>
      <p:sp>
        <p:nvSpPr>
          <p:cNvPr id="75779" name="Text Box 3"/>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780" name="Text Box 4"/>
          <p:cNvSpPr txBox="1">
            <a:spLocks noGrp="1" noChangeArrowheads="1"/>
          </p:cNvSpPr>
          <p:nvPr>
            <p:ph type="body"/>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Original presented at the AAS meeting Jan. 1990 Washington, DC by John Mather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sz="quarter"/>
          </p:nvPr>
        </p:nvSpPr>
        <p:spPr/>
        <p:txBody>
          <a:bodyPr/>
          <a:lstStyle/>
          <a:p>
            <a:pPr>
              <a:defRPr/>
            </a:pPr>
            <a:fld id="{21B06F81-31AF-F147-8EAB-3091202A1220}" type="slidenum">
              <a:rPr lang="en-GB"/>
              <a:pPr>
                <a:defRPr/>
              </a:pPr>
              <a:t>2</a:t>
            </a:fld>
            <a:endParaRPr lang="en-GB"/>
          </a:p>
        </p:txBody>
      </p:sp>
      <p:sp>
        <p:nvSpPr>
          <p:cNvPr id="49153" name="Text Box 1"/>
          <p:cNvSpPr txBox="1">
            <a:spLocks noGrp="1" noRot="1" noChangeAspect="1" noChangeArrowheads="1"/>
          </p:cNvSpPr>
          <p:nvPr>
            <p:ph type="sldImg"/>
          </p:nvPr>
        </p:nvSpPr>
        <p:spPr>
          <a:xfrm>
            <a:off x="1143000" y="685800"/>
            <a:ext cx="4568825" cy="34258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9154" name="Text Box 2"/>
          <p:cNvSpPr txBox="1">
            <a:spLocks noGrp="1" noChangeArrowheads="1"/>
          </p:cNvSpPr>
          <p:nvPr>
            <p:ph type="body" idx="1"/>
          </p:nvPr>
        </p:nvSpPr>
        <p:spPr>
          <a:xfrm>
            <a:off x="685800" y="4343400"/>
            <a:ext cx="5483225" cy="41116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Just</a:t>
            </a:r>
            <a:r>
              <a:rPr lang="en-US" baseline="0" dirty="0" smtClean="0">
                <a:cs typeface="+mn-cs"/>
              </a:rPr>
              <a:t> over</a:t>
            </a:r>
            <a:r>
              <a:rPr lang="en-US" dirty="0" smtClean="0">
                <a:cs typeface="+mn-cs"/>
              </a:rPr>
              <a:t> 51 years ago, Arno Penzias and I made this measurement with the major pieces of a</a:t>
            </a:r>
          </a:p>
          <a:p>
            <a:pPr>
              <a:defRPr/>
            </a:pPr>
            <a:r>
              <a:rPr lang="en-US" dirty="0" smtClean="0">
                <a:cs typeface="+mn-cs"/>
              </a:rPr>
              <a:t>precision radiometer we had been working on for more than a year.  Our plan was to make a</a:t>
            </a:r>
          </a:p>
          <a:p>
            <a:pPr>
              <a:defRPr/>
            </a:pPr>
            <a:r>
              <a:rPr lang="en-US" dirty="0" smtClean="0">
                <a:cs typeface="+mn-cs"/>
              </a:rPr>
              <a:t>series of precise measurements with the 20’ H-R.</a:t>
            </a:r>
          </a:p>
          <a:p>
            <a:pPr>
              <a:defRPr/>
            </a:pPr>
            <a:r>
              <a:rPr lang="en-US" dirty="0" smtClean="0">
                <a:cs typeface="+mn-cs"/>
              </a:rPr>
              <a:t>At the time it was a disappointment, showing more than twice the amount of noise coming from</a:t>
            </a:r>
          </a:p>
          <a:p>
            <a:pPr>
              <a:defRPr/>
            </a:pPr>
            <a:r>
              <a:rPr lang="en-US" dirty="0" smtClean="0">
                <a:cs typeface="+mn-cs"/>
              </a:rPr>
              <a:t>the antenna as expected.</a:t>
            </a:r>
          </a:p>
          <a:p>
            <a:pPr>
              <a:defRPr/>
            </a:pPr>
            <a:r>
              <a:rPr lang="en-US" dirty="0" smtClean="0">
                <a:cs typeface="+mn-cs"/>
              </a:rPr>
              <a:t>In retrospect this messy looking record is the first evidence we had of </a:t>
            </a:r>
            <a:r>
              <a:rPr lang="en-US" dirty="0" err="1" smtClean="0">
                <a:cs typeface="+mn-cs"/>
              </a:rPr>
              <a:t>theCMB</a:t>
            </a:r>
            <a:r>
              <a:rPr lang="en-US" dirty="0" smtClean="0">
                <a:cs typeface="+mn-cs"/>
              </a:rPr>
              <a:t>.</a:t>
            </a:r>
          </a:p>
          <a:p>
            <a:pPr>
              <a:defRPr/>
            </a:pPr>
            <a:r>
              <a:rPr lang="en-US" dirty="0" smtClean="0">
                <a:cs typeface="+mn-cs"/>
              </a:rPr>
              <a:t>.04dB ~= 2.5K</a:t>
            </a:r>
          </a:p>
          <a:p>
            <a:pPr>
              <a:defRPr/>
            </a:pPr>
            <a:r>
              <a:rPr lang="en-US" dirty="0" smtClean="0">
                <a:cs typeface="+mn-cs"/>
              </a:rPr>
              <a:t>In this talk I will discus:</a:t>
            </a:r>
          </a:p>
          <a:p>
            <a:pPr>
              <a:defRPr/>
            </a:pPr>
            <a:r>
              <a:rPr lang="en-US" dirty="0" smtClean="0">
                <a:cs typeface="+mn-cs"/>
              </a:rPr>
              <a:t>      how we got to this point.</a:t>
            </a:r>
          </a:p>
          <a:p>
            <a:pPr>
              <a:defRPr/>
            </a:pPr>
            <a:r>
              <a:rPr lang="en-US" dirty="0" smtClean="0">
                <a:cs typeface="+mn-cs"/>
              </a:rPr>
              <a:t>      how the source of the "excess noise" was identified</a:t>
            </a:r>
          </a:p>
          <a:p>
            <a:pPr>
              <a:defRPr/>
            </a:pPr>
            <a:r>
              <a:rPr lang="en-US" baseline="0" dirty="0" smtClean="0">
                <a:cs typeface="+mn-cs"/>
              </a:rPr>
              <a:t>      </a:t>
            </a:r>
            <a:r>
              <a:rPr lang="en-US" dirty="0" smtClean="0">
                <a:cs typeface="+mn-cs"/>
              </a:rPr>
              <a:t>some thoughts looking back</a:t>
            </a:r>
          </a:p>
          <a:p>
            <a:pPr>
              <a:defRPr/>
            </a:pPr>
            <a:r>
              <a:rPr lang="en-US" dirty="0" smtClean="0"/>
              <a:t>I would like to start this story in 1928, when Art Crawford and Karl </a:t>
            </a:r>
            <a:r>
              <a:rPr lang="en-US" dirty="0" err="1" smtClean="0"/>
              <a:t>Jansky</a:t>
            </a:r>
            <a:r>
              <a:rPr lang="en-US" dirty="0" smtClean="0"/>
              <a:t> were hired at Bell labs</a:t>
            </a:r>
          </a:p>
          <a:p>
            <a:pPr>
              <a:defRPr/>
            </a:pPr>
            <a:r>
              <a:rPr lang="en-US" dirty="0" smtClean="0"/>
              <a:t>For a time they roomed together.  More about Art later.</a:t>
            </a:r>
          </a:p>
          <a:p>
            <a:pPr>
              <a:defRPr/>
            </a:pP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cs typeface="+mn-cs"/>
              </a:rPr>
              <a:t>Inflation turned quantum fluctuations into the brightness variations in this picture (false color)</a:t>
            </a:r>
          </a:p>
          <a:p>
            <a:pPr>
              <a:defRPr/>
            </a:pPr>
            <a:r>
              <a:rPr lang="en-US" dirty="0" smtClean="0">
                <a:cs typeface="+mn-cs"/>
              </a:rPr>
              <a:t>First evidence of this in early ‘90s by COBE satellite (G. Smoot)</a:t>
            </a:r>
          </a:p>
          <a:p>
            <a:pPr>
              <a:defRPr/>
            </a:pPr>
            <a:endParaRPr lang="en-US" dirty="0" smtClean="0">
              <a:cs typeface="+mn-cs"/>
            </a:endParaRPr>
          </a:p>
          <a:p>
            <a:pPr>
              <a:defRPr/>
            </a:pPr>
            <a:r>
              <a:rPr lang="en-US" dirty="0" err="1" smtClean="0">
                <a:cs typeface="+mn-cs"/>
              </a:rPr>
              <a:t>Multipole</a:t>
            </a:r>
            <a:r>
              <a:rPr lang="en-US" dirty="0" smtClean="0">
                <a:cs typeface="+mn-cs"/>
              </a:rPr>
              <a:t> expansion</a:t>
            </a:r>
          </a:p>
          <a:p>
            <a:pPr>
              <a:defRPr/>
            </a:pPr>
            <a:endParaRPr lang="en-US" dirty="0" smtClean="0">
              <a:cs typeface="+mn-cs"/>
            </a:endParaRPr>
          </a:p>
          <a:p>
            <a:pPr>
              <a:defRPr/>
            </a:pPr>
            <a:r>
              <a:rPr lang="en-US" dirty="0" smtClean="0">
                <a:cs typeface="+mn-cs"/>
              </a:rPr>
              <a:t>These fit of theory to measurements shows that Omega = 1.001+-.0065</a:t>
            </a:r>
          </a:p>
          <a:p>
            <a:pPr>
              <a:defRPr/>
            </a:pPr>
            <a:endParaRPr lang="en-US" dirty="0" smtClean="0">
              <a:cs typeface="+mn-cs"/>
            </a:endParaRPr>
          </a:p>
          <a:p>
            <a:pPr>
              <a:defRPr/>
            </a:pPr>
            <a:r>
              <a:rPr lang="en-US" dirty="0" smtClean="0">
                <a:cs typeface="+mn-cs"/>
              </a:rPr>
              <a:t>The density fluctuations of galaxies agrees with the same theory</a:t>
            </a:r>
          </a:p>
          <a:p>
            <a:pPr>
              <a:defRPr/>
            </a:pPr>
            <a:endParaRPr lang="en-US" dirty="0" smtClean="0">
              <a:cs typeface="+mn-cs"/>
            </a:endParaRPr>
          </a:p>
          <a:p>
            <a:pPr>
              <a:defRPr/>
            </a:pPr>
            <a:r>
              <a:rPr lang="en-US" dirty="0" smtClean="0">
                <a:cs typeface="+mn-cs"/>
              </a:rPr>
              <a:t>Although highly successful, the inflationary paradigm represents a vast extrapolation from well-tested regimes in physics. It invokes quantum effects in highly curved </a:t>
            </a:r>
            <a:r>
              <a:rPr lang="en-US" dirty="0" err="1" smtClean="0">
                <a:cs typeface="+mn-cs"/>
              </a:rPr>
              <a:t>spacetime</a:t>
            </a:r>
            <a:r>
              <a:rPr lang="en-US" dirty="0" smtClean="0">
                <a:cs typeface="+mn-cs"/>
              </a:rPr>
              <a:t> at energies near 10^16 </a:t>
            </a:r>
            <a:r>
              <a:rPr lang="en-US" dirty="0" err="1" smtClean="0">
                <a:cs typeface="+mn-cs"/>
              </a:rPr>
              <a:t>GeV</a:t>
            </a:r>
            <a:r>
              <a:rPr lang="en-US" dirty="0" smtClean="0">
                <a:cs typeface="+mn-cs"/>
              </a:rPr>
              <a:t> and timescales less than 10^−32 s.</a:t>
            </a:r>
          </a:p>
          <a:p>
            <a:pPr>
              <a:defRPr/>
            </a:pPr>
            <a:endParaRPr lang="en-US" dirty="0" smtClean="0">
              <a:cs typeface="+mn-cs"/>
            </a:endParaRPr>
          </a:p>
          <a:p>
            <a:pPr>
              <a:defRPr/>
            </a:pPr>
            <a:r>
              <a:rPr lang="en-US" dirty="0" smtClean="0">
                <a:cs typeface="+mn-cs"/>
              </a:rPr>
              <a:t>Furthermore, we don’t know what 96%of the mas-energy of the universe is</a:t>
            </a:r>
          </a:p>
        </p:txBody>
      </p:sp>
      <p:sp>
        <p:nvSpPr>
          <p:cNvPr id="4" name="Slide Number Placeholder 3"/>
          <p:cNvSpPr>
            <a:spLocks noGrp="1"/>
          </p:cNvSpPr>
          <p:nvPr>
            <p:ph type="sldNum" sz="quarter"/>
          </p:nvPr>
        </p:nvSpPr>
        <p:spPr/>
        <p:txBody>
          <a:bodyPr/>
          <a:lstStyle/>
          <a:p>
            <a:pPr>
              <a:defRPr/>
            </a:pPr>
            <a:fld id="{51069D1F-25F0-4745-9700-B18E3DFB01CC}" type="slidenum">
              <a:rPr lang="en-GB"/>
              <a:pPr>
                <a:defRPr/>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p>
            <a:pPr>
              <a:defRPr/>
            </a:pPr>
            <a:fld id="{0F0D1DA0-7475-6A49-BE8D-73C2B10D73C7}" type="slidenum">
              <a:rPr lang="en-GB"/>
              <a:pPr>
                <a:defRPr/>
              </a:pPr>
              <a:t>21</a:t>
            </a:fld>
            <a:endParaRPr lang="en-GB"/>
          </a:p>
        </p:txBody>
      </p:sp>
      <p:sp>
        <p:nvSpPr>
          <p:cNvPr id="59393" name="Text Box 1"/>
          <p:cNvSpPr txBox="1">
            <a:spLocks noChangeArrowheads="1"/>
          </p:cNvSpPr>
          <p:nvPr/>
        </p:nvSpPr>
        <p:spPr bwMode="auto">
          <a:xfrm>
            <a:off x="3884613" y="8685213"/>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r">
              <a:lnSpc>
                <a:spcPct val="100000"/>
              </a:lnSpc>
              <a:buClrTx/>
              <a:buFontTx/>
              <a:buNone/>
              <a:defRPr/>
            </a:pPr>
            <a:fld id="{5A2E3832-5800-BD47-A202-39553C0466EE}" type="slidenum">
              <a:rPr lang="en-GB" sz="1200" smtClean="0">
                <a:solidFill>
                  <a:srgbClr val="000000"/>
                </a:solidFill>
              </a:rPr>
              <a:pPr algn="r">
                <a:lnSpc>
                  <a:spcPct val="100000"/>
                </a:lnSpc>
                <a:buClrTx/>
                <a:buFontTx/>
                <a:buNone/>
                <a:defRPr/>
              </a:pPr>
              <a:t>21</a:t>
            </a:fld>
            <a:endParaRPr lang="en-GB" sz="1200" smtClean="0">
              <a:solidFill>
                <a:srgbClr val="000000"/>
              </a:solidFill>
            </a:endParaRPr>
          </a:p>
        </p:txBody>
      </p:sp>
      <p:sp>
        <p:nvSpPr>
          <p:cNvPr id="59394" name="Text Box 2"/>
          <p:cNvSpPr txBox="1">
            <a:spLocks noGrp="1" noRot="1" noChangeAspect="1" noChangeArrowheads="1"/>
          </p:cNvSpPr>
          <p:nvPr>
            <p:ph type="sldImg"/>
          </p:nvPr>
        </p:nvSpPr>
        <p:spPr>
          <a:xfrm>
            <a:off x="1143000" y="685800"/>
            <a:ext cx="4570413" cy="342741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5" name="Text Box 3"/>
          <p:cNvSpPr txBox="1">
            <a:spLocks noGrp="1" noChangeArrowheads="1"/>
          </p:cNvSpPr>
          <p:nvPr>
            <p:ph type="body" idx="1"/>
          </p:nvPr>
        </p:nvSpPr>
        <p:spPr>
          <a:xfrm>
            <a:off x="685800" y="4343400"/>
            <a:ext cx="5484813" cy="42084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 I am here to tell you that those guys in 1965 did not know how important the CMB would be</a:t>
            </a:r>
          </a:p>
          <a:p>
            <a:pPr>
              <a:defRPr/>
            </a:pPr>
            <a:r>
              <a:rPr lang="en-US" dirty="0" smtClean="0">
                <a:cs typeface="+mn-cs"/>
              </a:rPr>
              <a:t> Looking back on this, I feel very lucky:</a:t>
            </a:r>
          </a:p>
          <a:p>
            <a:pPr>
              <a:defRPr/>
            </a:pPr>
            <a:r>
              <a:rPr lang="en-US" dirty="0" smtClean="0">
                <a:cs typeface="+mn-cs"/>
              </a:rPr>
              <a:t>      I had a job at Bell Labs and was supported to apply technologies Bell Labs developed for communications to astrophysics.  There were many experts who were happy to help</a:t>
            </a:r>
          </a:p>
          <a:p>
            <a:pPr>
              <a:defRPr/>
            </a:pPr>
            <a:r>
              <a:rPr lang="en-US" dirty="0" smtClean="0">
                <a:cs typeface="+mn-cs"/>
              </a:rPr>
              <a:t>      I started my career when Radio Astronomy and cosmology were relatively new sciences but poised to blossom as technology developed.</a:t>
            </a:r>
          </a:p>
          <a:p>
            <a:pPr>
              <a:defRPr/>
            </a:pPr>
            <a:r>
              <a:rPr lang="en-US" dirty="0" smtClean="0">
                <a:cs typeface="+mn-cs"/>
              </a:rPr>
              <a:t>      When I entered the work force, the nation, perhaps shocked by Sputnik, and remembering the contribution of science to winning WW2, understood the value of science for its future and was willing to spend the money to be the world leader in science and technology.</a:t>
            </a:r>
          </a:p>
          <a:p>
            <a:pPr>
              <a:defRPr/>
            </a:pPr>
            <a:r>
              <a:rPr lang="en-US" dirty="0" smtClean="0">
                <a:cs typeface="+mn-cs"/>
              </a:rPr>
              <a:t>As you may have gathered from what I have said, there was no aha moment in discovering the CMB.  Instead there was a long period of trying to identify the "problem" The importance of the CMB only became clear over the following years as theories and more sensitive receivers were developed.  It is, however, very satisfying to look back and see that we did our job right and to see how much has been derived from the CMB.</a:t>
            </a:r>
          </a:p>
          <a:p>
            <a:pPr>
              <a:defRPr/>
            </a:pPr>
            <a:r>
              <a:rPr lang="en-US" dirty="0" smtClean="0">
                <a:cs typeface="+mn-cs"/>
              </a:rPr>
              <a:t>It</a:t>
            </a:r>
            <a:r>
              <a:rPr lang="en-US" baseline="0" dirty="0" smtClean="0">
                <a:cs typeface="+mn-cs"/>
              </a:rPr>
              <a:t> has been a great ride.</a:t>
            </a: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Karl was tasked with understanding the sources of noise on proposed trans-Atlantic</a:t>
            </a:r>
          </a:p>
          <a:p>
            <a:pPr>
              <a:defRPr/>
            </a:pPr>
            <a:r>
              <a:rPr lang="en-US" dirty="0" smtClean="0"/>
              <a:t>short-wave</a:t>
            </a:r>
            <a:r>
              <a:rPr lang="en-US" baseline="0" dirty="0" smtClean="0"/>
              <a:t> </a:t>
            </a:r>
            <a:r>
              <a:rPr lang="en-US" dirty="0" smtClean="0"/>
              <a:t>radio-telephone connections</a:t>
            </a:r>
          </a:p>
          <a:p>
            <a:pPr>
              <a:defRPr/>
            </a:pPr>
            <a:r>
              <a:rPr lang="en-US" dirty="0" smtClean="0"/>
              <a:t>He built this large rotating directional antenna and a sensitive radio receiver and recorded its output</a:t>
            </a:r>
          </a:p>
          <a:p>
            <a:pPr>
              <a:defRPr/>
            </a:pPr>
            <a:r>
              <a:rPr lang="en-US" dirty="0" smtClean="0"/>
              <a:t>In addition to thunderstorms and man made noise, he found a hiss like noise which</a:t>
            </a:r>
          </a:p>
          <a:p>
            <a:pPr>
              <a:defRPr/>
            </a:pPr>
            <a:r>
              <a:rPr lang="en-US" dirty="0" smtClean="0"/>
              <a:t>came from</a:t>
            </a:r>
            <a:r>
              <a:rPr lang="en-US" baseline="0" dirty="0" smtClean="0"/>
              <a:t> </a:t>
            </a:r>
            <a:r>
              <a:rPr lang="en-US" dirty="0" smtClean="0"/>
              <a:t>the same direction at about the same time every day</a:t>
            </a:r>
          </a:p>
          <a:p>
            <a:pPr>
              <a:defRPr/>
            </a:pPr>
            <a:r>
              <a:rPr lang="en-US" dirty="0" smtClean="0"/>
              <a:t>In 1933 after several years of observation he and an astronomer friend identified it a</a:t>
            </a:r>
          </a:p>
          <a:p>
            <a:pPr>
              <a:defRPr/>
            </a:pPr>
            <a:r>
              <a:rPr lang="en-US" dirty="0" smtClean="0"/>
              <a:t>radio noise</a:t>
            </a:r>
            <a:r>
              <a:rPr lang="en-US" baseline="0" dirty="0" smtClean="0"/>
              <a:t> </a:t>
            </a:r>
            <a:r>
              <a:rPr lang="en-US" dirty="0" smtClean="0"/>
              <a:t>from the center of our Milky Way galaxy, starting the field of radio astronomy  </a:t>
            </a:r>
          </a:p>
          <a:p>
            <a:pPr>
              <a:defRPr/>
            </a:pPr>
            <a:r>
              <a:rPr lang="en-US" dirty="0" smtClean="0"/>
              <a:t>Advance to NYT article</a:t>
            </a:r>
          </a:p>
          <a:p>
            <a:pPr>
              <a:defRPr/>
            </a:pPr>
            <a:r>
              <a:rPr lang="en-US" dirty="0" smtClean="0"/>
              <a:t>Not from alien civilization!</a:t>
            </a:r>
          </a:p>
          <a:p>
            <a:pPr>
              <a:defRPr/>
            </a:pPr>
            <a:r>
              <a:rPr lang="en-US" dirty="0" smtClean="0"/>
              <a:t>Unfortunately Karl died young from a chronic medical problem and did not live to see</a:t>
            </a:r>
          </a:p>
          <a:p>
            <a:pPr>
              <a:defRPr/>
            </a:pPr>
            <a:r>
              <a:rPr lang="en-US" dirty="0" smtClean="0"/>
              <a:t>radio astronomy become an important science</a:t>
            </a:r>
          </a:p>
          <a:p>
            <a:pPr>
              <a:defRPr/>
            </a:pPr>
            <a:r>
              <a:rPr lang="en-US" dirty="0" smtClean="0"/>
              <a:t>Jumping ahead</a:t>
            </a:r>
          </a:p>
        </p:txBody>
      </p:sp>
      <p:sp>
        <p:nvSpPr>
          <p:cNvPr id="4" name="Slide Number Placeholder 3"/>
          <p:cNvSpPr>
            <a:spLocks noGrp="1"/>
          </p:cNvSpPr>
          <p:nvPr>
            <p:ph type="sldNum" sz="quarter"/>
          </p:nvPr>
        </p:nvSpPr>
        <p:spPr/>
        <p:txBody>
          <a:bodyPr/>
          <a:lstStyle/>
          <a:p>
            <a:pPr>
              <a:defRPr/>
            </a:pPr>
            <a:fld id="{8F9CEEF1-446A-F14A-B557-AB1933DAE239}"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B67F44E6-64F9-B544-97F2-6D5DE3FD8158}" type="slidenum">
              <a:rPr lang="en-US"/>
              <a:pPr/>
              <a:t>4</a:t>
            </a:fld>
            <a:endParaRPr lang="en-US"/>
          </a:p>
        </p:txBody>
      </p:sp>
      <p:sp>
        <p:nvSpPr>
          <p:cNvPr id="41985"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1638" cy="4110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spcBef>
                <a:spcPts val="800"/>
              </a:spcBef>
              <a:buFont typeface="Arial" charset="0"/>
              <a:buChar char="•"/>
            </a:pPr>
            <a:r>
              <a:rPr lang="en-US" sz="1200" dirty="0" smtClean="0">
                <a:solidFill>
                  <a:srgbClr val="000000"/>
                </a:solidFill>
              </a:rPr>
              <a:t>The group</a:t>
            </a:r>
            <a:r>
              <a:rPr lang="en-US" sz="1200" baseline="0" dirty="0" smtClean="0">
                <a:solidFill>
                  <a:srgbClr val="000000"/>
                </a:solidFill>
              </a:rPr>
              <a:t> started working on microwave relay</a:t>
            </a:r>
            <a:endParaRPr lang="en-US" sz="1200" dirty="0" smtClean="0">
              <a:solidFill>
                <a:srgbClr val="000000"/>
              </a:solidFill>
            </a:endParaRPr>
          </a:p>
          <a:p>
            <a:pPr>
              <a:spcBef>
                <a:spcPts val="800"/>
              </a:spcBef>
              <a:buFont typeface="Arial" charset="0"/>
              <a:buChar char="•"/>
            </a:pPr>
            <a:r>
              <a:rPr lang="en-US" sz="1200" dirty="0" smtClean="0">
                <a:solidFill>
                  <a:srgbClr val="000000"/>
                </a:solidFill>
              </a:rPr>
              <a:t>During WWII they worked on radar.</a:t>
            </a:r>
          </a:p>
          <a:p>
            <a:pPr>
              <a:spcBef>
                <a:spcPts val="800"/>
              </a:spcBef>
              <a:buFont typeface="Arial" charset="0"/>
              <a:buChar char="•"/>
            </a:pPr>
            <a:r>
              <a:rPr lang="en-US" sz="1200" dirty="0" smtClean="0">
                <a:solidFill>
                  <a:srgbClr val="000000"/>
                </a:solidFill>
              </a:rPr>
              <a:t>Microwave relay systems developed after WWII</a:t>
            </a:r>
          </a:p>
          <a:p>
            <a:pPr>
              <a:spcBef>
                <a:spcPts val="800"/>
              </a:spcBef>
              <a:buFont typeface="Arial" charset="0"/>
              <a:buChar char="•"/>
            </a:pPr>
            <a:r>
              <a:rPr lang="en-US" sz="1200" dirty="0" smtClean="0">
                <a:solidFill>
                  <a:srgbClr val="000000"/>
                </a:solidFill>
              </a:rPr>
              <a:t>How Al Beck invented the Horn-Reflector</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B67F44E6-64F9-B544-97F2-6D5DE3FD8158}" type="slidenum">
              <a:rPr lang="en-US"/>
              <a:pPr/>
              <a:t>5</a:t>
            </a:fld>
            <a:endParaRPr lang="en-US"/>
          </a:p>
        </p:txBody>
      </p:sp>
      <p:sp>
        <p:nvSpPr>
          <p:cNvPr id="41985"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1638" cy="4110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4F61B6BB-1CB7-054D-8ACF-49EEFDA34CAB}" type="slidenum">
              <a:rPr lang="en-US"/>
              <a:pPr/>
              <a:t>6</a:t>
            </a:fld>
            <a:endParaRPr lang="en-US"/>
          </a:p>
        </p:txBody>
      </p:sp>
      <p:sp>
        <p:nvSpPr>
          <p:cNvPr id="47105"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spcBef>
                <a:spcPts val="800"/>
              </a:spcBef>
              <a:buFont typeface="Arial" charset="0"/>
              <a:buChar char="•"/>
            </a:pPr>
            <a:r>
              <a:rPr lang="en-US" sz="1200" dirty="0" smtClean="0">
                <a:solidFill>
                  <a:srgbClr val="000000"/>
                </a:solidFill>
              </a:rPr>
              <a:t>The promise of wideband, low loss transmission of mm-waves through waveguide remained as a driving force at Holmdel, with interest increasing as the technology developed</a:t>
            </a:r>
          </a:p>
          <a:p>
            <a:pPr>
              <a:spcBef>
                <a:spcPts val="800"/>
              </a:spcBef>
              <a:buFont typeface="Arial" charset="0"/>
              <a:buChar char="•"/>
            </a:pPr>
            <a:r>
              <a:rPr lang="en-US" sz="1200" dirty="0" smtClean="0">
                <a:solidFill>
                  <a:srgbClr val="000000"/>
                </a:solidFill>
              </a:rPr>
              <a:t>When I joined Bell Labs at the newly completed Crawford Hill Lab in 1963 a mm-wave waveguide system was under intense development.  It used 2” diameter waveguide which could propagate 38 to 120 GHz in the TE</a:t>
            </a:r>
            <a:r>
              <a:rPr lang="en-US" sz="1200" baseline="-25000" dirty="0" smtClean="0">
                <a:solidFill>
                  <a:srgbClr val="000000"/>
                </a:solidFill>
              </a:rPr>
              <a:t>01</a:t>
            </a:r>
            <a:r>
              <a:rPr lang="en-US" sz="1200" dirty="0" smtClean="0">
                <a:solidFill>
                  <a:srgbClr val="000000"/>
                </a:solidFill>
              </a:rPr>
              <a:t> mode</a:t>
            </a:r>
          </a:p>
          <a:p>
            <a:pPr>
              <a:spcBef>
                <a:spcPts val="800"/>
              </a:spcBef>
              <a:buFont typeface="Arial" charset="0"/>
              <a:buChar char="•"/>
            </a:pPr>
            <a:r>
              <a:rPr lang="en-US" sz="1200" dirty="0" smtClean="0">
                <a:solidFill>
                  <a:srgbClr val="000000"/>
                </a:solidFill>
              </a:rPr>
              <a:t>By 1975 a system was developed and coast to coast communication was shown to be possible, but not yet needed; the Crawford Hill group was working on optical communication (VLA)</a:t>
            </a:r>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B6899975-1592-A245-8A9D-B68750990362}" type="slidenum">
              <a:rPr lang="en-US"/>
              <a:pPr/>
              <a:t>7</a:t>
            </a:fld>
            <a:endParaRPr lang="en-US"/>
          </a:p>
        </p:txBody>
      </p:sp>
      <p:sp>
        <p:nvSpPr>
          <p:cNvPr id="43009"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sz="1200" kern="1200" dirty="0" smtClean="0">
                <a:solidFill>
                  <a:srgbClr val="000000"/>
                </a:solidFill>
                <a:latin typeface="Times New Roman" charset="0"/>
                <a:ea typeface="ＭＳ Ｐゴシック" charset="-128"/>
                <a:cs typeface="ＭＳ Ｐゴシック" charset="-128"/>
              </a:rPr>
              <a:t>John Pierce</a:t>
            </a:r>
          </a:p>
          <a:p>
            <a:pPr>
              <a:defRPr/>
            </a:pPr>
            <a:r>
              <a:rPr lang="en-US" sz="1200" kern="1200" dirty="0" smtClean="0">
                <a:solidFill>
                  <a:srgbClr val="000000"/>
                </a:solidFill>
                <a:latin typeface="Times New Roman" charset="0"/>
                <a:ea typeface="ＭＳ Ｐゴシック" charset="-128"/>
                <a:cs typeface="ＭＳ Ｐゴシック" charset="-128"/>
              </a:rPr>
              <a:t>     Book on electron beam guns</a:t>
            </a:r>
          </a:p>
          <a:p>
            <a:pPr>
              <a:defRPr/>
            </a:pPr>
            <a:r>
              <a:rPr lang="en-US" sz="1200" kern="1200" dirty="0" smtClean="0">
                <a:solidFill>
                  <a:srgbClr val="000000"/>
                </a:solidFill>
                <a:latin typeface="Times New Roman" charset="0"/>
                <a:ea typeface="ＭＳ Ｐゴシック" charset="-128"/>
                <a:cs typeface="ＭＳ Ｐゴシック" charset="-128"/>
              </a:rPr>
              <a:t>     communication theory</a:t>
            </a:r>
          </a:p>
          <a:p>
            <a:pPr>
              <a:defRPr/>
            </a:pPr>
            <a:r>
              <a:rPr lang="en-US" sz="1200" kern="1200" dirty="0" smtClean="0">
                <a:solidFill>
                  <a:srgbClr val="000000"/>
                </a:solidFill>
                <a:latin typeface="Times New Roman" charset="0"/>
                <a:ea typeface="ＭＳ Ｐゴシック" charset="-128"/>
                <a:cs typeface="ＭＳ Ｐゴシック" charset="-128"/>
              </a:rPr>
              <a:t>     computer music</a:t>
            </a:r>
          </a:p>
          <a:p>
            <a:pPr>
              <a:defRPr/>
            </a:pPr>
            <a:r>
              <a:rPr lang="en-US" sz="1200" kern="1200" dirty="0" smtClean="0">
                <a:solidFill>
                  <a:srgbClr val="000000"/>
                </a:solidFill>
                <a:latin typeface="Times New Roman" charset="0"/>
                <a:ea typeface="ＭＳ Ｐゴシック" charset="-128"/>
                <a:cs typeface="ＭＳ Ｐゴシック" charset="-128"/>
              </a:rPr>
              <a:t>     science fiction</a:t>
            </a:r>
            <a:endParaRPr lang="en-US" sz="1200" dirty="0" smtClean="0">
              <a:solidFill>
                <a:srgbClr val="000000"/>
              </a:solidFill>
            </a:endParaRPr>
          </a:p>
          <a:p>
            <a:pPr eaLnBrk="1" hangingPunct="1">
              <a:spcBef>
                <a:spcPts val="800"/>
              </a:spcBef>
              <a:buFont typeface="Arial" charset="0"/>
              <a:buChar char="•"/>
            </a:pPr>
            <a:r>
              <a:rPr lang="en-US" sz="1200" dirty="0" smtClean="0">
                <a:solidFill>
                  <a:srgbClr val="000000"/>
                </a:solidFill>
              </a:rPr>
              <a:t>In 1955 John Pierce published a paper in ‘Jet Propulsion’ titled “Orbital Radio Relays” he was apparently unaware of Arthur C. Clark’s “Extra-Terrestrial Relays” in WW 1945</a:t>
            </a:r>
          </a:p>
          <a:p>
            <a:pPr eaLnBrk="1" hangingPunct="1">
              <a:spcBef>
                <a:spcPts val="800"/>
              </a:spcBef>
              <a:buFont typeface="Arial" charset="0"/>
              <a:buChar char="•"/>
            </a:pPr>
            <a:r>
              <a:rPr lang="en-US" sz="1200" dirty="0" smtClean="0">
                <a:solidFill>
                  <a:srgbClr val="000000"/>
                </a:solidFill>
              </a:rPr>
              <a:t>In 1957 Sputnik was launched and then in 1958 NASA proposed launching the 100’ diameter Echo balloon made of , 0.0005” aluminized </a:t>
            </a:r>
            <a:r>
              <a:rPr lang="en-US" sz="1200" dirty="0" err="1" smtClean="0">
                <a:solidFill>
                  <a:srgbClr val="000000"/>
                </a:solidFill>
              </a:rPr>
              <a:t>mylar</a:t>
            </a:r>
            <a:r>
              <a:rPr lang="en-US" sz="1200" dirty="0" smtClean="0">
                <a:solidFill>
                  <a:srgbClr val="000000"/>
                </a:solidFill>
              </a:rPr>
              <a:t> to measure the forces in orbit.</a:t>
            </a:r>
          </a:p>
          <a:p>
            <a:pPr eaLnBrk="1" hangingPunct="1">
              <a:spcBef>
                <a:spcPts val="800"/>
              </a:spcBef>
              <a:buFont typeface="Arial" charset="0"/>
              <a:buChar char="•"/>
            </a:pPr>
            <a:r>
              <a:rPr lang="en-US" sz="1200" dirty="0" smtClean="0">
                <a:solidFill>
                  <a:srgbClr val="000000"/>
                </a:solidFill>
              </a:rPr>
              <a:t>Bell Labs proposed using Echo as a first communications satellite. (only useful as a precursor experiment)</a:t>
            </a:r>
          </a:p>
          <a:p>
            <a:endParaRPr 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fld id="{B27B630D-71CB-4249-9FFE-B18ED8FAD678}" type="slidenum">
              <a:rPr lang="en-GB" sz="1200">
                <a:solidFill>
                  <a:srgbClr val="000000"/>
                </a:solidFill>
              </a:rPr>
              <a:pPr eaLnBrk="1" hangingPunct="1"/>
              <a:t>8</a:t>
            </a:fld>
            <a:endParaRPr lang="en-GB" sz="1200">
              <a:solidFill>
                <a:srgbClr val="000000"/>
              </a:solidFill>
            </a:endParaRPr>
          </a:p>
        </p:txBody>
      </p:sp>
      <p:sp>
        <p:nvSpPr>
          <p:cNvPr id="32771" name="Text Box 1"/>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lnSpc>
                <a:spcPct val="100000"/>
              </a:lnSpc>
            </a:pPr>
            <a:fld id="{724C0DA2-4D3F-3549-B0FD-60C0F688B49F}" type="slidenum">
              <a:rPr lang="en-GB" sz="1200">
                <a:solidFill>
                  <a:srgbClr val="000000"/>
                </a:solidFill>
              </a:rPr>
              <a:pPr algn="r" eaLnBrk="1" hangingPunct="1">
                <a:lnSpc>
                  <a:spcPct val="100000"/>
                </a:lnSpc>
              </a:pPr>
              <a:t>8</a:t>
            </a:fld>
            <a:endParaRPr lang="en-GB" sz="1200">
              <a:solidFill>
                <a:srgbClr val="000000"/>
              </a:solidFill>
            </a:endParaRPr>
          </a:p>
        </p:txBody>
      </p:sp>
      <p:sp>
        <p:nvSpPr>
          <p:cNvPr id="32772"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32773" name="Text Box 3"/>
          <p:cNvSpPr>
            <a:spLocks noGrp="1" noChangeArrowheads="1"/>
          </p:cNvSpPr>
          <p:nvPr>
            <p:ph type="body"/>
          </p:nvPr>
        </p:nvSpPr>
        <p:spPr>
          <a:xfrm>
            <a:off x="685800" y="4343400"/>
            <a:ext cx="5484813"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spcBef>
                <a:spcPts val="800"/>
              </a:spcBef>
              <a:buFont typeface="Arial" charset="0"/>
              <a:buChar char="•"/>
            </a:pPr>
            <a:r>
              <a:rPr lang="en-US" sz="1200" dirty="0" smtClean="0">
                <a:solidFill>
                  <a:srgbClr val="000000"/>
                </a:solidFill>
              </a:rPr>
              <a:t>The return signal would be weak, so they would combine two Bell Labs inventions to form a low noise receiving system.</a:t>
            </a:r>
          </a:p>
          <a:p>
            <a:pPr lvl="1" eaLnBrk="1" hangingPunct="1">
              <a:spcBef>
                <a:spcPts val="700"/>
              </a:spcBef>
              <a:buFont typeface="Arial" charset="0"/>
              <a:buChar char="–"/>
            </a:pPr>
            <a:r>
              <a:rPr lang="en-US" sz="1200" dirty="0" smtClean="0">
                <a:solidFill>
                  <a:srgbClr val="000000"/>
                </a:solidFill>
              </a:rPr>
              <a:t>A ruby traveling wave MASER amplifier</a:t>
            </a:r>
          </a:p>
          <a:p>
            <a:pPr lvl="1" eaLnBrk="1" hangingPunct="1">
              <a:spcBef>
                <a:spcPts val="700"/>
              </a:spcBef>
              <a:buFont typeface="Arial" charset="0"/>
              <a:buChar char="–"/>
            </a:pPr>
            <a:r>
              <a:rPr lang="en-US" sz="1200" dirty="0" smtClean="0">
                <a:solidFill>
                  <a:srgbClr val="000000"/>
                </a:solidFill>
              </a:rPr>
              <a:t>A large horn-reflector antenna –</a:t>
            </a:r>
            <a:r>
              <a:rPr lang="en-US" sz="1200" baseline="0" dirty="0" smtClean="0">
                <a:solidFill>
                  <a:srgbClr val="000000"/>
                </a:solidFill>
              </a:rPr>
              <a:t> very little pickup from the ground</a:t>
            </a:r>
          </a:p>
          <a:p>
            <a:pPr lvl="1" eaLnBrk="1" hangingPunct="1">
              <a:spcBef>
                <a:spcPts val="700"/>
              </a:spcBef>
              <a:buFont typeface="Arial" charset="0"/>
              <a:buChar char="–"/>
            </a:pPr>
            <a:r>
              <a:rPr lang="en-US" sz="1200" baseline="0" dirty="0" smtClean="0">
                <a:solidFill>
                  <a:srgbClr val="000000"/>
                </a:solidFill>
              </a:rPr>
              <a:t>Art Crawford led the construction</a:t>
            </a:r>
            <a:endParaRPr lang="en-US" sz="1200" dirty="0" smtClean="0">
              <a:solidFill>
                <a:srgbClr val="000000"/>
              </a:solidFill>
            </a:endParaRP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Echo was launched and used as a microwave relay in 1960. Eisenhower’s voice was transmitted by JPL and received at Crawford Hill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0"/>
          <p:cNvSpPr>
            <a:spLocks noGrp="1" noChangeArrowheads="1"/>
          </p:cNvSpPr>
          <p:nvPr>
            <p:ph type="sldNum"/>
          </p:nvPr>
        </p:nvSpPr>
        <p:spPr>
          <a:ln/>
        </p:spPr>
        <p:txBody>
          <a:bodyPr/>
          <a:lstStyle/>
          <a:p>
            <a:fld id="{F131369D-0731-764B-AACC-67AC77AD68F5}" type="slidenum">
              <a:rPr lang="en-US"/>
              <a:pPr/>
              <a:t>9</a:t>
            </a:fld>
            <a:endParaRPr lang="en-US"/>
          </a:p>
        </p:txBody>
      </p:sp>
      <p:sp>
        <p:nvSpPr>
          <p:cNvPr id="44033" name="Text Box 1"/>
          <p:cNvSpPr txBox="1">
            <a:spLocks noGrp="1" noRot="1" noChangeAspect="1" noChangeArrowheads="1"/>
          </p:cNvSpPr>
          <p:nvPr>
            <p:ph type="sldImg"/>
          </p:nvPr>
        </p:nvSpPr>
        <p:spPr bwMode="auto">
          <a:xfrm>
            <a:off x="1143000" y="685800"/>
            <a:ext cx="4567238" cy="34242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Telstar was the first active communications satellite, launched in 1962</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000000"/>
                </a:solidFill>
              </a:rPr>
              <a:t>The 20’ H-R was fitted with a 4 GHz receiver and had a backup role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B2714C17-BBF9-4849-B070-15238970BE33}" type="slidenum">
              <a:rPr lang="en-GB"/>
              <a:pPr>
                <a:defRPr/>
              </a:pPr>
              <a:t>‹#›</a:t>
            </a:fld>
            <a:endParaRPr lang="en-GB"/>
          </a:p>
        </p:txBody>
      </p:sp>
    </p:spTree>
    <p:extLst>
      <p:ext uri="{BB962C8B-B14F-4D97-AF65-F5344CB8AC3E}">
        <p14:creationId xmlns:p14="http://schemas.microsoft.com/office/powerpoint/2010/main" val="387874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3684DD09-2315-F943-B9C1-FAC2407B1F0A}" type="slidenum">
              <a:rPr lang="en-GB"/>
              <a:pPr>
                <a:defRPr/>
              </a:pPr>
              <a:t>‹#›</a:t>
            </a:fld>
            <a:endParaRPr lang="en-GB"/>
          </a:p>
        </p:txBody>
      </p:sp>
    </p:spTree>
    <p:extLst>
      <p:ext uri="{BB962C8B-B14F-4D97-AF65-F5344CB8AC3E}">
        <p14:creationId xmlns:p14="http://schemas.microsoft.com/office/powerpoint/2010/main" val="3782948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6256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6625" cy="6256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41CEFA30-1233-024F-89D6-3E0D166DDA86}" type="slidenum">
              <a:rPr lang="en-GB"/>
              <a:pPr>
                <a:defRPr/>
              </a:pPr>
              <a:t>‹#›</a:t>
            </a:fld>
            <a:endParaRPr lang="en-GB"/>
          </a:p>
        </p:txBody>
      </p:sp>
    </p:spTree>
    <p:extLst>
      <p:ext uri="{BB962C8B-B14F-4D97-AF65-F5344CB8AC3E}">
        <p14:creationId xmlns:p14="http://schemas.microsoft.com/office/powerpoint/2010/main" val="201813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78CC1B4E-7D46-1443-9300-F4411C58584F}" type="slidenum">
              <a:rPr lang="en-GB"/>
              <a:pPr>
                <a:defRPr/>
              </a:pPr>
              <a:t>‹#›</a:t>
            </a:fld>
            <a:endParaRPr lang="en-GB"/>
          </a:p>
        </p:txBody>
      </p:sp>
    </p:spTree>
    <p:extLst>
      <p:ext uri="{BB962C8B-B14F-4D97-AF65-F5344CB8AC3E}">
        <p14:creationId xmlns:p14="http://schemas.microsoft.com/office/powerpoint/2010/main" val="102045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7472C98-1F9D-8448-84EE-FA3A68212CF8}" type="slidenum">
              <a:rPr lang="en-GB"/>
              <a:pPr>
                <a:defRPr/>
              </a:pPr>
              <a:t>‹#›</a:t>
            </a:fld>
            <a:endParaRPr lang="en-GB"/>
          </a:p>
        </p:txBody>
      </p:sp>
    </p:spTree>
    <p:extLst>
      <p:ext uri="{BB962C8B-B14F-4D97-AF65-F5344CB8AC3E}">
        <p14:creationId xmlns:p14="http://schemas.microsoft.com/office/powerpoint/2010/main" val="271030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5425" cy="493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93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E8A2F03C-07D4-B44B-8022-84910F49DA30}" type="slidenum">
              <a:rPr lang="en-GB"/>
              <a:pPr>
                <a:defRPr/>
              </a:pPr>
              <a:t>‹#›</a:t>
            </a:fld>
            <a:endParaRPr lang="en-GB"/>
          </a:p>
        </p:txBody>
      </p:sp>
    </p:spTree>
    <p:extLst>
      <p:ext uri="{BB962C8B-B14F-4D97-AF65-F5344CB8AC3E}">
        <p14:creationId xmlns:p14="http://schemas.microsoft.com/office/powerpoint/2010/main" val="148493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4CED11FB-CD06-EC48-82AD-540A15D4FAE5}" type="slidenum">
              <a:rPr lang="en-GB"/>
              <a:pPr>
                <a:defRPr/>
              </a:pPr>
              <a:t>‹#›</a:t>
            </a:fld>
            <a:endParaRPr lang="en-GB"/>
          </a:p>
        </p:txBody>
      </p:sp>
    </p:spTree>
    <p:extLst>
      <p:ext uri="{BB962C8B-B14F-4D97-AF65-F5344CB8AC3E}">
        <p14:creationId xmlns:p14="http://schemas.microsoft.com/office/powerpoint/2010/main" val="406529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D71A00CA-1648-3443-8608-9E0CD99AFC8A}" type="slidenum">
              <a:rPr lang="en-GB"/>
              <a:pPr>
                <a:defRPr/>
              </a:pPr>
              <a:t>‹#›</a:t>
            </a:fld>
            <a:endParaRPr lang="en-GB"/>
          </a:p>
        </p:txBody>
      </p:sp>
    </p:spTree>
    <p:extLst>
      <p:ext uri="{BB962C8B-B14F-4D97-AF65-F5344CB8AC3E}">
        <p14:creationId xmlns:p14="http://schemas.microsoft.com/office/powerpoint/2010/main" val="220512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F036601-A9C5-3E45-8BB1-D6AC981FD9E5}" type="slidenum">
              <a:rPr lang="en-GB"/>
              <a:pPr>
                <a:defRPr/>
              </a:pPr>
              <a:t>‹#›</a:t>
            </a:fld>
            <a:endParaRPr lang="en-GB"/>
          </a:p>
        </p:txBody>
      </p:sp>
    </p:spTree>
    <p:extLst>
      <p:ext uri="{BB962C8B-B14F-4D97-AF65-F5344CB8AC3E}">
        <p14:creationId xmlns:p14="http://schemas.microsoft.com/office/powerpoint/2010/main" val="40146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E4954E38-A46B-DE48-B25D-7192E316C88F}" type="slidenum">
              <a:rPr lang="en-GB"/>
              <a:pPr>
                <a:defRPr/>
              </a:pPr>
              <a:t>‹#›</a:t>
            </a:fld>
            <a:endParaRPr lang="en-GB"/>
          </a:p>
        </p:txBody>
      </p:sp>
    </p:spTree>
    <p:extLst>
      <p:ext uri="{BB962C8B-B14F-4D97-AF65-F5344CB8AC3E}">
        <p14:creationId xmlns:p14="http://schemas.microsoft.com/office/powerpoint/2010/main" val="383047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AD78EF2-D835-A048-9B9A-334CCF37D371}" type="slidenum">
              <a:rPr lang="en-GB"/>
              <a:pPr>
                <a:defRPr/>
              </a:pPr>
              <a:t>‹#›</a:t>
            </a:fld>
            <a:endParaRPr lang="en-GB"/>
          </a:p>
        </p:txBody>
      </p:sp>
    </p:spTree>
    <p:extLst>
      <p:ext uri="{BB962C8B-B14F-4D97-AF65-F5344CB8AC3E}">
        <p14:creationId xmlns:p14="http://schemas.microsoft.com/office/powerpoint/2010/main" val="1329075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4838" cy="113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7200" y="1600200"/>
            <a:ext cx="8224838" cy="4930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Text Box 3"/>
          <p:cNvSpPr txBox="1">
            <a:spLocks noChangeArrowheads="1"/>
          </p:cNvSpPr>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8" name="Text Box 4"/>
          <p:cNvSpPr txBox="1">
            <a:spLocks noChangeArrowheads="1"/>
          </p:cNvSpP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9" name="Rectangle 5"/>
          <p:cNvSpPr>
            <a:spLocks noGrp="1" noChangeArrowheads="1"/>
          </p:cNvSpPr>
          <p:nvPr>
            <p:ph type="sldNum"/>
          </p:nvPr>
        </p:nvSpPr>
        <p:spPr bwMode="auto">
          <a:xfrm>
            <a:off x="6553200" y="6245225"/>
            <a:ext cx="2128838"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defRPr>
            </a:lvl1pPr>
          </a:lstStyle>
          <a:p>
            <a:pPr>
              <a:defRPr/>
            </a:pPr>
            <a:fld id="{3BA8F908-0C1C-844D-8523-5A24B722D87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2pPr>
      <a:lvl3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3pPr>
      <a:lvl4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4pPr>
      <a:lvl5pPr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5pPr>
      <a:lvl6pPr marL="25146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6pPr>
      <a:lvl7pPr marL="29718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7pPr>
      <a:lvl8pPr marL="34290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8pPr>
      <a:lvl9pPr marL="3886200" indent="-228600" algn="ctr" defTabSz="457200" rtl="0" eaLnBrk="0" fontAlgn="base" hangingPunct="0">
        <a:lnSpc>
          <a:spcPct val="124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ＭＳ Ｐゴシック" charset="0"/>
        </a:defRPr>
      </a:lvl9pPr>
    </p:titleStyle>
    <p:bodyStyle>
      <a:lvl1pPr marL="342900" indent="-342900" algn="l" defTabSz="457200" rtl="0" eaLnBrk="0" fontAlgn="base" hangingPunct="0">
        <a:lnSpc>
          <a:spcPct val="124000"/>
        </a:lnSpc>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lnSpc>
          <a:spcPct val="124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lnSpc>
          <a:spcPct val="124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lnSpc>
          <a:spcPct val="124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609600" y="457200"/>
            <a:ext cx="7772400"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lnSpc>
                <a:spcPct val="100000"/>
              </a:lnSpc>
              <a:buClrTx/>
              <a:buFontTx/>
              <a:buNone/>
              <a:defRPr/>
            </a:pPr>
            <a:r>
              <a:rPr lang="en-US" sz="4000" dirty="0" smtClean="0">
                <a:solidFill>
                  <a:srgbClr val="000000"/>
                </a:solidFill>
              </a:rPr>
              <a:t>Discovering Cosmic Microwave Background Radiation</a:t>
            </a:r>
          </a:p>
        </p:txBody>
      </p:sp>
      <p:sp>
        <p:nvSpPr>
          <p:cNvPr id="3074" name="Text Box 2"/>
          <p:cNvSpPr txBox="1">
            <a:spLocks noChangeArrowheads="1"/>
          </p:cNvSpPr>
          <p:nvPr/>
        </p:nvSpPr>
        <p:spPr bwMode="auto">
          <a:xfrm>
            <a:off x="1371600" y="34290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lnSpc>
                <a:spcPct val="100000"/>
              </a:lnSpc>
              <a:spcBef>
                <a:spcPts val="800"/>
              </a:spcBef>
              <a:buClrTx/>
              <a:buFontTx/>
              <a:buNone/>
              <a:defRPr/>
            </a:pPr>
            <a:r>
              <a:rPr lang="en-GB" sz="3200" smtClean="0">
                <a:solidFill>
                  <a:srgbClr val="000000"/>
                </a:solidFill>
              </a:rPr>
              <a:t>Robert W. Wilson</a:t>
            </a:r>
          </a:p>
          <a:p>
            <a:pPr algn="ctr">
              <a:lnSpc>
                <a:spcPct val="100000"/>
              </a:lnSpc>
              <a:spcBef>
                <a:spcPts val="800"/>
              </a:spcBef>
              <a:buClrTx/>
              <a:buFontTx/>
              <a:buNone/>
              <a:defRPr/>
            </a:pPr>
            <a:r>
              <a:rPr lang="en-GB" smtClean="0">
                <a:solidFill>
                  <a:srgbClr val="000000"/>
                </a:solidFill>
              </a:rPr>
              <a:t>Harvard-Smithsonian Center for Astrophysics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VRO_ControlRAc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528" y="3581400"/>
            <a:ext cx="4588152" cy="3157728"/>
          </a:xfrm>
          <a:prstGeom prst="rect">
            <a:avLst/>
          </a:prstGeom>
        </p:spPr>
      </p:pic>
      <p:pic>
        <p:nvPicPr>
          <p:cNvPr id="4" name="Picture 3" descr="OVRO_Antenn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2" y="37352"/>
            <a:ext cx="4549588" cy="3516201"/>
          </a:xfrm>
          <a:prstGeom prst="rect">
            <a:avLst/>
          </a:prstGeom>
        </p:spPr>
      </p:pic>
      <p:pic>
        <p:nvPicPr>
          <p:cNvPr id="5" name="Picture 4" descr="OVRO_Backends.jpg"/>
          <p:cNvPicPr>
            <a:picLocks noChangeAspect="1"/>
          </p:cNvPicPr>
          <p:nvPr/>
        </p:nvPicPr>
        <p:blipFill rotWithShape="1">
          <a:blip r:embed="rId5">
            <a:extLst>
              <a:ext uri="{28A0092B-C50C-407E-A947-70E740481C1C}">
                <a14:useLocalDpi xmlns:a14="http://schemas.microsoft.com/office/drawing/2010/main" val="0"/>
              </a:ext>
            </a:extLst>
          </a:blip>
          <a:srcRect r="10095" b="775"/>
          <a:stretch/>
        </p:blipFill>
        <p:spPr>
          <a:xfrm>
            <a:off x="4610768" y="25400"/>
            <a:ext cx="4533232" cy="3499224"/>
          </a:xfrm>
          <a:prstGeom prst="rect">
            <a:avLst/>
          </a:prstGeom>
        </p:spPr>
      </p:pic>
    </p:spTree>
    <p:extLst>
      <p:ext uri="{BB962C8B-B14F-4D97-AF65-F5344CB8AC3E}">
        <p14:creationId xmlns:p14="http://schemas.microsoft.com/office/powerpoint/2010/main" val="2047555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13"/>
          <p:cNvPicPr/>
          <p:nvPr/>
        </p:nvPicPr>
        <p:blipFill>
          <a:blip r:embed="rId3"/>
          <a:stretch>
            <a:fillRect/>
          </a:stretch>
        </p:blipFill>
        <p:spPr>
          <a:xfrm>
            <a:off x="234000" y="43200"/>
            <a:ext cx="8748720" cy="6857280"/>
          </a:xfrm>
          <a:prstGeom prst="rect">
            <a:avLst/>
          </a:prstGeom>
        </p:spPr>
      </p:pic>
    </p:spTree>
    <p:extLst>
      <p:ext uri="{BB962C8B-B14F-4D97-AF65-F5344CB8AC3E}">
        <p14:creationId xmlns:p14="http://schemas.microsoft.com/office/powerpoint/2010/main" val="304355805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7200" y="0"/>
            <a:ext cx="8229600"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defRPr/>
            </a:pPr>
            <a:r>
              <a:rPr lang="en-US" sz="4400" smtClean="0">
                <a:solidFill>
                  <a:srgbClr val="000000"/>
                </a:solidFill>
              </a:rPr>
              <a:t>Our Plans</a:t>
            </a:r>
          </a:p>
        </p:txBody>
      </p:sp>
      <p:sp>
        <p:nvSpPr>
          <p:cNvPr id="10242" name="Text Box 2"/>
          <p:cNvSpPr txBox="1">
            <a:spLocks noChangeArrowheads="1"/>
          </p:cNvSpPr>
          <p:nvPr/>
        </p:nvSpPr>
        <p:spPr bwMode="auto">
          <a:xfrm>
            <a:off x="381000" y="1981200"/>
            <a:ext cx="8229600"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338138" indent="-33813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1pPr>
            <a:lvl2pPr marL="738188" indent="-280988">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2pPr>
            <a:lvl3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3pPr>
            <a:lvl4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4pPr>
            <a:lvl5pP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rgbClr val="FFFFFF"/>
                </a:solidFill>
                <a:latin typeface="Arial" charset="0"/>
                <a:ea typeface="ＭＳ Ｐゴシック" charset="0"/>
                <a:cs typeface="ＭＳ Ｐゴシック" charset="0"/>
              </a:defRPr>
            </a:lvl9pPr>
          </a:lstStyle>
          <a:p>
            <a:pPr>
              <a:spcBef>
                <a:spcPts val="800"/>
              </a:spcBef>
              <a:buFont typeface="Arial" charset="0"/>
              <a:buChar char="•"/>
              <a:defRPr/>
            </a:pPr>
            <a:r>
              <a:rPr lang="en-GB" sz="1800" dirty="0" smtClean="0">
                <a:solidFill>
                  <a:srgbClr val="000000"/>
                </a:solidFill>
              </a:rPr>
              <a:t>Arno and I set out a series of measurements we wanted to make using the 20 foot horn-reflector.  Among them were:</a:t>
            </a:r>
          </a:p>
          <a:p>
            <a:pPr lvl="1">
              <a:spcBef>
                <a:spcPts val="700"/>
              </a:spcBef>
              <a:buFont typeface="Arial" charset="0"/>
              <a:buChar char="–"/>
              <a:defRPr/>
            </a:pPr>
            <a:r>
              <a:rPr lang="en-GB" sz="1800" dirty="0" smtClean="0">
                <a:solidFill>
                  <a:srgbClr val="000000"/>
                </a:solidFill>
              </a:rPr>
              <a:t>Measure the absolute strength of </a:t>
            </a:r>
            <a:r>
              <a:rPr lang="en-GB" sz="1800" dirty="0" err="1" smtClean="0">
                <a:solidFill>
                  <a:srgbClr val="000000"/>
                </a:solidFill>
              </a:rPr>
              <a:t>CasA</a:t>
            </a:r>
            <a:r>
              <a:rPr lang="en-GB" sz="1800" dirty="0" smtClean="0">
                <a:solidFill>
                  <a:srgbClr val="000000"/>
                </a:solidFill>
              </a:rPr>
              <a:t> at 4 GHz.  This would be useful for astronomy and satellite systems.</a:t>
            </a:r>
          </a:p>
          <a:p>
            <a:pPr lvl="1">
              <a:spcBef>
                <a:spcPts val="700"/>
              </a:spcBef>
              <a:buFont typeface="Arial" charset="0"/>
              <a:buChar char="–"/>
              <a:defRPr/>
            </a:pPr>
            <a:r>
              <a:rPr lang="en-GB" sz="1800" dirty="0" smtClean="0">
                <a:solidFill>
                  <a:srgbClr val="000000"/>
                </a:solidFill>
              </a:rPr>
              <a:t>Look for a halo of radiation around the Milky Way at 1.4 GHz and establish a zero level for Galactic radiation (fix up my thesis).</a:t>
            </a:r>
          </a:p>
          <a:p>
            <a:pPr lvl="1">
              <a:spcBef>
                <a:spcPts val="700"/>
              </a:spcBef>
              <a:buFont typeface="Arial" charset="0"/>
              <a:buChar char="–"/>
              <a:defRPr/>
            </a:pPr>
            <a:r>
              <a:rPr lang="en-GB" sz="1800" dirty="0" smtClean="0">
                <a:solidFill>
                  <a:srgbClr val="000000"/>
                </a:solidFill>
              </a:rPr>
              <a:t>Make a much better search for atomic hydrogen in galactic clusters (fix up Arno's thesis).</a:t>
            </a:r>
          </a:p>
        </p:txBody>
      </p:sp>
    </p:spTree>
    <p:extLst>
      <p:ext uri="{BB962C8B-B14F-4D97-AF65-F5344CB8AC3E}">
        <p14:creationId xmlns:p14="http://schemas.microsoft.com/office/powerpoint/2010/main" val="160066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1"/>
          <p:cNvPicPr/>
          <p:nvPr/>
        </p:nvPicPr>
        <p:blipFill>
          <a:blip r:embed="rId3"/>
          <a:stretch>
            <a:fillRect/>
          </a:stretch>
        </p:blipFill>
        <p:spPr>
          <a:xfrm>
            <a:off x="437400" y="533520"/>
            <a:ext cx="8283600" cy="5485680"/>
          </a:xfrm>
          <a:prstGeom prst="rect">
            <a:avLst/>
          </a:prstGeom>
        </p:spPr>
      </p:pic>
    </p:spTree>
    <p:extLst>
      <p:ext uri="{BB962C8B-B14F-4D97-AF65-F5344CB8AC3E}">
        <p14:creationId xmlns:p14="http://schemas.microsoft.com/office/powerpoint/2010/main" val="6313433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20"/>
          <p:cNvPicPr/>
          <p:nvPr/>
        </p:nvPicPr>
        <p:blipFill>
          <a:blip r:embed="rId3"/>
          <a:stretch>
            <a:fillRect/>
          </a:stretch>
        </p:blipFill>
        <p:spPr>
          <a:xfrm>
            <a:off x="227520" y="135360"/>
            <a:ext cx="8550360" cy="6630840"/>
          </a:xfrm>
          <a:prstGeom prst="rect">
            <a:avLst/>
          </a:prstGeom>
        </p:spPr>
      </p:pic>
    </p:spTree>
    <p:extLst>
      <p:ext uri="{BB962C8B-B14F-4D97-AF65-F5344CB8AC3E}">
        <p14:creationId xmlns:p14="http://schemas.microsoft.com/office/powerpoint/2010/main" val="350509886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260350"/>
            <a:ext cx="6858000" cy="6599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7982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Hor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0"/>
            <a:ext cx="4788139" cy="6858000"/>
          </a:xfrm>
          <a:prstGeom prst="rect">
            <a:avLst/>
          </a:prstGeom>
        </p:spPr>
      </p:pic>
    </p:spTree>
    <p:extLst>
      <p:ext uri="{BB962C8B-B14F-4D97-AF65-F5344CB8AC3E}">
        <p14:creationId xmlns:p14="http://schemas.microsoft.com/office/powerpoint/2010/main" val="1484604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457200" y="274638"/>
            <a:ext cx="8226425" cy="94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defRPr/>
            </a:pPr>
            <a:r>
              <a:rPr lang="en-US" sz="4400" smtClean="0">
                <a:solidFill>
                  <a:srgbClr val="000000"/>
                </a:solidFill>
              </a:rPr>
              <a:t>Sources Which We Ruled Out</a:t>
            </a:r>
          </a:p>
        </p:txBody>
      </p:sp>
      <p:sp>
        <p:nvSpPr>
          <p:cNvPr id="12290" name="Text Box 2"/>
          <p:cNvSpPr txBox="1">
            <a:spLocks noChangeArrowheads="1"/>
          </p:cNvSpPr>
          <p:nvPr/>
        </p:nvSpPr>
        <p:spPr bwMode="auto">
          <a:xfrm>
            <a:off x="457200" y="1600200"/>
            <a:ext cx="8226425"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341313" indent="-341313">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1pPr>
            <a:lvl2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2pPr>
            <a:lvl3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3pPr>
            <a:lvl4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4pPr>
            <a:lvl5pP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sz="2400">
                <a:solidFill>
                  <a:srgbClr val="FFFFFF"/>
                </a:solidFill>
                <a:latin typeface="Arial" charset="0"/>
                <a:ea typeface="ＭＳ Ｐゴシック" charset="0"/>
                <a:cs typeface="ＭＳ Ｐゴシック" charset="0"/>
              </a:defRPr>
            </a:lvl9pPr>
          </a:lstStyle>
          <a:p>
            <a:pPr>
              <a:spcBef>
                <a:spcPts val="800"/>
              </a:spcBef>
              <a:buFont typeface="Arial" charset="0"/>
              <a:buChar char="•"/>
              <a:defRPr/>
            </a:pPr>
            <a:r>
              <a:rPr lang="en-US" smtClean="0">
                <a:solidFill>
                  <a:srgbClr val="000000"/>
                </a:solidFill>
              </a:rPr>
              <a:t>Atmospheric radiation</a:t>
            </a:r>
          </a:p>
          <a:p>
            <a:pPr>
              <a:spcBef>
                <a:spcPts val="800"/>
              </a:spcBef>
              <a:buFont typeface="Arial" charset="0"/>
              <a:buChar char="•"/>
              <a:defRPr/>
            </a:pPr>
            <a:r>
              <a:rPr lang="en-US" smtClean="0">
                <a:solidFill>
                  <a:srgbClr val="000000"/>
                </a:solidFill>
              </a:rPr>
              <a:t>Man made noise (NYC on our horizon)</a:t>
            </a:r>
          </a:p>
          <a:p>
            <a:pPr>
              <a:spcBef>
                <a:spcPts val="800"/>
              </a:spcBef>
              <a:buFont typeface="Arial" charset="0"/>
              <a:buChar char="•"/>
              <a:defRPr/>
            </a:pPr>
            <a:r>
              <a:rPr lang="en-US" smtClean="0">
                <a:solidFill>
                  <a:srgbClr val="000000"/>
                </a:solidFill>
              </a:rPr>
              <a:t>Pigeon droppings in our antenna</a:t>
            </a:r>
          </a:p>
          <a:p>
            <a:pPr>
              <a:spcBef>
                <a:spcPts val="800"/>
              </a:spcBef>
              <a:buFont typeface="Arial" charset="0"/>
              <a:buChar char="•"/>
              <a:defRPr/>
            </a:pPr>
            <a:r>
              <a:rPr lang="en-US" smtClean="0">
                <a:solidFill>
                  <a:srgbClr val="000000"/>
                </a:solidFill>
              </a:rPr>
              <a:t>Imperfect walls of the antenna</a:t>
            </a:r>
          </a:p>
          <a:p>
            <a:pPr>
              <a:spcBef>
                <a:spcPts val="800"/>
              </a:spcBef>
              <a:buFont typeface="Arial" charset="0"/>
              <a:buChar char="•"/>
              <a:defRPr/>
            </a:pPr>
            <a:r>
              <a:rPr lang="en-US" smtClean="0">
                <a:solidFill>
                  <a:srgbClr val="000000"/>
                </a:solidFill>
              </a:rPr>
              <a:t>The Starfish high altitude nuclear bomb test</a:t>
            </a:r>
          </a:p>
          <a:p>
            <a:pPr>
              <a:spcBef>
                <a:spcPts val="800"/>
              </a:spcBef>
              <a:buFont typeface="Arial" charset="0"/>
              <a:buChar char="•"/>
              <a:defRPr/>
            </a:pPr>
            <a:r>
              <a:rPr lang="en-US" smtClean="0">
                <a:solidFill>
                  <a:srgbClr val="000000"/>
                </a:solidFill>
              </a:rPr>
              <a:t>Unknown solar system source</a:t>
            </a:r>
          </a:p>
          <a:p>
            <a:pPr>
              <a:spcBef>
                <a:spcPts val="800"/>
              </a:spcBef>
              <a:buFont typeface="Arial" charset="0"/>
              <a:buChar char="•"/>
              <a:defRPr/>
            </a:pPr>
            <a:r>
              <a:rPr lang="en-US" smtClean="0">
                <a:solidFill>
                  <a:srgbClr val="000000"/>
                </a:solidFill>
              </a:rPr>
              <a:t>The Milky Way galaxy</a:t>
            </a:r>
          </a:p>
          <a:p>
            <a:pPr>
              <a:spcBef>
                <a:spcPts val="800"/>
              </a:spcBef>
              <a:buFont typeface="Arial" charset="0"/>
              <a:buChar char="•"/>
              <a:defRPr/>
            </a:pPr>
            <a:r>
              <a:rPr lang="en-US" smtClean="0">
                <a:solidFill>
                  <a:srgbClr val="000000"/>
                </a:solidFill>
              </a:rPr>
              <a:t>The combined effect of known discrete sources</a:t>
            </a:r>
          </a:p>
          <a:p>
            <a:pPr>
              <a:spcBef>
                <a:spcPts val="800"/>
              </a:spcBef>
              <a:buFont typeface="Arial" charset="0"/>
              <a:buNone/>
              <a:defRPr/>
            </a:pPr>
            <a:endParaRPr lang="en-US" smtClean="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228600" y="228600"/>
            <a:ext cx="8458200"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gn="ctr">
              <a:buClrTx/>
              <a:buFontTx/>
              <a:buNone/>
              <a:defRPr/>
            </a:pPr>
            <a:r>
              <a:rPr lang="en-GB" sz="3600" smtClean="0">
                <a:solidFill>
                  <a:srgbClr val="000000"/>
                </a:solidFill>
              </a:rPr>
              <a:t>Measurements of the CMBR After a Year</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512888"/>
            <a:ext cx="5354637"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457200"/>
            <a:ext cx="12484100" cy="746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2" name="Text Box 2"/>
          <p:cNvSpPr txBox="1">
            <a:spLocks noChangeArrowheads="1"/>
          </p:cNvSpPr>
          <p:nvPr/>
        </p:nvSpPr>
        <p:spPr bwMode="auto">
          <a:xfrm>
            <a:off x="6858000" y="6583363"/>
            <a:ext cx="2741613"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lnSpc>
                <a:spcPct val="100000"/>
              </a:lnSpc>
              <a:spcBef>
                <a:spcPts val="750"/>
              </a:spcBef>
              <a:buClrTx/>
              <a:buFontTx/>
              <a:buNone/>
              <a:defRPr/>
            </a:pPr>
            <a:r>
              <a:rPr lang="en-GB" sz="1200" smtClean="0"/>
              <a:t>COBE Science Working Group</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260350"/>
            <a:ext cx="6858000" cy="6599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4838" cy="1143000"/>
          </a:xfrm>
        </p:spPr>
        <p:txBody>
          <a:bodyPr/>
          <a:lstStyle/>
          <a:p>
            <a:pPr>
              <a:defRPr/>
            </a:pPr>
            <a:r>
              <a:rPr lang="en-US" sz="3200" dirty="0" smtClean="0"/>
              <a:t>Baby Picture of the Universe</a:t>
            </a:r>
            <a:br>
              <a:rPr lang="en-US" sz="3200" dirty="0" smtClean="0"/>
            </a:br>
            <a:r>
              <a:rPr lang="en-US" sz="3200" dirty="0" smtClean="0"/>
              <a:t>at 379,000 Years</a:t>
            </a:r>
          </a:p>
        </p:txBody>
      </p:sp>
      <p:sp>
        <p:nvSpPr>
          <p:cNvPr id="57346" name="Rectangle 3"/>
          <p:cNvSpPr>
            <a:spLocks noChangeArrowheads="1"/>
          </p:cNvSpPr>
          <p:nvPr/>
        </p:nvSpPr>
        <p:spPr bwMode="auto">
          <a:xfrm>
            <a:off x="2286000" y="2932113"/>
            <a:ext cx="45720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Cosmic Microwave Background (CMB)</a:t>
            </a:r>
          </a:p>
        </p:txBody>
      </p:sp>
      <p:pic>
        <p:nvPicPr>
          <p:cNvPr id="57347" name="Shape 47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1981200"/>
            <a:ext cx="4835525"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Shape 47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9513" y="1828800"/>
            <a:ext cx="41275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11"/>
          <p:cNvSpPr txBox="1">
            <a:spLocks noChangeArrowheads="1"/>
          </p:cNvSpPr>
          <p:nvPr/>
        </p:nvSpPr>
        <p:spPr bwMode="auto">
          <a:xfrm>
            <a:off x="228600" y="5105400"/>
            <a:ext cx="4800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tx1"/>
                </a:solidFill>
              </a:rPr>
              <a:t>The Cosmic Microwave Background as measured by the Planck Satellite</a:t>
            </a:r>
          </a:p>
          <a:p>
            <a:r>
              <a:rPr lang="en-US" sz="2000">
                <a:solidFill>
                  <a:schemeClr val="tx1"/>
                </a:solidFill>
              </a:rPr>
              <a:t>(±200 μK)</a:t>
            </a:r>
          </a:p>
        </p:txBody>
      </p:sp>
      <p:sp>
        <p:nvSpPr>
          <p:cNvPr id="57350" name="TextBox 12"/>
          <p:cNvSpPr txBox="1">
            <a:spLocks noChangeArrowheads="1"/>
          </p:cNvSpPr>
          <p:nvPr/>
        </p:nvSpPr>
        <p:spPr bwMode="auto">
          <a:xfrm>
            <a:off x="5181600" y="5105400"/>
            <a:ext cx="3810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chemeClr val="tx1"/>
                </a:solidFill>
              </a:rPr>
              <a:t>Spectrum of the brightness variations with fit by Cosmic Inflation (line)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48752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jansky_karl_f2_Seg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0"/>
            <a:ext cx="8694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4-05-18 at 5.03.4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2322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4-05-18 at 5.08.5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953000"/>
            <a:ext cx="26209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0"/>
            <a:ext cx="3276600" cy="3626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
            <a:ext cx="2901950" cy="3402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1" descr="TDX_Hor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4038600"/>
            <a:ext cx="3591026" cy="2819400"/>
          </a:xfrm>
          <a:prstGeom prst="rect">
            <a:avLst/>
          </a:prstGeom>
        </p:spPr>
      </p:pic>
      <p:pic>
        <p:nvPicPr>
          <p:cNvPr id="3" name="Picture 2" descr="TDX_Lens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505200"/>
            <a:ext cx="4114800" cy="3259924"/>
          </a:xfrm>
          <a:prstGeom prst="rect">
            <a:avLst/>
          </a:prstGeom>
        </p:spPr>
      </p:pic>
    </p:spTree>
    <p:extLst>
      <p:ext uri="{BB962C8B-B14F-4D97-AF65-F5344CB8AC3E}">
        <p14:creationId xmlns:p14="http://schemas.microsoft.com/office/powerpoint/2010/main" val="42343577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
            <a:ext cx="5165725" cy="621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04468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2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9158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0"/>
            <a:ext cx="80391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48312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457200" y="41275"/>
            <a:ext cx="8229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lnSpc>
                <a:spcPct val="12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r>
              <a:rPr lang="en-GB" sz="4400">
                <a:solidFill>
                  <a:srgbClr val="000000"/>
                </a:solidFill>
              </a:rPr>
              <a:t>The 20 foot Horn-Reflector</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62013"/>
            <a:ext cx="8153400"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9732610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7864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2126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24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24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31337</TotalTime>
  <Words>1797</Words>
  <Application>Microsoft Office PowerPoint</Application>
  <PresentationFormat>On-screen Show (4:3)</PresentationFormat>
  <Paragraphs>161</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Baby Picture of the Universe at 379,000 Years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Discovery of Cosmic Microwave Background Radiation and its Role in Cosmology</dc:title>
  <dc:creator>Ken Kellermann</dc:creator>
  <cp:lastModifiedBy>Ken Kellermann</cp:lastModifiedBy>
  <cp:revision>134</cp:revision>
  <cp:lastPrinted>2015-07-30T21:28:51Z</cp:lastPrinted>
  <dcterms:created xsi:type="dcterms:W3CDTF">2009-12-09T16:39:49Z</dcterms:created>
  <dcterms:modified xsi:type="dcterms:W3CDTF">2015-08-01T01:29:08Z</dcterms:modified>
</cp:coreProperties>
</file>