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3"/>
  </p:notesMasterIdLst>
  <p:handoutMasterIdLst>
    <p:handoutMasterId r:id="rId54"/>
  </p:handoutMasterIdLst>
  <p:sldIdLst>
    <p:sldId id="256" r:id="rId2"/>
    <p:sldId id="267" r:id="rId3"/>
    <p:sldId id="274" r:id="rId4"/>
    <p:sldId id="259" r:id="rId5"/>
    <p:sldId id="257" r:id="rId6"/>
    <p:sldId id="268" r:id="rId7"/>
    <p:sldId id="260" r:id="rId8"/>
    <p:sldId id="280" r:id="rId9"/>
    <p:sldId id="282" r:id="rId10"/>
    <p:sldId id="293" r:id="rId11"/>
    <p:sldId id="283" r:id="rId12"/>
    <p:sldId id="315" r:id="rId13"/>
    <p:sldId id="327" r:id="rId14"/>
    <p:sldId id="316" r:id="rId15"/>
    <p:sldId id="317" r:id="rId16"/>
    <p:sldId id="318" r:id="rId17"/>
    <p:sldId id="319" r:id="rId18"/>
    <p:sldId id="320" r:id="rId19"/>
    <p:sldId id="321" r:id="rId20"/>
    <p:sldId id="322" r:id="rId21"/>
    <p:sldId id="323" r:id="rId22"/>
    <p:sldId id="285" r:id="rId23"/>
    <p:sldId id="287" r:id="rId24"/>
    <p:sldId id="286" r:id="rId25"/>
    <p:sldId id="284" r:id="rId26"/>
    <p:sldId id="297" r:id="rId27"/>
    <p:sldId id="298" r:id="rId28"/>
    <p:sldId id="296" r:id="rId29"/>
    <p:sldId id="276" r:id="rId30"/>
    <p:sldId id="277" r:id="rId31"/>
    <p:sldId id="278" r:id="rId32"/>
    <p:sldId id="290" r:id="rId33"/>
    <p:sldId id="289" r:id="rId34"/>
    <p:sldId id="300" r:id="rId35"/>
    <p:sldId id="301" r:id="rId36"/>
    <p:sldId id="302" r:id="rId37"/>
    <p:sldId id="303" r:id="rId38"/>
    <p:sldId id="307" r:id="rId39"/>
    <p:sldId id="308" r:id="rId40"/>
    <p:sldId id="309" r:id="rId41"/>
    <p:sldId id="310" r:id="rId42"/>
    <p:sldId id="311" r:id="rId43"/>
    <p:sldId id="326" r:id="rId44"/>
    <p:sldId id="312" r:id="rId45"/>
    <p:sldId id="270" r:id="rId46"/>
    <p:sldId id="269" r:id="rId47"/>
    <p:sldId id="325" r:id="rId48"/>
    <p:sldId id="271" r:id="rId49"/>
    <p:sldId id="272" r:id="rId50"/>
    <p:sldId id="305" r:id="rId51"/>
    <p:sldId id="324" r:id="rId5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81" autoAdjust="0"/>
    <p:restoredTop sz="94660"/>
  </p:normalViewPr>
  <p:slideViewPr>
    <p:cSldViewPr snapToGrid="0">
      <p:cViewPr>
        <p:scale>
          <a:sx n="84" d="100"/>
          <a:sy n="84" d="100"/>
        </p:scale>
        <p:origin x="-648" y="-18"/>
      </p:cViewPr>
      <p:guideLst>
        <p:guide orient="horz" pos="2160"/>
        <p:guide pos="2880"/>
      </p:guideLst>
    </p:cSldViewPr>
  </p:slideViewPr>
  <p:notesTextViewPr>
    <p:cViewPr>
      <p:scale>
        <a:sx n="1" d="1"/>
        <a:sy n="1" d="1"/>
      </p:scale>
      <p:origin x="0" y="0"/>
    </p:cViewPr>
  </p:notesTextViewPr>
  <p:sorterViewPr>
    <p:cViewPr>
      <p:scale>
        <a:sx n="42" d="100"/>
        <a:sy n="42"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8134AF6-D6D3-4193-9E73-E8A741C64AF6}" type="datetimeFigureOut">
              <a:rPr lang="en-NZ" smtClean="0"/>
              <a:t>19/08/2015</a:t>
            </a:fld>
            <a:endParaRPr lang="en-NZ"/>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NZ"/>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88DD4E1-06CB-4F67-8836-94C6D2908B4D}" type="slidenum">
              <a:rPr lang="en-NZ" smtClean="0"/>
              <a:t>‹#›</a:t>
            </a:fld>
            <a:endParaRPr lang="en-NZ"/>
          </a:p>
        </p:txBody>
      </p:sp>
    </p:spTree>
    <p:extLst>
      <p:ext uri="{BB962C8B-B14F-4D97-AF65-F5344CB8AC3E}">
        <p14:creationId xmlns:p14="http://schemas.microsoft.com/office/powerpoint/2010/main" val="1174405395"/>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0B92620-742C-4F32-A65F-A0730EA94F4B}" type="datetimeFigureOut">
              <a:rPr lang="en-NZ" smtClean="0"/>
              <a:t>19/08/2015</a:t>
            </a:fld>
            <a:endParaRPr lang="en-NZ"/>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NZ"/>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NZ"/>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4E245E8-CB8B-4038-BE89-B595762584AC}" type="slidenum">
              <a:rPr lang="en-NZ" smtClean="0"/>
              <a:t>‹#›</a:t>
            </a:fld>
            <a:endParaRPr lang="en-NZ"/>
          </a:p>
        </p:txBody>
      </p:sp>
    </p:spTree>
    <p:extLst>
      <p:ext uri="{BB962C8B-B14F-4D97-AF65-F5344CB8AC3E}">
        <p14:creationId xmlns:p14="http://schemas.microsoft.com/office/powerpoint/2010/main" val="936934392"/>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Footer Placeholder 3"/>
          <p:cNvSpPr>
            <a:spLocks noGrp="1"/>
          </p:cNvSpPr>
          <p:nvPr>
            <p:ph type="ftr" sz="quarter" idx="10"/>
          </p:nvPr>
        </p:nvSpPr>
        <p:spPr/>
        <p:txBody>
          <a:bodyPr/>
          <a:lstStyle/>
          <a:p>
            <a:endParaRPr lang="en-NZ"/>
          </a:p>
        </p:txBody>
      </p:sp>
      <p:sp>
        <p:nvSpPr>
          <p:cNvPr id="5" name="Slide Number Placeholder 4"/>
          <p:cNvSpPr>
            <a:spLocks noGrp="1"/>
          </p:cNvSpPr>
          <p:nvPr>
            <p:ph type="sldNum" sz="quarter" idx="11"/>
          </p:nvPr>
        </p:nvSpPr>
        <p:spPr/>
        <p:txBody>
          <a:bodyPr/>
          <a:lstStyle/>
          <a:p>
            <a:fld id="{F4E245E8-CB8B-4038-BE89-B595762584AC}" type="slidenum">
              <a:rPr lang="en-NZ" smtClean="0"/>
              <a:t>1</a:t>
            </a:fld>
            <a:endParaRPr lang="en-NZ"/>
          </a:p>
        </p:txBody>
      </p:sp>
    </p:spTree>
    <p:extLst>
      <p:ext uri="{BB962C8B-B14F-4D97-AF65-F5344CB8AC3E}">
        <p14:creationId xmlns:p14="http://schemas.microsoft.com/office/powerpoint/2010/main" val="31266236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F4E245E8-CB8B-4038-BE89-B595762584AC}" type="slidenum">
              <a:rPr lang="en-NZ" smtClean="0"/>
              <a:t>51</a:t>
            </a:fld>
            <a:endParaRPr lang="en-NZ"/>
          </a:p>
        </p:txBody>
      </p:sp>
      <p:sp>
        <p:nvSpPr>
          <p:cNvPr id="5" name="Footer Placeholder 4"/>
          <p:cNvSpPr>
            <a:spLocks noGrp="1"/>
          </p:cNvSpPr>
          <p:nvPr>
            <p:ph type="ftr" sz="quarter" idx="11"/>
          </p:nvPr>
        </p:nvSpPr>
        <p:spPr/>
        <p:txBody>
          <a:bodyPr/>
          <a:lstStyle/>
          <a:p>
            <a:endParaRPr lang="en-NZ"/>
          </a:p>
        </p:txBody>
      </p:sp>
    </p:spTree>
    <p:extLst>
      <p:ext uri="{BB962C8B-B14F-4D97-AF65-F5344CB8AC3E}">
        <p14:creationId xmlns:p14="http://schemas.microsoft.com/office/powerpoint/2010/main" val="6653127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D205343-822A-414A-90DB-0023A7E2625C}" type="datetime1">
              <a:rPr lang="en-NZ" smtClean="0"/>
              <a:t>19/08/2015</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27C78C6E-F64F-49F6-B25D-EA49DEFA2EE4}" type="slidenum">
              <a:rPr lang="en-NZ" smtClean="0"/>
              <a:t>‹#›</a:t>
            </a:fld>
            <a:endParaRPr lang="en-NZ"/>
          </a:p>
        </p:txBody>
      </p:sp>
    </p:spTree>
    <p:extLst>
      <p:ext uri="{BB962C8B-B14F-4D97-AF65-F5344CB8AC3E}">
        <p14:creationId xmlns:p14="http://schemas.microsoft.com/office/powerpoint/2010/main" val="10968341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035E7C4-661A-445F-8DC2-52CDAACAC734}" type="datetime1">
              <a:rPr lang="en-NZ" smtClean="0"/>
              <a:t>19/08/2015</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27C78C6E-F64F-49F6-B25D-EA49DEFA2EE4}" type="slidenum">
              <a:rPr lang="en-NZ" smtClean="0"/>
              <a:t>‹#›</a:t>
            </a:fld>
            <a:endParaRPr lang="en-NZ"/>
          </a:p>
        </p:txBody>
      </p:sp>
    </p:spTree>
    <p:extLst>
      <p:ext uri="{BB962C8B-B14F-4D97-AF65-F5344CB8AC3E}">
        <p14:creationId xmlns:p14="http://schemas.microsoft.com/office/powerpoint/2010/main" val="34428018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3651E8C-3EE1-4E54-8F2C-BC382D9F62B6}" type="datetime1">
              <a:rPr lang="en-NZ" smtClean="0"/>
              <a:t>19/08/2015</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27C78C6E-F64F-49F6-B25D-EA49DEFA2EE4}" type="slidenum">
              <a:rPr lang="en-NZ" smtClean="0"/>
              <a:t>‹#›</a:t>
            </a:fld>
            <a:endParaRPr lang="en-NZ"/>
          </a:p>
        </p:txBody>
      </p:sp>
    </p:spTree>
    <p:extLst>
      <p:ext uri="{BB962C8B-B14F-4D97-AF65-F5344CB8AC3E}">
        <p14:creationId xmlns:p14="http://schemas.microsoft.com/office/powerpoint/2010/main" val="34235427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E3D1113-8421-4001-BFBE-D314CA2A2553}" type="datetime1">
              <a:rPr lang="en-NZ" smtClean="0"/>
              <a:t>19/08/2015</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27C78C6E-F64F-49F6-B25D-EA49DEFA2EE4}" type="slidenum">
              <a:rPr lang="en-NZ" smtClean="0"/>
              <a:t>‹#›</a:t>
            </a:fld>
            <a:endParaRPr lang="en-NZ"/>
          </a:p>
        </p:txBody>
      </p:sp>
    </p:spTree>
    <p:extLst>
      <p:ext uri="{BB962C8B-B14F-4D97-AF65-F5344CB8AC3E}">
        <p14:creationId xmlns:p14="http://schemas.microsoft.com/office/powerpoint/2010/main" val="17226542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F8309A1-DCE3-4569-8CB1-B46FA139EC14}" type="datetime1">
              <a:rPr lang="en-NZ" smtClean="0"/>
              <a:t>19/08/2015</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27C78C6E-F64F-49F6-B25D-EA49DEFA2EE4}" type="slidenum">
              <a:rPr lang="en-NZ" smtClean="0"/>
              <a:t>‹#›</a:t>
            </a:fld>
            <a:endParaRPr lang="en-NZ"/>
          </a:p>
        </p:txBody>
      </p:sp>
    </p:spTree>
    <p:extLst>
      <p:ext uri="{BB962C8B-B14F-4D97-AF65-F5344CB8AC3E}">
        <p14:creationId xmlns:p14="http://schemas.microsoft.com/office/powerpoint/2010/main" val="448279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DE44619-3862-4FFB-A253-B9AB5AA4DD25}" type="datetime1">
              <a:rPr lang="en-NZ" smtClean="0"/>
              <a:t>19/08/2015</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27C78C6E-F64F-49F6-B25D-EA49DEFA2EE4}" type="slidenum">
              <a:rPr lang="en-NZ" smtClean="0"/>
              <a:t>‹#›</a:t>
            </a:fld>
            <a:endParaRPr lang="en-NZ"/>
          </a:p>
        </p:txBody>
      </p:sp>
    </p:spTree>
    <p:extLst>
      <p:ext uri="{BB962C8B-B14F-4D97-AF65-F5344CB8AC3E}">
        <p14:creationId xmlns:p14="http://schemas.microsoft.com/office/powerpoint/2010/main" val="20453106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E1AE2BC-8F21-454E-8D81-D223A8A46635}" type="datetime1">
              <a:rPr lang="en-NZ" smtClean="0"/>
              <a:t>19/08/2015</a:t>
            </a:fld>
            <a:endParaRPr lang="en-NZ"/>
          </a:p>
        </p:txBody>
      </p:sp>
      <p:sp>
        <p:nvSpPr>
          <p:cNvPr id="8" name="Footer Placeholder 7"/>
          <p:cNvSpPr>
            <a:spLocks noGrp="1"/>
          </p:cNvSpPr>
          <p:nvPr>
            <p:ph type="ftr" sz="quarter" idx="11"/>
          </p:nvPr>
        </p:nvSpPr>
        <p:spPr/>
        <p:txBody>
          <a:bodyPr/>
          <a:lstStyle/>
          <a:p>
            <a:endParaRPr lang="en-NZ"/>
          </a:p>
        </p:txBody>
      </p:sp>
      <p:sp>
        <p:nvSpPr>
          <p:cNvPr id="9" name="Slide Number Placeholder 8"/>
          <p:cNvSpPr>
            <a:spLocks noGrp="1"/>
          </p:cNvSpPr>
          <p:nvPr>
            <p:ph type="sldNum" sz="quarter" idx="12"/>
          </p:nvPr>
        </p:nvSpPr>
        <p:spPr/>
        <p:txBody>
          <a:bodyPr/>
          <a:lstStyle/>
          <a:p>
            <a:fld id="{27C78C6E-F64F-49F6-B25D-EA49DEFA2EE4}" type="slidenum">
              <a:rPr lang="en-NZ" smtClean="0"/>
              <a:t>‹#›</a:t>
            </a:fld>
            <a:endParaRPr lang="en-NZ"/>
          </a:p>
        </p:txBody>
      </p:sp>
    </p:spTree>
    <p:extLst>
      <p:ext uri="{BB962C8B-B14F-4D97-AF65-F5344CB8AC3E}">
        <p14:creationId xmlns:p14="http://schemas.microsoft.com/office/powerpoint/2010/main" val="12812944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8E089AE-4B44-46C9-B054-C9761B6FABFE}" type="datetime1">
              <a:rPr lang="en-NZ" smtClean="0"/>
              <a:t>19/08/2015</a:t>
            </a:fld>
            <a:endParaRPr lang="en-NZ"/>
          </a:p>
        </p:txBody>
      </p:sp>
      <p:sp>
        <p:nvSpPr>
          <p:cNvPr id="4" name="Footer Placeholder 3"/>
          <p:cNvSpPr>
            <a:spLocks noGrp="1"/>
          </p:cNvSpPr>
          <p:nvPr>
            <p:ph type="ftr" sz="quarter" idx="11"/>
          </p:nvPr>
        </p:nvSpPr>
        <p:spPr/>
        <p:txBody>
          <a:bodyPr/>
          <a:lstStyle/>
          <a:p>
            <a:endParaRPr lang="en-NZ"/>
          </a:p>
        </p:txBody>
      </p:sp>
      <p:sp>
        <p:nvSpPr>
          <p:cNvPr id="5" name="Slide Number Placeholder 4"/>
          <p:cNvSpPr>
            <a:spLocks noGrp="1"/>
          </p:cNvSpPr>
          <p:nvPr>
            <p:ph type="sldNum" sz="quarter" idx="12"/>
          </p:nvPr>
        </p:nvSpPr>
        <p:spPr/>
        <p:txBody>
          <a:bodyPr/>
          <a:lstStyle/>
          <a:p>
            <a:fld id="{27C78C6E-F64F-49F6-B25D-EA49DEFA2EE4}" type="slidenum">
              <a:rPr lang="en-NZ" smtClean="0"/>
              <a:t>‹#›</a:t>
            </a:fld>
            <a:endParaRPr lang="en-NZ"/>
          </a:p>
        </p:txBody>
      </p:sp>
    </p:spTree>
    <p:extLst>
      <p:ext uri="{BB962C8B-B14F-4D97-AF65-F5344CB8AC3E}">
        <p14:creationId xmlns:p14="http://schemas.microsoft.com/office/powerpoint/2010/main" val="21453082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BFEFC4-EED5-4C6C-80AC-82A7154909CB}" type="datetime1">
              <a:rPr lang="en-NZ" smtClean="0"/>
              <a:t>19/08/2015</a:t>
            </a:fld>
            <a:endParaRPr lang="en-NZ"/>
          </a:p>
        </p:txBody>
      </p:sp>
      <p:sp>
        <p:nvSpPr>
          <p:cNvPr id="3" name="Footer Placeholder 2"/>
          <p:cNvSpPr>
            <a:spLocks noGrp="1"/>
          </p:cNvSpPr>
          <p:nvPr>
            <p:ph type="ftr" sz="quarter" idx="11"/>
          </p:nvPr>
        </p:nvSpPr>
        <p:spPr/>
        <p:txBody>
          <a:bodyPr/>
          <a:lstStyle/>
          <a:p>
            <a:endParaRPr lang="en-NZ"/>
          </a:p>
        </p:txBody>
      </p:sp>
      <p:sp>
        <p:nvSpPr>
          <p:cNvPr id="4" name="Slide Number Placeholder 3"/>
          <p:cNvSpPr>
            <a:spLocks noGrp="1"/>
          </p:cNvSpPr>
          <p:nvPr>
            <p:ph type="sldNum" sz="quarter" idx="12"/>
          </p:nvPr>
        </p:nvSpPr>
        <p:spPr/>
        <p:txBody>
          <a:bodyPr/>
          <a:lstStyle/>
          <a:p>
            <a:fld id="{27C78C6E-F64F-49F6-B25D-EA49DEFA2EE4}" type="slidenum">
              <a:rPr lang="en-NZ" smtClean="0"/>
              <a:t>‹#›</a:t>
            </a:fld>
            <a:endParaRPr lang="en-NZ"/>
          </a:p>
        </p:txBody>
      </p:sp>
    </p:spTree>
    <p:extLst>
      <p:ext uri="{BB962C8B-B14F-4D97-AF65-F5344CB8AC3E}">
        <p14:creationId xmlns:p14="http://schemas.microsoft.com/office/powerpoint/2010/main" val="36113497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DCE6F5B-DDF4-4B1D-AF28-3827E777C8B6}" type="datetime1">
              <a:rPr lang="en-NZ" smtClean="0"/>
              <a:t>19/08/2015</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27C78C6E-F64F-49F6-B25D-EA49DEFA2EE4}" type="slidenum">
              <a:rPr lang="en-NZ" smtClean="0"/>
              <a:t>‹#›</a:t>
            </a:fld>
            <a:endParaRPr lang="en-NZ"/>
          </a:p>
        </p:txBody>
      </p:sp>
    </p:spTree>
    <p:extLst>
      <p:ext uri="{BB962C8B-B14F-4D97-AF65-F5344CB8AC3E}">
        <p14:creationId xmlns:p14="http://schemas.microsoft.com/office/powerpoint/2010/main" val="20750918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E6D1CB8-F725-4DDF-BEFD-16D14ED17822}" type="datetime1">
              <a:rPr lang="en-NZ" smtClean="0"/>
              <a:t>19/08/2015</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27C78C6E-F64F-49F6-B25D-EA49DEFA2EE4}" type="slidenum">
              <a:rPr lang="en-NZ" smtClean="0"/>
              <a:t>‹#›</a:t>
            </a:fld>
            <a:endParaRPr lang="en-NZ"/>
          </a:p>
        </p:txBody>
      </p:sp>
    </p:spTree>
    <p:extLst>
      <p:ext uri="{BB962C8B-B14F-4D97-AF65-F5344CB8AC3E}">
        <p14:creationId xmlns:p14="http://schemas.microsoft.com/office/powerpoint/2010/main" val="33922544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0A5F27-4C9C-4140-B6D1-AE61FA6BA44C}" type="datetime1">
              <a:rPr lang="en-NZ" smtClean="0"/>
              <a:t>19/08/2015</a:t>
            </a:fld>
            <a:endParaRPr lang="en-NZ"/>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Z"/>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C78C6E-F64F-49F6-B25D-EA49DEFA2EE4}" type="slidenum">
              <a:rPr lang="en-NZ" smtClean="0"/>
              <a:t>‹#›</a:t>
            </a:fld>
            <a:endParaRPr lang="en-NZ"/>
          </a:p>
        </p:txBody>
      </p:sp>
    </p:spTree>
    <p:extLst>
      <p:ext uri="{BB962C8B-B14F-4D97-AF65-F5344CB8AC3E}">
        <p14:creationId xmlns:p14="http://schemas.microsoft.com/office/powerpoint/2010/main" val="54157776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em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 Id="rId4" Type="http://schemas.openxmlformats.org/officeDocument/2006/relationships/image" Target="../media/image25.jpeg"/></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 Id="rId5" Type="http://schemas.openxmlformats.org/officeDocument/2006/relationships/hyperlink" Target="https://ru.wikivoyage.org/wiki/%D0%A1%D0%B8%D0%BC%D1%84%D0%B5%D1%80%D0%BE%D0%BF%D0%BE%D0%BB%D1%8C#/media/File:TNA-400.jpg" TargetMode="External"/><Relationship Id="rId4" Type="http://schemas.openxmlformats.org/officeDocument/2006/relationships/image" Target="../media/image28.jpeg"/></Relationships>
</file>

<file path=ppt/slides/_rels/slide27.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29.emf"/><Relationship Id="rId5" Type="http://schemas.openxmlformats.org/officeDocument/2006/relationships/package" Target="../embeddings/Microsoft_Excel_Worksheet1.xlsx"/><Relationship Id="rId4" Type="http://schemas.openxmlformats.org/officeDocument/2006/relationships/oleObject" Target="../embeddings/oleObject1.bin"/></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3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 Id="rId5" Type="http://schemas.openxmlformats.org/officeDocument/2006/relationships/hyperlink" Target="https://ru.wikivoyage.org/wiki/%D0%A1%D0%B8%D0%BC%D1%84%D0%B5%D1%80%D0%BE%D0%BF%D0%BE%D0%BB%D1%8C#/media/File:TNA-400.jpg" TargetMode="External"/><Relationship Id="rId4" Type="http://schemas.openxmlformats.org/officeDocument/2006/relationships/image" Target="../media/image28.jpeg"/></Relationships>
</file>

<file path=ppt/slides/_rels/slide34.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7.xml"/><Relationship Id="rId4" Type="http://schemas.openxmlformats.org/officeDocument/2006/relationships/image" Target="../media/image39.png"/></Relationships>
</file>

<file path=ppt/slides/_rels/slide38.x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en.wikipedia.org/wiki/Webster's_Dictionary"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image" Target="../media/image42.emf"/><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image" Target="../media/image44.emf"/><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47.emf"/><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7.xml"/><Relationship Id="rId4" Type="http://schemas.openxmlformats.org/officeDocument/2006/relationships/image" Target="../media/image51.png"/></Relationships>
</file>

<file path=ppt/slides/_rels/slide47.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56.emf"/><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62897"/>
            <a:ext cx="7772400" cy="2387600"/>
          </a:xfrm>
        </p:spPr>
        <p:txBody>
          <a:bodyPr/>
          <a:lstStyle/>
          <a:p>
            <a:r>
              <a:rPr lang="en-NZ" dirty="0" smtClean="0"/>
              <a:t>Radio Recombination Lines</a:t>
            </a:r>
            <a:endParaRPr lang="en-NZ" dirty="0"/>
          </a:p>
        </p:txBody>
      </p:sp>
      <p:sp>
        <p:nvSpPr>
          <p:cNvPr id="3" name="Subtitle 2"/>
          <p:cNvSpPr>
            <a:spLocks noGrp="1"/>
          </p:cNvSpPr>
          <p:nvPr>
            <p:ph type="subTitle" idx="1"/>
          </p:nvPr>
        </p:nvSpPr>
        <p:spPr>
          <a:xfrm>
            <a:off x="0" y="4002088"/>
            <a:ext cx="9144000" cy="1655762"/>
          </a:xfrm>
        </p:spPr>
        <p:txBody>
          <a:bodyPr>
            <a:normAutofit lnSpcReduction="10000"/>
          </a:bodyPr>
          <a:lstStyle/>
          <a:p>
            <a:r>
              <a:rPr lang="en-NZ" dirty="0" smtClean="0"/>
              <a:t>Sergei Gulyaev</a:t>
            </a:r>
          </a:p>
          <a:p>
            <a:r>
              <a:rPr lang="en-NZ" dirty="0" smtClean="0"/>
              <a:t>Institute for Radio Astronomy and Space Research</a:t>
            </a:r>
          </a:p>
          <a:p>
            <a:r>
              <a:rPr lang="en-NZ" dirty="0" smtClean="0"/>
              <a:t>Auckland University of Technology</a:t>
            </a:r>
          </a:p>
          <a:p>
            <a:r>
              <a:rPr lang="en-NZ" dirty="0" smtClean="0"/>
              <a:t>New Zealand</a:t>
            </a:r>
            <a:endParaRPr lang="en-NZ" dirty="0"/>
          </a:p>
        </p:txBody>
      </p:sp>
      <p:pic>
        <p:nvPicPr>
          <p:cNvPr id="1026" name="Picture 2" descr="Ho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3290" y="102153"/>
            <a:ext cx="2189645" cy="1762946"/>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p:txBody>
          <a:bodyPr/>
          <a:lstStyle/>
          <a:p>
            <a:fld id="{27C78C6E-F64F-49F6-B25D-EA49DEFA2EE4}" type="slidenum">
              <a:rPr lang="en-NZ" smtClean="0"/>
              <a:t>1</a:t>
            </a:fld>
            <a:r>
              <a:rPr lang="en-NZ" dirty="0" smtClean="0"/>
              <a:t>/50</a:t>
            </a:r>
            <a:endParaRPr lang="en-NZ" dirty="0"/>
          </a:p>
        </p:txBody>
      </p:sp>
    </p:spTree>
    <p:extLst>
      <p:ext uri="{BB962C8B-B14F-4D97-AF65-F5344CB8AC3E}">
        <p14:creationId xmlns:p14="http://schemas.microsoft.com/office/powerpoint/2010/main" val="204998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p:cNvSpPr txBox="1"/>
              <p:nvPr/>
            </p:nvSpPr>
            <p:spPr>
              <a:xfrm>
                <a:off x="928047" y="561998"/>
                <a:ext cx="7716675" cy="1084336"/>
              </a:xfrm>
              <a:prstGeom prst="rect">
                <a:avLst/>
              </a:prstGeom>
              <a:noFill/>
            </p:spPr>
            <p:txBody>
              <a:bodyPr wrap="square" rtlCol="0">
                <a:spAutoFit/>
              </a:bodyPr>
              <a:lstStyle/>
              <a:p>
                <a:pPr marL="285750" indent="-285750">
                  <a:buFont typeface="Arial" panose="020B0604020202020204" pitchFamily="34" charset="0"/>
                  <a:buChar char="•"/>
                </a:pPr>
                <a:r>
                  <a:rPr lang="en-NZ" sz="2400" dirty="0"/>
                  <a:t>When estimating Stark width </a:t>
                </a:r>
                <a14:m>
                  <m:oMath xmlns:m="http://schemas.openxmlformats.org/officeDocument/2006/math">
                    <m:r>
                      <a:rPr lang="en-NZ" sz="3200" i="1">
                        <a:solidFill>
                          <a:prstClr val="black"/>
                        </a:solidFill>
                        <a:latin typeface="Cambria Math" panose="02040503050406030204" pitchFamily="18" charset="0"/>
                        <a:ea typeface="Cambria Math" panose="02040503050406030204" pitchFamily="18" charset="0"/>
                      </a:rPr>
                      <m:t>∆</m:t>
                    </m:r>
                    <m:r>
                      <a:rPr lang="en-NZ" sz="3200" i="1">
                        <a:solidFill>
                          <a:prstClr val="black"/>
                        </a:solidFill>
                        <a:latin typeface="Cambria Math" panose="02040503050406030204" pitchFamily="18" charset="0"/>
                        <a:ea typeface="Cambria Math" panose="02040503050406030204" pitchFamily="18" charset="0"/>
                      </a:rPr>
                      <m:t>𝜈</m:t>
                    </m:r>
                  </m:oMath>
                </a14:m>
                <a:r>
                  <a:rPr lang="en-NZ" sz="2400" dirty="0"/>
                  <a:t>, </a:t>
                </a:r>
                <a:r>
                  <a:rPr lang="en-NZ" sz="2400" dirty="0" err="1"/>
                  <a:t>Henk</a:t>
                </a:r>
                <a:r>
                  <a:rPr lang="en-NZ" sz="2400" dirty="0"/>
                  <a:t> van de </a:t>
                </a:r>
                <a:r>
                  <a:rPr lang="en-NZ" sz="2400" dirty="0" err="1"/>
                  <a:t>Hulst</a:t>
                </a:r>
                <a:r>
                  <a:rPr lang="en-NZ" sz="2400" dirty="0"/>
                  <a:t> erroneously used </a:t>
                </a:r>
                <a14:m>
                  <m:oMath xmlns:m="http://schemas.openxmlformats.org/officeDocument/2006/math">
                    <m:r>
                      <a:rPr lang="en-NZ" sz="3200" i="1">
                        <a:latin typeface="Cambria Math" panose="02040503050406030204" pitchFamily="18" charset="0"/>
                        <a:ea typeface="Cambria Math" panose="02040503050406030204" pitchFamily="18" charset="0"/>
                      </a:rPr>
                      <m:t>∆</m:t>
                    </m:r>
                    <m:r>
                      <a:rPr lang="en-NZ" sz="3200" i="1">
                        <a:latin typeface="Cambria Math" panose="02040503050406030204" pitchFamily="18" charset="0"/>
                        <a:ea typeface="Cambria Math" panose="02040503050406030204" pitchFamily="18" charset="0"/>
                      </a:rPr>
                      <m:t>𝜈</m:t>
                    </m:r>
                    <m:r>
                      <a:rPr lang="en-NZ" sz="3200" i="1">
                        <a:latin typeface="Cambria Math" panose="02040503050406030204" pitchFamily="18" charset="0"/>
                        <a:ea typeface="Cambria Math" panose="02040503050406030204" pitchFamily="18" charset="0"/>
                      </a:rPr>
                      <m:t>/</m:t>
                    </m:r>
                    <m:r>
                      <a:rPr lang="en-NZ" sz="3200" i="1">
                        <a:latin typeface="Cambria Math" panose="02040503050406030204" pitchFamily="18" charset="0"/>
                        <a:ea typeface="Cambria Math" panose="02040503050406030204" pitchFamily="18" charset="0"/>
                      </a:rPr>
                      <m:t>𝜈</m:t>
                    </m:r>
                    <m:r>
                      <a:rPr lang="en-NZ" sz="3200" i="1">
                        <a:latin typeface="Cambria Math" panose="02040503050406030204" pitchFamily="18" charset="0"/>
                        <a:ea typeface="Cambria Math" panose="02040503050406030204" pitchFamily="18" charset="0"/>
                      </a:rPr>
                      <m:t>∝</m:t>
                    </m:r>
                    <m:sSup>
                      <m:sSupPr>
                        <m:ctrlPr>
                          <a:rPr lang="en-NZ" sz="3200" i="1">
                            <a:latin typeface="Cambria Math"/>
                            <a:ea typeface="Cambria Math" panose="02040503050406030204" pitchFamily="18" charset="0"/>
                          </a:rPr>
                        </m:ctrlPr>
                      </m:sSupPr>
                      <m:e>
                        <m:r>
                          <a:rPr lang="en-NZ" sz="3200" i="1">
                            <a:latin typeface="Cambria Math" panose="02040503050406030204" pitchFamily="18" charset="0"/>
                            <a:ea typeface="Cambria Math" panose="02040503050406030204" pitchFamily="18" charset="0"/>
                          </a:rPr>
                          <m:t>𝜆</m:t>
                        </m:r>
                      </m:e>
                      <m:sup>
                        <m:r>
                          <a:rPr lang="en-NZ" sz="3200" i="1">
                            <a:latin typeface="Cambria Math" panose="02040503050406030204" pitchFamily="18" charset="0"/>
                            <a:ea typeface="Cambria Math" panose="02040503050406030204" pitchFamily="18" charset="0"/>
                          </a:rPr>
                          <m:t>3/5</m:t>
                        </m:r>
                      </m:sup>
                    </m:sSup>
                  </m:oMath>
                </a14:m>
                <a:r>
                  <a:rPr lang="en-NZ" sz="2400" dirty="0"/>
                  <a:t>  instead of </a:t>
                </a:r>
                <a14:m>
                  <m:oMath xmlns:m="http://schemas.openxmlformats.org/officeDocument/2006/math">
                    <m:sSup>
                      <m:sSupPr>
                        <m:ctrlPr>
                          <a:rPr lang="en-NZ" sz="3200" i="1">
                            <a:latin typeface="Cambria Math"/>
                            <a:ea typeface="Cambria Math" panose="02040503050406030204" pitchFamily="18" charset="0"/>
                          </a:rPr>
                        </m:ctrlPr>
                      </m:sSupPr>
                      <m:e>
                        <m:r>
                          <a:rPr lang="en-NZ" sz="3200" i="1">
                            <a:latin typeface="Cambria Math" panose="02040503050406030204" pitchFamily="18" charset="0"/>
                            <a:ea typeface="Cambria Math" panose="02040503050406030204" pitchFamily="18" charset="0"/>
                          </a:rPr>
                          <m:t> </m:t>
                        </m:r>
                        <m:r>
                          <a:rPr lang="en-NZ" sz="3200" i="1">
                            <a:latin typeface="Cambria Math" panose="02040503050406030204" pitchFamily="18" charset="0"/>
                            <a:ea typeface="Cambria Math" panose="02040503050406030204" pitchFamily="18" charset="0"/>
                          </a:rPr>
                          <m:t>𝜆</m:t>
                        </m:r>
                      </m:e>
                      <m:sup>
                        <m:r>
                          <a:rPr lang="en-NZ" sz="3200" i="1">
                            <a:latin typeface="Cambria Math" panose="02040503050406030204" pitchFamily="18" charset="0"/>
                            <a:ea typeface="Cambria Math" panose="02040503050406030204" pitchFamily="18" charset="0"/>
                          </a:rPr>
                          <m:t>5/3</m:t>
                        </m:r>
                      </m:sup>
                    </m:sSup>
                    <m:r>
                      <a:rPr lang="en-NZ" sz="3200" i="1">
                        <a:latin typeface="Cambria Math" panose="02040503050406030204" pitchFamily="18" charset="0"/>
                        <a:ea typeface="Cambria Math" panose="02040503050406030204" pitchFamily="18" charset="0"/>
                      </a:rPr>
                      <m:t> </m:t>
                    </m:r>
                  </m:oMath>
                </a14:m>
                <a:r>
                  <a:rPr lang="en-NZ" sz="2400" dirty="0"/>
                  <a:t> </a:t>
                </a:r>
              </a:p>
            </p:txBody>
          </p:sp>
        </mc:Choice>
        <mc:Fallback xmlns="">
          <p:sp>
            <p:nvSpPr>
              <p:cNvPr id="2" name="TextBox 1"/>
              <p:cNvSpPr txBox="1">
                <a:spLocks noRot="1" noChangeAspect="1" noMove="1" noResize="1" noEditPoints="1" noAdjustHandles="1" noChangeArrowheads="1" noChangeShapeType="1" noTextEdit="1"/>
              </p:cNvSpPr>
              <p:nvPr/>
            </p:nvSpPr>
            <p:spPr>
              <a:xfrm>
                <a:off x="928047" y="561998"/>
                <a:ext cx="7716675" cy="1084336"/>
              </a:xfrm>
              <a:prstGeom prst="rect">
                <a:avLst/>
              </a:prstGeom>
              <a:blipFill rotWithShape="0">
                <a:blip r:embed="rId2"/>
                <a:stretch>
                  <a:fillRect l="-1027" b="-10674"/>
                </a:stretch>
              </a:blipFill>
            </p:spPr>
            <p:txBody>
              <a:bodyPr/>
              <a:lstStyle/>
              <a:p>
                <a:r>
                  <a:rPr lang="en-NZ">
                    <a:noFill/>
                  </a:rPr>
                  <a:t> </a:t>
                </a:r>
              </a:p>
            </p:txBody>
          </p:sp>
        </mc:Fallback>
      </mc:AlternateContent>
      <p:sp>
        <p:nvSpPr>
          <p:cNvPr id="3" name="Rectangle 2"/>
          <p:cNvSpPr/>
          <p:nvPr/>
        </p:nvSpPr>
        <p:spPr>
          <a:xfrm>
            <a:off x="2985687" y="1918957"/>
            <a:ext cx="1734532" cy="36764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dirty="0"/>
              <a:t>TRUE</a:t>
            </a:r>
          </a:p>
        </p:txBody>
      </p:sp>
      <p:sp>
        <p:nvSpPr>
          <p:cNvPr id="4" name="Rectangle 3"/>
          <p:cNvSpPr/>
          <p:nvPr/>
        </p:nvSpPr>
        <p:spPr>
          <a:xfrm>
            <a:off x="5167992" y="1918957"/>
            <a:ext cx="1734532" cy="36764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dirty="0"/>
              <a:t>FALSE</a:t>
            </a:r>
          </a:p>
        </p:txBody>
      </p:sp>
      <p:sp>
        <p:nvSpPr>
          <p:cNvPr id="6" name="Slide Number Placeholder 5"/>
          <p:cNvSpPr>
            <a:spLocks noGrp="1"/>
          </p:cNvSpPr>
          <p:nvPr>
            <p:ph type="sldNum" sz="quarter" idx="12"/>
          </p:nvPr>
        </p:nvSpPr>
        <p:spPr/>
        <p:txBody>
          <a:bodyPr/>
          <a:lstStyle/>
          <a:p>
            <a:fld id="{27C78C6E-F64F-49F6-B25D-EA49DEFA2EE4}" type="slidenum">
              <a:rPr lang="en-NZ" smtClean="0"/>
              <a:t>10</a:t>
            </a:fld>
            <a:r>
              <a:rPr lang="en-NZ" dirty="0"/>
              <a:t>/50</a:t>
            </a:r>
          </a:p>
        </p:txBody>
      </p:sp>
    </p:spTree>
    <p:extLst>
      <p:ext uri="{BB962C8B-B14F-4D97-AF65-F5344CB8AC3E}">
        <p14:creationId xmlns:p14="http://schemas.microsoft.com/office/powerpoint/2010/main" val="152669086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sai.msu.su/EAAS/rus/astrocourier/051012.files/image00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342" y="649702"/>
            <a:ext cx="4553775" cy="308049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64842" y="4245430"/>
            <a:ext cx="2920481" cy="1200329"/>
          </a:xfrm>
          <a:prstGeom prst="rect">
            <a:avLst/>
          </a:prstGeom>
          <a:noFill/>
        </p:spPr>
        <p:txBody>
          <a:bodyPr wrap="square" rtlCol="0">
            <a:spAutoFit/>
          </a:bodyPr>
          <a:lstStyle/>
          <a:p>
            <a:r>
              <a:rPr lang="en-NZ" dirty="0">
                <a:solidFill>
                  <a:prstClr val="black"/>
                </a:solidFill>
              </a:rPr>
              <a:t>Nicolai </a:t>
            </a:r>
            <a:r>
              <a:rPr lang="en-NZ" dirty="0" err="1">
                <a:solidFill>
                  <a:prstClr val="black"/>
                </a:solidFill>
              </a:rPr>
              <a:t>Kardashev</a:t>
            </a:r>
            <a:r>
              <a:rPr lang="en-NZ" dirty="0">
                <a:solidFill>
                  <a:prstClr val="black"/>
                </a:solidFill>
              </a:rPr>
              <a:t>, 25, </a:t>
            </a:r>
          </a:p>
          <a:p>
            <a:r>
              <a:rPr lang="en-NZ" dirty="0">
                <a:solidFill>
                  <a:prstClr val="black"/>
                </a:solidFill>
              </a:rPr>
              <a:t>PhD student of I. </a:t>
            </a:r>
            <a:r>
              <a:rPr lang="en-NZ" dirty="0" err="1">
                <a:solidFill>
                  <a:prstClr val="black"/>
                </a:solidFill>
              </a:rPr>
              <a:t>Shklovski</a:t>
            </a:r>
            <a:r>
              <a:rPr lang="en-NZ" dirty="0">
                <a:solidFill>
                  <a:prstClr val="black"/>
                </a:solidFill>
              </a:rPr>
              <a:t>,</a:t>
            </a:r>
          </a:p>
          <a:p>
            <a:r>
              <a:rPr lang="en-NZ" dirty="0">
                <a:solidFill>
                  <a:prstClr val="black"/>
                </a:solidFill>
              </a:rPr>
              <a:t>Moscow State, </a:t>
            </a:r>
            <a:r>
              <a:rPr lang="en-NZ" dirty="0" err="1">
                <a:solidFill>
                  <a:prstClr val="black"/>
                </a:solidFill>
              </a:rPr>
              <a:t>GAISh</a:t>
            </a:r>
            <a:r>
              <a:rPr lang="en-NZ" dirty="0">
                <a:solidFill>
                  <a:prstClr val="black"/>
                </a:solidFill>
              </a:rPr>
              <a:t> Library, 1958</a:t>
            </a:r>
          </a:p>
        </p:txBody>
      </p:sp>
      <p:pic>
        <p:nvPicPr>
          <p:cNvPr id="3" name="Picture 2"/>
          <p:cNvPicPr>
            <a:picLocks noChangeAspect="1"/>
          </p:cNvPicPr>
          <p:nvPr/>
        </p:nvPicPr>
        <p:blipFill>
          <a:blip r:embed="rId3"/>
          <a:stretch>
            <a:fillRect/>
          </a:stretch>
        </p:blipFill>
        <p:spPr>
          <a:xfrm>
            <a:off x="4609405" y="575961"/>
            <a:ext cx="2302792" cy="3595728"/>
          </a:xfrm>
          <a:prstGeom prst="rect">
            <a:avLst/>
          </a:prstGeom>
        </p:spPr>
      </p:pic>
      <p:pic>
        <p:nvPicPr>
          <p:cNvPr id="4" name="Picture 2" descr="http://image2.findagrave.com/photos/2012/262/97381885_13480679184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19169" y="704660"/>
            <a:ext cx="1969068" cy="297057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025408" y="4245429"/>
            <a:ext cx="2418867" cy="369332"/>
          </a:xfrm>
          <a:prstGeom prst="rect">
            <a:avLst/>
          </a:prstGeom>
          <a:noFill/>
        </p:spPr>
        <p:txBody>
          <a:bodyPr wrap="square" rtlCol="0">
            <a:spAutoFit/>
          </a:bodyPr>
          <a:lstStyle/>
          <a:p>
            <a:r>
              <a:rPr lang="en-NZ" dirty="0" err="1">
                <a:solidFill>
                  <a:prstClr val="black"/>
                </a:solidFill>
              </a:rPr>
              <a:t>Iosif</a:t>
            </a:r>
            <a:r>
              <a:rPr lang="en-NZ" dirty="0">
                <a:solidFill>
                  <a:prstClr val="black"/>
                </a:solidFill>
              </a:rPr>
              <a:t> </a:t>
            </a:r>
            <a:r>
              <a:rPr lang="en-NZ" dirty="0" err="1">
                <a:solidFill>
                  <a:prstClr val="black"/>
                </a:solidFill>
              </a:rPr>
              <a:t>Shklovski</a:t>
            </a:r>
            <a:endParaRPr lang="en-NZ" dirty="0">
              <a:solidFill>
                <a:prstClr val="black"/>
              </a:solidFill>
            </a:endParaRPr>
          </a:p>
        </p:txBody>
      </p:sp>
      <p:sp>
        <p:nvSpPr>
          <p:cNvPr id="6" name="TextBox 5"/>
          <p:cNvSpPr txBox="1"/>
          <p:nvPr/>
        </p:nvSpPr>
        <p:spPr>
          <a:xfrm>
            <a:off x="7218662" y="4239580"/>
            <a:ext cx="2568964" cy="369332"/>
          </a:xfrm>
          <a:prstGeom prst="rect">
            <a:avLst/>
          </a:prstGeom>
          <a:noFill/>
        </p:spPr>
        <p:txBody>
          <a:bodyPr wrap="square" rtlCol="0">
            <a:spAutoFit/>
          </a:bodyPr>
          <a:lstStyle/>
          <a:p>
            <a:r>
              <a:rPr lang="en-NZ" dirty="0">
                <a:solidFill>
                  <a:prstClr val="black"/>
                </a:solidFill>
              </a:rPr>
              <a:t>Solomon </a:t>
            </a:r>
            <a:r>
              <a:rPr lang="en-NZ" dirty="0" err="1">
                <a:solidFill>
                  <a:prstClr val="black"/>
                </a:solidFill>
              </a:rPr>
              <a:t>Pikel’ner</a:t>
            </a:r>
            <a:endParaRPr lang="en-NZ" dirty="0">
              <a:solidFill>
                <a:prstClr val="black"/>
              </a:solidFill>
            </a:endParaRPr>
          </a:p>
        </p:txBody>
      </p:sp>
      <p:sp>
        <p:nvSpPr>
          <p:cNvPr id="7" name="TextBox 6"/>
          <p:cNvSpPr txBox="1"/>
          <p:nvPr/>
        </p:nvSpPr>
        <p:spPr>
          <a:xfrm>
            <a:off x="5886967" y="4736032"/>
            <a:ext cx="4071257" cy="369332"/>
          </a:xfrm>
          <a:prstGeom prst="rect">
            <a:avLst/>
          </a:prstGeom>
          <a:noFill/>
        </p:spPr>
        <p:txBody>
          <a:bodyPr wrap="square" rtlCol="0">
            <a:spAutoFit/>
          </a:bodyPr>
          <a:lstStyle/>
          <a:p>
            <a:r>
              <a:rPr lang="en-NZ" dirty="0">
                <a:solidFill>
                  <a:prstClr val="black"/>
                </a:solidFill>
              </a:rPr>
              <a:t>Both ~40 years old in 1958</a:t>
            </a:r>
          </a:p>
        </p:txBody>
      </p:sp>
      <p:sp>
        <p:nvSpPr>
          <p:cNvPr id="9" name="Slide Number Placeholder 8"/>
          <p:cNvSpPr>
            <a:spLocks noGrp="1"/>
          </p:cNvSpPr>
          <p:nvPr>
            <p:ph type="sldNum" sz="quarter" idx="12"/>
          </p:nvPr>
        </p:nvSpPr>
        <p:spPr/>
        <p:txBody>
          <a:bodyPr/>
          <a:lstStyle/>
          <a:p>
            <a:fld id="{27C78C6E-F64F-49F6-B25D-EA49DEFA2EE4}" type="slidenum">
              <a:rPr lang="en-NZ" smtClean="0"/>
              <a:t>11</a:t>
            </a:fld>
            <a:r>
              <a:rPr lang="en-NZ" dirty="0"/>
              <a:t>/50</a:t>
            </a:r>
          </a:p>
        </p:txBody>
      </p:sp>
    </p:spTree>
    <p:extLst>
      <p:ext uri="{BB962C8B-B14F-4D97-AF65-F5344CB8AC3E}">
        <p14:creationId xmlns:p14="http://schemas.microsoft.com/office/powerpoint/2010/main" val="36466115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96036" y="709684"/>
            <a:ext cx="7547212" cy="2308324"/>
          </a:xfrm>
          <a:prstGeom prst="rect">
            <a:avLst/>
          </a:prstGeom>
          <a:noFill/>
        </p:spPr>
        <p:txBody>
          <a:bodyPr wrap="square" rtlCol="0">
            <a:spAutoFit/>
          </a:bodyPr>
          <a:lstStyle/>
          <a:p>
            <a:pPr marL="285750" indent="-285750">
              <a:buFont typeface="Arial" panose="020B0604020202020204" pitchFamily="34" charset="0"/>
              <a:buChar char="•"/>
            </a:pPr>
            <a:r>
              <a:rPr lang="en-NZ" sz="2400" dirty="0" err="1" smtClean="0"/>
              <a:t>Kardashev’s</a:t>
            </a:r>
            <a:r>
              <a:rPr lang="en-NZ" sz="2400" dirty="0" smtClean="0"/>
              <a:t> paper was informally presented in 1958 to a group of radio astronomers who attended the </a:t>
            </a:r>
            <a:r>
              <a:rPr lang="en-NZ" sz="2400" dirty="0" err="1" smtClean="0"/>
              <a:t>Xth</a:t>
            </a:r>
            <a:r>
              <a:rPr lang="en-NZ" sz="2400" dirty="0" smtClean="0"/>
              <a:t> General Assembly in Moscow (Erickson, Field, Goldberg, Haddock, Hagen, </a:t>
            </a:r>
            <a:r>
              <a:rPr lang="en-NZ" sz="2400" dirty="0" err="1" smtClean="0"/>
              <a:t>Heeschen</a:t>
            </a:r>
            <a:r>
              <a:rPr lang="en-NZ" sz="2400" dirty="0" smtClean="0"/>
              <a:t>, Menon, Muller, Weaver, </a:t>
            </a:r>
            <a:r>
              <a:rPr lang="en-NZ" sz="2400" dirty="0" err="1" smtClean="0"/>
              <a:t>Westerhout</a:t>
            </a:r>
            <a:r>
              <a:rPr lang="en-NZ" sz="2400" dirty="0" smtClean="0"/>
              <a:t>, </a:t>
            </a:r>
            <a:r>
              <a:rPr lang="en-NZ" sz="2400" dirty="0" err="1" smtClean="0"/>
              <a:t>Shklovski</a:t>
            </a:r>
            <a:r>
              <a:rPr lang="en-NZ" sz="2400" dirty="0" smtClean="0"/>
              <a:t>, </a:t>
            </a:r>
            <a:r>
              <a:rPr lang="en-NZ" sz="2400" dirty="0" err="1" smtClean="0"/>
              <a:t>Pikel’ner</a:t>
            </a:r>
            <a:r>
              <a:rPr lang="en-NZ" sz="2400" dirty="0" smtClean="0"/>
              <a:t> and Yu </a:t>
            </a:r>
            <a:r>
              <a:rPr lang="en-NZ" sz="2400" dirty="0" err="1" smtClean="0"/>
              <a:t>Parijskij</a:t>
            </a:r>
            <a:r>
              <a:rPr lang="en-NZ" sz="2400" dirty="0" smtClean="0"/>
              <a:t>)</a:t>
            </a:r>
          </a:p>
          <a:p>
            <a:pPr marL="285750" indent="-285750">
              <a:buFont typeface="Arial" panose="020B0604020202020204" pitchFamily="34" charset="0"/>
              <a:buChar char="•"/>
            </a:pPr>
            <a:r>
              <a:rPr lang="en-NZ" sz="2400" dirty="0" smtClean="0"/>
              <a:t>Submitted on 7 January 1959</a:t>
            </a:r>
            <a:endParaRPr lang="en-NZ" sz="2400" dirty="0"/>
          </a:p>
        </p:txBody>
      </p:sp>
      <p:pic>
        <p:nvPicPr>
          <p:cNvPr id="3" name="Picture 2"/>
          <p:cNvPicPr>
            <a:picLocks noChangeAspect="1"/>
          </p:cNvPicPr>
          <p:nvPr/>
        </p:nvPicPr>
        <p:blipFill>
          <a:blip r:embed="rId2"/>
          <a:stretch>
            <a:fillRect/>
          </a:stretch>
        </p:blipFill>
        <p:spPr>
          <a:xfrm>
            <a:off x="746360" y="3156251"/>
            <a:ext cx="7915703" cy="3275463"/>
          </a:xfrm>
          <a:prstGeom prst="rect">
            <a:avLst/>
          </a:prstGeom>
        </p:spPr>
      </p:pic>
      <p:pic>
        <p:nvPicPr>
          <p:cNvPr id="4" name="Picture 3"/>
          <p:cNvPicPr>
            <a:picLocks noChangeAspect="1"/>
          </p:cNvPicPr>
          <p:nvPr/>
        </p:nvPicPr>
        <p:blipFill>
          <a:blip r:embed="rId3"/>
          <a:stretch>
            <a:fillRect/>
          </a:stretch>
        </p:blipFill>
        <p:spPr>
          <a:xfrm>
            <a:off x="1515611" y="5443245"/>
            <a:ext cx="6294321" cy="572211"/>
          </a:xfrm>
          <a:prstGeom prst="rect">
            <a:avLst/>
          </a:prstGeom>
        </p:spPr>
      </p:pic>
      <p:sp>
        <p:nvSpPr>
          <p:cNvPr id="6" name="Slide Number Placeholder 5"/>
          <p:cNvSpPr>
            <a:spLocks noGrp="1"/>
          </p:cNvSpPr>
          <p:nvPr>
            <p:ph type="sldNum" sz="quarter" idx="12"/>
          </p:nvPr>
        </p:nvSpPr>
        <p:spPr/>
        <p:txBody>
          <a:bodyPr/>
          <a:lstStyle/>
          <a:p>
            <a:fld id="{27C78C6E-F64F-49F6-B25D-EA49DEFA2EE4}" type="slidenum">
              <a:rPr lang="en-NZ" smtClean="0"/>
              <a:t>12</a:t>
            </a:fld>
            <a:r>
              <a:rPr lang="en-NZ" dirty="0"/>
              <a:t>/50</a:t>
            </a:r>
          </a:p>
        </p:txBody>
      </p:sp>
    </p:spTree>
    <p:extLst>
      <p:ext uri="{BB962C8B-B14F-4D97-AF65-F5344CB8AC3E}">
        <p14:creationId xmlns:p14="http://schemas.microsoft.com/office/powerpoint/2010/main" val="4289590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78173" y="525439"/>
            <a:ext cx="6694227" cy="2677656"/>
          </a:xfrm>
          <a:prstGeom prst="rect">
            <a:avLst/>
          </a:prstGeom>
          <a:noFill/>
        </p:spPr>
        <p:txBody>
          <a:bodyPr wrap="square" rtlCol="0">
            <a:spAutoFit/>
          </a:bodyPr>
          <a:lstStyle/>
          <a:p>
            <a:r>
              <a:rPr lang="en-NZ" sz="2400" dirty="0" smtClean="0"/>
              <a:t>A great paper!</a:t>
            </a:r>
          </a:p>
          <a:p>
            <a:endParaRPr lang="en-NZ" sz="2400" dirty="0"/>
          </a:p>
          <a:p>
            <a:pPr marL="342900" indent="-342900">
              <a:buFont typeface="Arial" panose="020B0604020202020204" pitchFamily="34" charset="0"/>
              <a:buChar char="•"/>
            </a:pPr>
            <a:r>
              <a:rPr lang="en-NZ" sz="2400" dirty="0" smtClean="0"/>
              <a:t>It starts from the reference to the work of Paul Wild (1952), where Wild just quotes negative conclusion of van de </a:t>
            </a:r>
            <a:r>
              <a:rPr lang="en-NZ" sz="2400" dirty="0" err="1" smtClean="0"/>
              <a:t>Hulst</a:t>
            </a:r>
            <a:r>
              <a:rPr lang="en-NZ" sz="2400" dirty="0" smtClean="0"/>
              <a:t> (1945)</a:t>
            </a:r>
          </a:p>
          <a:p>
            <a:pPr marL="342900" indent="-342900">
              <a:buFont typeface="Arial" panose="020B0604020202020204" pitchFamily="34" charset="0"/>
              <a:buChar char="•"/>
            </a:pPr>
            <a:r>
              <a:rPr lang="en-NZ" sz="2400" dirty="0" smtClean="0"/>
              <a:t>Did </a:t>
            </a:r>
            <a:r>
              <a:rPr lang="en-NZ" sz="2400" dirty="0" err="1" smtClean="0"/>
              <a:t>Kardashev</a:t>
            </a:r>
            <a:r>
              <a:rPr lang="en-NZ" sz="2400" dirty="0" smtClean="0"/>
              <a:t>, </a:t>
            </a:r>
            <a:r>
              <a:rPr lang="en-NZ" sz="2400" dirty="0" err="1" smtClean="0"/>
              <a:t>Shklovski</a:t>
            </a:r>
            <a:r>
              <a:rPr lang="en-NZ" sz="2400" dirty="0" smtClean="0"/>
              <a:t> and </a:t>
            </a:r>
            <a:r>
              <a:rPr lang="en-NZ" sz="2400" dirty="0" err="1" smtClean="0"/>
              <a:t>Pikel’ner</a:t>
            </a:r>
            <a:r>
              <a:rPr lang="en-NZ" sz="2400" dirty="0" smtClean="0"/>
              <a:t> know about the work of van de </a:t>
            </a:r>
            <a:r>
              <a:rPr lang="en-NZ" sz="2400" dirty="0" err="1" smtClean="0"/>
              <a:t>Hulst</a:t>
            </a:r>
            <a:r>
              <a:rPr lang="en-NZ" sz="2400" dirty="0" smtClean="0"/>
              <a:t>?</a:t>
            </a:r>
          </a:p>
        </p:txBody>
      </p:sp>
      <p:sp>
        <p:nvSpPr>
          <p:cNvPr id="5" name="Slide Number Placeholder 4"/>
          <p:cNvSpPr>
            <a:spLocks noGrp="1"/>
          </p:cNvSpPr>
          <p:nvPr>
            <p:ph type="sldNum" sz="quarter" idx="12"/>
          </p:nvPr>
        </p:nvSpPr>
        <p:spPr/>
        <p:txBody>
          <a:bodyPr/>
          <a:lstStyle/>
          <a:p>
            <a:fld id="{27C78C6E-F64F-49F6-B25D-EA49DEFA2EE4}" type="slidenum">
              <a:rPr lang="en-NZ" smtClean="0"/>
              <a:t>13</a:t>
            </a:fld>
            <a:r>
              <a:rPr lang="en-NZ" dirty="0"/>
              <a:t>/50</a:t>
            </a:r>
          </a:p>
        </p:txBody>
      </p:sp>
    </p:spTree>
    <p:extLst>
      <p:ext uri="{BB962C8B-B14F-4D97-AF65-F5344CB8AC3E}">
        <p14:creationId xmlns:p14="http://schemas.microsoft.com/office/powerpoint/2010/main" val="424202228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78173" y="525439"/>
            <a:ext cx="6694227" cy="1569660"/>
          </a:xfrm>
          <a:prstGeom prst="rect">
            <a:avLst/>
          </a:prstGeom>
          <a:noFill/>
        </p:spPr>
        <p:txBody>
          <a:bodyPr wrap="square" rtlCol="0">
            <a:spAutoFit/>
          </a:bodyPr>
          <a:lstStyle/>
          <a:p>
            <a:r>
              <a:rPr lang="en-NZ" sz="2400" dirty="0" smtClean="0"/>
              <a:t>A great paper!</a:t>
            </a:r>
          </a:p>
          <a:p>
            <a:endParaRPr lang="en-NZ" sz="2400" dirty="0"/>
          </a:p>
          <a:p>
            <a:pPr marL="342900" indent="-342900">
              <a:buFont typeface="Arial" panose="020B0604020202020204" pitchFamily="34" charset="0"/>
              <a:buChar char="•"/>
            </a:pPr>
            <a:r>
              <a:rPr lang="en-NZ" sz="2400" dirty="0" err="1" smtClean="0"/>
              <a:t>Kardashev</a:t>
            </a:r>
            <a:r>
              <a:rPr lang="en-NZ" sz="2400" dirty="0" smtClean="0"/>
              <a:t> considers all range of RRLs observed in the next 50 years:</a:t>
            </a:r>
            <a:endParaRPr lang="en-NZ" sz="2400" dirty="0"/>
          </a:p>
        </p:txBody>
      </p:sp>
      <p:pic>
        <p:nvPicPr>
          <p:cNvPr id="3" name="Picture 2"/>
          <p:cNvPicPr>
            <a:picLocks noChangeAspect="1"/>
          </p:cNvPicPr>
          <p:nvPr/>
        </p:nvPicPr>
        <p:blipFill>
          <a:blip r:embed="rId2"/>
          <a:stretch>
            <a:fillRect/>
          </a:stretch>
        </p:blipFill>
        <p:spPr>
          <a:xfrm>
            <a:off x="2427404" y="2469979"/>
            <a:ext cx="5059246" cy="3723255"/>
          </a:xfrm>
          <a:prstGeom prst="rect">
            <a:avLst/>
          </a:prstGeom>
        </p:spPr>
      </p:pic>
      <p:sp>
        <p:nvSpPr>
          <p:cNvPr id="5" name="Slide Number Placeholder 4"/>
          <p:cNvSpPr>
            <a:spLocks noGrp="1"/>
          </p:cNvSpPr>
          <p:nvPr>
            <p:ph type="sldNum" sz="quarter" idx="12"/>
          </p:nvPr>
        </p:nvSpPr>
        <p:spPr/>
        <p:txBody>
          <a:bodyPr/>
          <a:lstStyle/>
          <a:p>
            <a:fld id="{27C78C6E-F64F-49F6-B25D-EA49DEFA2EE4}" type="slidenum">
              <a:rPr lang="en-NZ" smtClean="0"/>
              <a:t>14</a:t>
            </a:fld>
            <a:r>
              <a:rPr lang="en-NZ" dirty="0"/>
              <a:t>/50</a:t>
            </a:r>
          </a:p>
        </p:txBody>
      </p:sp>
    </p:spTree>
    <p:extLst>
      <p:ext uri="{BB962C8B-B14F-4D97-AF65-F5344CB8AC3E}">
        <p14:creationId xmlns:p14="http://schemas.microsoft.com/office/powerpoint/2010/main" val="21225309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78173" y="525439"/>
            <a:ext cx="6694227" cy="1200329"/>
          </a:xfrm>
          <a:prstGeom prst="rect">
            <a:avLst/>
          </a:prstGeom>
          <a:noFill/>
        </p:spPr>
        <p:txBody>
          <a:bodyPr wrap="square" rtlCol="0">
            <a:spAutoFit/>
          </a:bodyPr>
          <a:lstStyle/>
          <a:p>
            <a:r>
              <a:rPr lang="en-NZ" sz="2400" dirty="0"/>
              <a:t>A great paper!</a:t>
            </a:r>
          </a:p>
          <a:p>
            <a:endParaRPr lang="en-NZ" sz="2400" dirty="0"/>
          </a:p>
          <a:p>
            <a:pPr marL="342900" indent="-342900">
              <a:buFont typeface="Arial" panose="020B0604020202020204" pitchFamily="34" charset="0"/>
              <a:buChar char="•"/>
            </a:pPr>
            <a:r>
              <a:rPr lang="en-NZ" sz="2400" dirty="0" smtClean="0"/>
              <a:t>Correctly estimates line widths:</a:t>
            </a:r>
            <a:endParaRPr lang="en-NZ" sz="2400" dirty="0"/>
          </a:p>
        </p:txBody>
      </p:sp>
      <p:pic>
        <p:nvPicPr>
          <p:cNvPr id="3" name="Picture 2"/>
          <p:cNvPicPr>
            <a:picLocks noChangeAspect="1"/>
          </p:cNvPicPr>
          <p:nvPr/>
        </p:nvPicPr>
        <p:blipFill>
          <a:blip r:embed="rId2"/>
          <a:stretch>
            <a:fillRect/>
          </a:stretch>
        </p:blipFill>
        <p:spPr>
          <a:xfrm>
            <a:off x="252415" y="2081284"/>
            <a:ext cx="10503616" cy="2490717"/>
          </a:xfrm>
          <a:prstGeom prst="rect">
            <a:avLst/>
          </a:prstGeom>
        </p:spPr>
      </p:pic>
      <p:sp>
        <p:nvSpPr>
          <p:cNvPr id="4" name="TextBox 3"/>
          <p:cNvSpPr txBox="1"/>
          <p:nvPr/>
        </p:nvSpPr>
        <p:spPr>
          <a:xfrm>
            <a:off x="1009934" y="2340591"/>
            <a:ext cx="1692323" cy="1631216"/>
          </a:xfrm>
          <a:prstGeom prst="rect">
            <a:avLst/>
          </a:prstGeom>
          <a:noFill/>
        </p:spPr>
        <p:txBody>
          <a:bodyPr wrap="square" rtlCol="0">
            <a:spAutoFit/>
          </a:bodyPr>
          <a:lstStyle/>
          <a:p>
            <a:r>
              <a:rPr lang="en-NZ" sz="2000" dirty="0" smtClean="0"/>
              <a:t>Doppler</a:t>
            </a:r>
          </a:p>
          <a:p>
            <a:endParaRPr lang="en-NZ" sz="2000" dirty="0"/>
          </a:p>
          <a:p>
            <a:r>
              <a:rPr lang="en-NZ" sz="2000" dirty="0" smtClean="0"/>
              <a:t>Impact</a:t>
            </a:r>
          </a:p>
          <a:p>
            <a:endParaRPr lang="en-NZ" sz="2000" dirty="0"/>
          </a:p>
          <a:p>
            <a:r>
              <a:rPr lang="en-NZ" sz="2000" dirty="0" smtClean="0"/>
              <a:t>Quasi-static</a:t>
            </a:r>
            <a:endParaRPr lang="en-NZ" sz="2000" dirty="0"/>
          </a:p>
        </p:txBody>
      </p:sp>
      <p:sp>
        <p:nvSpPr>
          <p:cNvPr id="6" name="Slide Number Placeholder 5"/>
          <p:cNvSpPr>
            <a:spLocks noGrp="1"/>
          </p:cNvSpPr>
          <p:nvPr>
            <p:ph type="sldNum" sz="quarter" idx="12"/>
          </p:nvPr>
        </p:nvSpPr>
        <p:spPr/>
        <p:txBody>
          <a:bodyPr/>
          <a:lstStyle/>
          <a:p>
            <a:fld id="{27C78C6E-F64F-49F6-B25D-EA49DEFA2EE4}" type="slidenum">
              <a:rPr lang="en-NZ" smtClean="0"/>
              <a:t>15</a:t>
            </a:fld>
            <a:r>
              <a:rPr lang="en-NZ" dirty="0"/>
              <a:t>/50</a:t>
            </a:r>
          </a:p>
        </p:txBody>
      </p:sp>
    </p:spTree>
    <p:extLst>
      <p:ext uri="{BB962C8B-B14F-4D97-AF65-F5344CB8AC3E}">
        <p14:creationId xmlns:p14="http://schemas.microsoft.com/office/powerpoint/2010/main" val="372865023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405187" y="2414586"/>
            <a:ext cx="4176929" cy="3631371"/>
          </a:xfrm>
          <a:prstGeom prst="rect">
            <a:avLst/>
          </a:prstGeom>
        </p:spPr>
      </p:pic>
      <p:sp>
        <p:nvSpPr>
          <p:cNvPr id="3" name="TextBox 2"/>
          <p:cNvSpPr txBox="1"/>
          <p:nvPr/>
        </p:nvSpPr>
        <p:spPr>
          <a:xfrm>
            <a:off x="1078173" y="525439"/>
            <a:ext cx="6694227" cy="1569660"/>
          </a:xfrm>
          <a:prstGeom prst="rect">
            <a:avLst/>
          </a:prstGeom>
          <a:noFill/>
        </p:spPr>
        <p:txBody>
          <a:bodyPr wrap="square" rtlCol="0">
            <a:spAutoFit/>
          </a:bodyPr>
          <a:lstStyle/>
          <a:p>
            <a:r>
              <a:rPr lang="en-NZ" sz="2400" dirty="0"/>
              <a:t>A great paper!</a:t>
            </a:r>
          </a:p>
          <a:p>
            <a:endParaRPr lang="en-NZ" sz="2400" dirty="0"/>
          </a:p>
          <a:p>
            <a:pPr marL="342900" indent="-342900">
              <a:buFont typeface="Arial" panose="020B0604020202020204" pitchFamily="34" charset="0"/>
              <a:buChar char="•"/>
            </a:pPr>
            <a:r>
              <a:rPr lang="en-NZ" sz="2400" dirty="0" smtClean="0"/>
              <a:t>Calculates oscillator strengths and transition probabilities:</a:t>
            </a:r>
            <a:endParaRPr lang="en-NZ" sz="2400" dirty="0"/>
          </a:p>
        </p:txBody>
      </p:sp>
      <p:sp>
        <p:nvSpPr>
          <p:cNvPr id="5" name="Slide Number Placeholder 4"/>
          <p:cNvSpPr>
            <a:spLocks noGrp="1"/>
          </p:cNvSpPr>
          <p:nvPr>
            <p:ph type="sldNum" sz="quarter" idx="12"/>
          </p:nvPr>
        </p:nvSpPr>
        <p:spPr/>
        <p:txBody>
          <a:bodyPr/>
          <a:lstStyle/>
          <a:p>
            <a:fld id="{27C78C6E-F64F-49F6-B25D-EA49DEFA2EE4}" type="slidenum">
              <a:rPr lang="en-NZ" smtClean="0"/>
              <a:t>16</a:t>
            </a:fld>
            <a:r>
              <a:rPr lang="en-NZ" dirty="0"/>
              <a:t>/50</a:t>
            </a:r>
          </a:p>
        </p:txBody>
      </p:sp>
    </p:spTree>
    <p:extLst>
      <p:ext uri="{BB962C8B-B14F-4D97-AF65-F5344CB8AC3E}">
        <p14:creationId xmlns:p14="http://schemas.microsoft.com/office/powerpoint/2010/main" val="194872303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78173" y="525439"/>
            <a:ext cx="6694227" cy="1200329"/>
          </a:xfrm>
          <a:prstGeom prst="rect">
            <a:avLst/>
          </a:prstGeom>
          <a:noFill/>
        </p:spPr>
        <p:txBody>
          <a:bodyPr wrap="square" rtlCol="0">
            <a:spAutoFit/>
          </a:bodyPr>
          <a:lstStyle/>
          <a:p>
            <a:r>
              <a:rPr lang="en-NZ" sz="2400" dirty="0"/>
              <a:t>A great paper!</a:t>
            </a:r>
          </a:p>
          <a:p>
            <a:endParaRPr lang="en-NZ" sz="2400" dirty="0"/>
          </a:p>
          <a:p>
            <a:pPr marL="342900" indent="-342900">
              <a:buFont typeface="Arial" panose="020B0604020202020204" pitchFamily="34" charset="0"/>
              <a:buChar char="•"/>
            </a:pPr>
            <a:r>
              <a:rPr lang="en-NZ" sz="2400" dirty="0" smtClean="0"/>
              <a:t>Calculates line widths and line intensities:</a:t>
            </a:r>
            <a:endParaRPr lang="en-NZ" sz="2400" dirty="0"/>
          </a:p>
        </p:txBody>
      </p:sp>
      <p:pic>
        <p:nvPicPr>
          <p:cNvPr id="3" name="Picture 2"/>
          <p:cNvPicPr>
            <a:picLocks noChangeAspect="1"/>
          </p:cNvPicPr>
          <p:nvPr/>
        </p:nvPicPr>
        <p:blipFill>
          <a:blip r:embed="rId2"/>
          <a:stretch>
            <a:fillRect/>
          </a:stretch>
        </p:blipFill>
        <p:spPr>
          <a:xfrm>
            <a:off x="3054468" y="2089600"/>
            <a:ext cx="3947768" cy="3212556"/>
          </a:xfrm>
          <a:prstGeom prst="rect">
            <a:avLst/>
          </a:prstGeom>
        </p:spPr>
      </p:pic>
      <p:sp>
        <p:nvSpPr>
          <p:cNvPr id="5" name="Slide Number Placeholder 4"/>
          <p:cNvSpPr>
            <a:spLocks noGrp="1"/>
          </p:cNvSpPr>
          <p:nvPr>
            <p:ph type="sldNum" sz="quarter" idx="12"/>
          </p:nvPr>
        </p:nvSpPr>
        <p:spPr/>
        <p:txBody>
          <a:bodyPr/>
          <a:lstStyle/>
          <a:p>
            <a:fld id="{27C78C6E-F64F-49F6-B25D-EA49DEFA2EE4}" type="slidenum">
              <a:rPr lang="en-NZ" smtClean="0"/>
              <a:t>17</a:t>
            </a:fld>
            <a:r>
              <a:rPr lang="en-NZ" dirty="0"/>
              <a:t>/50</a:t>
            </a:r>
          </a:p>
        </p:txBody>
      </p:sp>
    </p:spTree>
    <p:extLst>
      <p:ext uri="{BB962C8B-B14F-4D97-AF65-F5344CB8AC3E}">
        <p14:creationId xmlns:p14="http://schemas.microsoft.com/office/powerpoint/2010/main" val="423040128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78173" y="525439"/>
            <a:ext cx="6694227" cy="1569660"/>
          </a:xfrm>
          <a:prstGeom prst="rect">
            <a:avLst/>
          </a:prstGeom>
          <a:noFill/>
        </p:spPr>
        <p:txBody>
          <a:bodyPr wrap="square" rtlCol="0">
            <a:spAutoFit/>
          </a:bodyPr>
          <a:lstStyle/>
          <a:p>
            <a:r>
              <a:rPr lang="en-NZ" sz="2400" dirty="0"/>
              <a:t>A great paper!</a:t>
            </a:r>
          </a:p>
          <a:p>
            <a:endParaRPr lang="en-NZ" sz="2400" dirty="0"/>
          </a:p>
          <a:p>
            <a:pPr marL="342900" indent="-342900">
              <a:buFont typeface="Arial" panose="020B0604020202020204" pitchFamily="34" charset="0"/>
              <a:buChar char="•"/>
            </a:pPr>
            <a:r>
              <a:rPr lang="en-NZ" sz="2400" dirty="0" smtClean="0"/>
              <a:t>Suggests observation of lines of He and other atoms:</a:t>
            </a:r>
            <a:endParaRPr lang="en-NZ" sz="2400" dirty="0"/>
          </a:p>
        </p:txBody>
      </p:sp>
      <p:pic>
        <p:nvPicPr>
          <p:cNvPr id="3" name="Picture 2"/>
          <p:cNvPicPr>
            <a:picLocks noChangeAspect="1"/>
          </p:cNvPicPr>
          <p:nvPr/>
        </p:nvPicPr>
        <p:blipFill>
          <a:blip r:embed="rId2"/>
          <a:stretch>
            <a:fillRect/>
          </a:stretch>
        </p:blipFill>
        <p:spPr>
          <a:xfrm>
            <a:off x="712811" y="2391271"/>
            <a:ext cx="7520546" cy="1989659"/>
          </a:xfrm>
          <a:prstGeom prst="rect">
            <a:avLst/>
          </a:prstGeom>
        </p:spPr>
      </p:pic>
      <p:sp>
        <p:nvSpPr>
          <p:cNvPr id="5" name="Slide Number Placeholder 4"/>
          <p:cNvSpPr>
            <a:spLocks noGrp="1"/>
          </p:cNvSpPr>
          <p:nvPr>
            <p:ph type="sldNum" sz="quarter" idx="12"/>
          </p:nvPr>
        </p:nvSpPr>
        <p:spPr/>
        <p:txBody>
          <a:bodyPr/>
          <a:lstStyle/>
          <a:p>
            <a:fld id="{27C78C6E-F64F-49F6-B25D-EA49DEFA2EE4}" type="slidenum">
              <a:rPr lang="en-NZ" smtClean="0"/>
              <a:t>18</a:t>
            </a:fld>
            <a:r>
              <a:rPr lang="en-NZ" dirty="0"/>
              <a:t>/50</a:t>
            </a:r>
          </a:p>
        </p:txBody>
      </p:sp>
    </p:spTree>
    <p:extLst>
      <p:ext uri="{BB962C8B-B14F-4D97-AF65-F5344CB8AC3E}">
        <p14:creationId xmlns:p14="http://schemas.microsoft.com/office/powerpoint/2010/main" val="710623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78173" y="525439"/>
            <a:ext cx="6694227" cy="1569660"/>
          </a:xfrm>
          <a:prstGeom prst="rect">
            <a:avLst/>
          </a:prstGeom>
          <a:noFill/>
        </p:spPr>
        <p:txBody>
          <a:bodyPr wrap="square" rtlCol="0">
            <a:spAutoFit/>
          </a:bodyPr>
          <a:lstStyle/>
          <a:p>
            <a:r>
              <a:rPr lang="en-NZ" sz="2400" dirty="0"/>
              <a:t>A great paper!</a:t>
            </a:r>
          </a:p>
          <a:p>
            <a:endParaRPr lang="en-NZ" sz="2400" dirty="0"/>
          </a:p>
          <a:p>
            <a:pPr marL="342900" indent="-342900">
              <a:buFont typeface="Arial" panose="020B0604020202020204" pitchFamily="34" charset="0"/>
              <a:buChar char="•"/>
            </a:pPr>
            <a:r>
              <a:rPr lang="en-NZ" sz="2400" dirty="0" smtClean="0"/>
              <a:t>Suggests which objects are most suitable and can be observed first</a:t>
            </a:r>
            <a:endParaRPr lang="en-NZ" sz="2400" dirty="0"/>
          </a:p>
        </p:txBody>
      </p:sp>
      <p:pic>
        <p:nvPicPr>
          <p:cNvPr id="3" name="Picture 2"/>
          <p:cNvPicPr>
            <a:picLocks noChangeAspect="1"/>
          </p:cNvPicPr>
          <p:nvPr/>
        </p:nvPicPr>
        <p:blipFill>
          <a:blip r:embed="rId2"/>
          <a:stretch>
            <a:fillRect/>
          </a:stretch>
        </p:blipFill>
        <p:spPr>
          <a:xfrm>
            <a:off x="570276" y="2633910"/>
            <a:ext cx="7849539" cy="247508"/>
          </a:xfrm>
          <a:prstGeom prst="rect">
            <a:avLst/>
          </a:prstGeom>
        </p:spPr>
      </p:pic>
      <p:pic>
        <p:nvPicPr>
          <p:cNvPr id="4" name="Picture 3"/>
          <p:cNvPicPr>
            <a:picLocks noChangeAspect="1"/>
          </p:cNvPicPr>
          <p:nvPr/>
        </p:nvPicPr>
        <p:blipFill>
          <a:blip r:embed="rId3"/>
          <a:stretch>
            <a:fillRect/>
          </a:stretch>
        </p:blipFill>
        <p:spPr>
          <a:xfrm>
            <a:off x="492782" y="3003973"/>
            <a:ext cx="4490498" cy="282866"/>
          </a:xfrm>
          <a:prstGeom prst="rect">
            <a:avLst/>
          </a:prstGeom>
        </p:spPr>
      </p:pic>
      <p:sp>
        <p:nvSpPr>
          <p:cNvPr id="6" name="Slide Number Placeholder 5"/>
          <p:cNvSpPr>
            <a:spLocks noGrp="1"/>
          </p:cNvSpPr>
          <p:nvPr>
            <p:ph type="sldNum" sz="quarter" idx="12"/>
          </p:nvPr>
        </p:nvSpPr>
        <p:spPr/>
        <p:txBody>
          <a:bodyPr/>
          <a:lstStyle/>
          <a:p>
            <a:fld id="{27C78C6E-F64F-49F6-B25D-EA49DEFA2EE4}" type="slidenum">
              <a:rPr lang="en-NZ" smtClean="0"/>
              <a:t>19</a:t>
            </a:fld>
            <a:r>
              <a:rPr lang="en-NZ" dirty="0"/>
              <a:t>/50</a:t>
            </a:r>
          </a:p>
        </p:txBody>
      </p:sp>
    </p:spTree>
    <p:extLst>
      <p:ext uri="{BB962C8B-B14F-4D97-AF65-F5344CB8AC3E}">
        <p14:creationId xmlns:p14="http://schemas.microsoft.com/office/powerpoint/2010/main" val="5417332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36927" y="1872942"/>
            <a:ext cx="8925244" cy="4728579"/>
          </a:xfrm>
        </p:spPr>
        <p:txBody>
          <a:bodyPr>
            <a:normAutofit/>
          </a:bodyPr>
          <a:lstStyle/>
          <a:p>
            <a:r>
              <a:rPr lang="en-NZ" b="1" dirty="0"/>
              <a:t>J. </a:t>
            </a:r>
            <a:r>
              <a:rPr lang="en-NZ" b="1" dirty="0" err="1"/>
              <a:t>Balmer</a:t>
            </a:r>
            <a:r>
              <a:rPr lang="en-NZ" b="1" dirty="0"/>
              <a:t>,</a:t>
            </a:r>
            <a:r>
              <a:rPr lang="de-DE" i="1" dirty="0"/>
              <a:t>  Annalen der Physik</a:t>
            </a:r>
            <a:r>
              <a:rPr lang="de-DE" dirty="0"/>
              <a:t> , 1885, 25, </a:t>
            </a:r>
            <a:r>
              <a:rPr lang="de-DE" dirty="0" smtClean="0"/>
              <a:t>80.</a:t>
            </a:r>
            <a:endParaRPr lang="en-NZ" dirty="0"/>
          </a:p>
          <a:p>
            <a:r>
              <a:rPr lang="en-NZ" b="1" dirty="0" smtClean="0"/>
              <a:t>J. Rydberg,</a:t>
            </a:r>
            <a:r>
              <a:rPr lang="en-NZ" dirty="0" smtClean="0"/>
              <a:t>  </a:t>
            </a:r>
            <a:r>
              <a:rPr lang="de-DE" i="1" dirty="0"/>
              <a:t>Zeitschrift für Physikalische </a:t>
            </a:r>
            <a:r>
              <a:rPr lang="de-DE" i="1" dirty="0" smtClean="0"/>
              <a:t>Chemie</a:t>
            </a:r>
            <a:r>
              <a:rPr lang="de-DE" dirty="0" smtClean="0"/>
              <a:t>, 1890, 5, 227.</a:t>
            </a:r>
          </a:p>
          <a:p>
            <a:pPr marL="0" indent="0">
              <a:buNone/>
            </a:pPr>
            <a:endParaRPr lang="de-DE" dirty="0"/>
          </a:p>
          <a:p>
            <a:pPr marL="0" indent="0">
              <a:buNone/>
            </a:pPr>
            <a:r>
              <a:rPr lang="de-DE" dirty="0" smtClean="0"/>
              <a:t>and continued in the era of Quantum Mechanics:</a:t>
            </a:r>
          </a:p>
          <a:p>
            <a:r>
              <a:rPr lang="de-DE" b="1" dirty="0" smtClean="0"/>
              <a:t>E. Fermi</a:t>
            </a:r>
            <a:r>
              <a:rPr lang="de-DE" dirty="0" smtClean="0"/>
              <a:t>, Zs. Phys., 1924, 26, 54.</a:t>
            </a:r>
          </a:p>
          <a:p>
            <a:r>
              <a:rPr lang="de-DE" b="1" dirty="0"/>
              <a:t>E. Fermi</a:t>
            </a:r>
            <a:r>
              <a:rPr lang="de-DE" dirty="0"/>
              <a:t>, </a:t>
            </a:r>
            <a:r>
              <a:rPr lang="de-DE" dirty="0" smtClean="0"/>
              <a:t>Nuovo Cimento, 1934</a:t>
            </a:r>
            <a:r>
              <a:rPr lang="de-DE" dirty="0"/>
              <a:t>, </a:t>
            </a:r>
            <a:r>
              <a:rPr lang="de-DE" dirty="0" smtClean="0"/>
              <a:t>11, 157.</a:t>
            </a:r>
          </a:p>
          <a:p>
            <a:r>
              <a:rPr lang="de-DE" b="1" dirty="0" smtClean="0"/>
              <a:t>J. Baker and D. Menzel</a:t>
            </a:r>
            <a:r>
              <a:rPr lang="de-DE" dirty="0" smtClean="0"/>
              <a:t>, ApJ, 1938, 88, 52.</a:t>
            </a:r>
          </a:p>
          <a:p>
            <a:r>
              <a:rPr lang="de-DE" b="1" dirty="0" smtClean="0"/>
              <a:t>A. Unsold</a:t>
            </a:r>
            <a:r>
              <a:rPr lang="de-DE" dirty="0" smtClean="0"/>
              <a:t>, Zs. Ap., 1948, 24, 355.</a:t>
            </a:r>
            <a:endParaRPr lang="de-DE" dirty="0"/>
          </a:p>
          <a:p>
            <a:endParaRPr lang="de-DE" dirty="0" smtClean="0"/>
          </a:p>
        </p:txBody>
      </p:sp>
      <p:sp>
        <p:nvSpPr>
          <p:cNvPr id="4" name="TextBox 3"/>
          <p:cNvSpPr txBox="1"/>
          <p:nvPr/>
        </p:nvSpPr>
        <p:spPr>
          <a:xfrm>
            <a:off x="636927" y="702528"/>
            <a:ext cx="8934536" cy="954107"/>
          </a:xfrm>
          <a:prstGeom prst="rect">
            <a:avLst/>
          </a:prstGeom>
          <a:noFill/>
        </p:spPr>
        <p:txBody>
          <a:bodyPr wrap="square" rtlCol="0">
            <a:spAutoFit/>
          </a:bodyPr>
          <a:lstStyle/>
          <a:p>
            <a:r>
              <a:rPr lang="en-NZ" sz="2800" dirty="0"/>
              <a:t>Study of highly-excited atomic levels (transitions) started before Atomic Physics became a discipline: </a:t>
            </a:r>
          </a:p>
        </p:txBody>
      </p:sp>
      <p:sp>
        <p:nvSpPr>
          <p:cNvPr id="5" name="Slide Number Placeholder 4"/>
          <p:cNvSpPr>
            <a:spLocks noGrp="1"/>
          </p:cNvSpPr>
          <p:nvPr>
            <p:ph type="sldNum" sz="quarter" idx="12"/>
          </p:nvPr>
        </p:nvSpPr>
        <p:spPr/>
        <p:txBody>
          <a:bodyPr/>
          <a:lstStyle/>
          <a:p>
            <a:fld id="{27C78C6E-F64F-49F6-B25D-EA49DEFA2EE4}" type="slidenum">
              <a:rPr lang="en-NZ" smtClean="0"/>
              <a:t>2</a:t>
            </a:fld>
            <a:r>
              <a:rPr lang="en-NZ" dirty="0"/>
              <a:t>/50</a:t>
            </a:r>
          </a:p>
        </p:txBody>
      </p:sp>
    </p:spTree>
    <p:extLst>
      <p:ext uri="{BB962C8B-B14F-4D97-AF65-F5344CB8AC3E}">
        <p14:creationId xmlns:p14="http://schemas.microsoft.com/office/powerpoint/2010/main" val="336968874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065006" y="1671638"/>
            <a:ext cx="8443473" cy="2893218"/>
          </a:xfrm>
          <a:prstGeom prst="rect">
            <a:avLst/>
          </a:prstGeom>
        </p:spPr>
      </p:pic>
      <p:sp>
        <p:nvSpPr>
          <p:cNvPr id="3" name="TextBox 2"/>
          <p:cNvSpPr txBox="1"/>
          <p:nvPr/>
        </p:nvSpPr>
        <p:spPr>
          <a:xfrm>
            <a:off x="119064" y="792958"/>
            <a:ext cx="9929813" cy="584775"/>
          </a:xfrm>
          <a:prstGeom prst="rect">
            <a:avLst/>
          </a:prstGeom>
          <a:noFill/>
        </p:spPr>
        <p:txBody>
          <a:bodyPr wrap="square" rtlCol="0">
            <a:spAutoFit/>
          </a:bodyPr>
          <a:lstStyle/>
          <a:p>
            <a:r>
              <a:rPr lang="en-NZ" sz="3200" dirty="0">
                <a:solidFill>
                  <a:prstClr val="black"/>
                </a:solidFill>
              </a:rPr>
              <a:t>The </a:t>
            </a:r>
            <a:r>
              <a:rPr lang="en-NZ" sz="3200" dirty="0" err="1">
                <a:solidFill>
                  <a:prstClr val="black"/>
                </a:solidFill>
              </a:rPr>
              <a:t>XIIth</a:t>
            </a:r>
            <a:r>
              <a:rPr lang="en-NZ" sz="3200" dirty="0">
                <a:solidFill>
                  <a:prstClr val="black"/>
                </a:solidFill>
              </a:rPr>
              <a:t> General Assembly, Hamburg, Germany. </a:t>
            </a:r>
          </a:p>
        </p:txBody>
      </p:sp>
      <p:sp>
        <p:nvSpPr>
          <p:cNvPr id="4" name="TextBox 3"/>
          <p:cNvSpPr txBox="1"/>
          <p:nvPr/>
        </p:nvSpPr>
        <p:spPr>
          <a:xfrm>
            <a:off x="1614267" y="4858761"/>
            <a:ext cx="6939406" cy="1200329"/>
          </a:xfrm>
          <a:prstGeom prst="rect">
            <a:avLst/>
          </a:prstGeom>
          <a:noFill/>
        </p:spPr>
        <p:txBody>
          <a:bodyPr wrap="square" rtlCol="0">
            <a:spAutoFit/>
          </a:bodyPr>
          <a:lstStyle/>
          <a:p>
            <a:r>
              <a:rPr lang="en-NZ" sz="2400" dirty="0" smtClean="0"/>
              <a:t>Joint session of Commissions 33, 34 and 40 (organised by </a:t>
            </a:r>
            <a:r>
              <a:rPr lang="en-NZ" sz="2400" dirty="0" err="1" smtClean="0"/>
              <a:t>Westerhout</a:t>
            </a:r>
            <a:r>
              <a:rPr lang="en-NZ" sz="2400" dirty="0" smtClean="0"/>
              <a:t>)</a:t>
            </a:r>
          </a:p>
          <a:p>
            <a:endParaRPr lang="en-NZ" sz="2400" dirty="0"/>
          </a:p>
        </p:txBody>
      </p:sp>
      <p:sp>
        <p:nvSpPr>
          <p:cNvPr id="5" name="Freeform 4"/>
          <p:cNvSpPr/>
          <p:nvPr/>
        </p:nvSpPr>
        <p:spPr>
          <a:xfrm>
            <a:off x="573664" y="1397503"/>
            <a:ext cx="3289127" cy="874849"/>
          </a:xfrm>
          <a:custGeom>
            <a:avLst/>
            <a:gdLst>
              <a:gd name="connsiteX0" fmla="*/ 3254533 w 3289127"/>
              <a:gd name="connsiteY0" fmla="*/ 260700 h 874849"/>
              <a:gd name="connsiteX1" fmla="*/ 3077112 w 3289127"/>
              <a:gd name="connsiteY1" fmla="*/ 253876 h 874849"/>
              <a:gd name="connsiteX2" fmla="*/ 3036169 w 3289127"/>
              <a:gd name="connsiteY2" fmla="*/ 247052 h 874849"/>
              <a:gd name="connsiteX3" fmla="*/ 2920163 w 3289127"/>
              <a:gd name="connsiteY3" fmla="*/ 233404 h 874849"/>
              <a:gd name="connsiteX4" fmla="*/ 2845100 w 3289127"/>
              <a:gd name="connsiteY4" fmla="*/ 219757 h 874849"/>
              <a:gd name="connsiteX5" fmla="*/ 2524378 w 3289127"/>
              <a:gd name="connsiteY5" fmla="*/ 192461 h 874849"/>
              <a:gd name="connsiteX6" fmla="*/ 2428843 w 3289127"/>
              <a:gd name="connsiteY6" fmla="*/ 178813 h 874849"/>
              <a:gd name="connsiteX7" fmla="*/ 2060354 w 3289127"/>
              <a:gd name="connsiteY7" fmla="*/ 151518 h 874849"/>
              <a:gd name="connsiteX8" fmla="*/ 1944348 w 3289127"/>
              <a:gd name="connsiteY8" fmla="*/ 137870 h 874849"/>
              <a:gd name="connsiteX9" fmla="*/ 1685040 w 3289127"/>
              <a:gd name="connsiteY9" fmla="*/ 124222 h 874849"/>
              <a:gd name="connsiteX10" fmla="*/ 1521267 w 3289127"/>
              <a:gd name="connsiteY10" fmla="*/ 110575 h 874849"/>
              <a:gd name="connsiteX11" fmla="*/ 1159602 w 3289127"/>
              <a:gd name="connsiteY11" fmla="*/ 90103 h 874849"/>
              <a:gd name="connsiteX12" fmla="*/ 968533 w 3289127"/>
              <a:gd name="connsiteY12" fmla="*/ 62807 h 874849"/>
              <a:gd name="connsiteX13" fmla="*/ 893470 w 3289127"/>
              <a:gd name="connsiteY13" fmla="*/ 49160 h 874849"/>
              <a:gd name="connsiteX14" fmla="*/ 777464 w 3289127"/>
              <a:gd name="connsiteY14" fmla="*/ 42336 h 874849"/>
              <a:gd name="connsiteX15" fmla="*/ 661458 w 3289127"/>
              <a:gd name="connsiteY15" fmla="*/ 15040 h 874849"/>
              <a:gd name="connsiteX16" fmla="*/ 149667 w 3289127"/>
              <a:gd name="connsiteY16" fmla="*/ 35512 h 874849"/>
              <a:gd name="connsiteX17" fmla="*/ 88252 w 3289127"/>
              <a:gd name="connsiteY17" fmla="*/ 90103 h 874849"/>
              <a:gd name="connsiteX18" fmla="*/ 67781 w 3289127"/>
              <a:gd name="connsiteY18" fmla="*/ 117398 h 874849"/>
              <a:gd name="connsiteX19" fmla="*/ 40485 w 3289127"/>
              <a:gd name="connsiteY19" fmla="*/ 171990 h 874849"/>
              <a:gd name="connsiteX20" fmla="*/ 13190 w 3289127"/>
              <a:gd name="connsiteY20" fmla="*/ 247052 h 874849"/>
              <a:gd name="connsiteX21" fmla="*/ 13190 w 3289127"/>
              <a:gd name="connsiteY21" fmla="*/ 513184 h 874849"/>
              <a:gd name="connsiteX22" fmla="*/ 40485 w 3289127"/>
              <a:gd name="connsiteY22" fmla="*/ 526831 h 874849"/>
              <a:gd name="connsiteX23" fmla="*/ 60957 w 3289127"/>
              <a:gd name="connsiteY23" fmla="*/ 547303 h 874849"/>
              <a:gd name="connsiteX24" fmla="*/ 122372 w 3289127"/>
              <a:gd name="connsiteY24" fmla="*/ 574598 h 874849"/>
              <a:gd name="connsiteX25" fmla="*/ 149667 w 3289127"/>
              <a:gd name="connsiteY25" fmla="*/ 588246 h 874849"/>
              <a:gd name="connsiteX26" fmla="*/ 211082 w 3289127"/>
              <a:gd name="connsiteY26" fmla="*/ 608718 h 874849"/>
              <a:gd name="connsiteX27" fmla="*/ 333912 w 3289127"/>
              <a:gd name="connsiteY27" fmla="*/ 663309 h 874849"/>
              <a:gd name="connsiteX28" fmla="*/ 381679 w 3289127"/>
              <a:gd name="connsiteY28" fmla="*/ 676957 h 874849"/>
              <a:gd name="connsiteX29" fmla="*/ 408975 w 3289127"/>
              <a:gd name="connsiteY29" fmla="*/ 690604 h 874849"/>
              <a:gd name="connsiteX30" fmla="*/ 429446 w 3289127"/>
              <a:gd name="connsiteY30" fmla="*/ 697428 h 874849"/>
              <a:gd name="connsiteX31" fmla="*/ 449918 w 3289127"/>
              <a:gd name="connsiteY31" fmla="*/ 711076 h 874849"/>
              <a:gd name="connsiteX32" fmla="*/ 504509 w 3289127"/>
              <a:gd name="connsiteY32" fmla="*/ 717900 h 874849"/>
              <a:gd name="connsiteX33" fmla="*/ 593220 w 3289127"/>
              <a:gd name="connsiteY33" fmla="*/ 738372 h 874849"/>
              <a:gd name="connsiteX34" fmla="*/ 688754 w 3289127"/>
              <a:gd name="connsiteY34" fmla="*/ 765667 h 874849"/>
              <a:gd name="connsiteX35" fmla="*/ 804760 w 3289127"/>
              <a:gd name="connsiteY35" fmla="*/ 772491 h 874849"/>
              <a:gd name="connsiteX36" fmla="*/ 948061 w 3289127"/>
              <a:gd name="connsiteY36" fmla="*/ 792963 h 874849"/>
              <a:gd name="connsiteX37" fmla="*/ 1043596 w 3289127"/>
              <a:gd name="connsiteY37" fmla="*/ 813434 h 874849"/>
              <a:gd name="connsiteX38" fmla="*/ 1077715 w 3289127"/>
              <a:gd name="connsiteY38" fmla="*/ 820258 h 874849"/>
              <a:gd name="connsiteX39" fmla="*/ 1241488 w 3289127"/>
              <a:gd name="connsiteY39" fmla="*/ 833906 h 874849"/>
              <a:gd name="connsiteX40" fmla="*/ 1432557 w 3289127"/>
              <a:gd name="connsiteY40" fmla="*/ 854378 h 874849"/>
              <a:gd name="connsiteX41" fmla="*/ 2285542 w 3289127"/>
              <a:gd name="connsiteY41" fmla="*/ 874849 h 874849"/>
              <a:gd name="connsiteX42" fmla="*/ 2995226 w 3289127"/>
              <a:gd name="connsiteY42" fmla="*/ 868025 h 874849"/>
              <a:gd name="connsiteX43" fmla="*/ 3036169 w 3289127"/>
              <a:gd name="connsiteY43" fmla="*/ 854378 h 874849"/>
              <a:gd name="connsiteX44" fmla="*/ 3056640 w 3289127"/>
              <a:gd name="connsiteY44" fmla="*/ 847554 h 874849"/>
              <a:gd name="connsiteX45" fmla="*/ 3111232 w 3289127"/>
              <a:gd name="connsiteY45" fmla="*/ 820258 h 874849"/>
              <a:gd name="connsiteX46" fmla="*/ 3158999 w 3289127"/>
              <a:gd name="connsiteY46" fmla="*/ 786139 h 874849"/>
              <a:gd name="connsiteX47" fmla="*/ 3199942 w 3289127"/>
              <a:gd name="connsiteY47" fmla="*/ 745196 h 874849"/>
              <a:gd name="connsiteX48" fmla="*/ 3247709 w 3289127"/>
              <a:gd name="connsiteY48" fmla="*/ 670133 h 874849"/>
              <a:gd name="connsiteX49" fmla="*/ 3275005 w 3289127"/>
              <a:gd name="connsiteY49" fmla="*/ 622366 h 874849"/>
              <a:gd name="connsiteX50" fmla="*/ 3275005 w 3289127"/>
              <a:gd name="connsiteY50" fmla="*/ 431297 h 874849"/>
              <a:gd name="connsiteX51" fmla="*/ 3254533 w 3289127"/>
              <a:gd name="connsiteY51" fmla="*/ 424473 h 874849"/>
              <a:gd name="connsiteX52" fmla="*/ 3199942 w 3289127"/>
              <a:gd name="connsiteY52" fmla="*/ 376706 h 874849"/>
              <a:gd name="connsiteX53" fmla="*/ 3179470 w 3289127"/>
              <a:gd name="connsiteY53" fmla="*/ 363058 h 874849"/>
              <a:gd name="connsiteX54" fmla="*/ 3165823 w 3289127"/>
              <a:gd name="connsiteY54" fmla="*/ 342587 h 874849"/>
              <a:gd name="connsiteX55" fmla="*/ 3124879 w 3289127"/>
              <a:gd name="connsiteY55" fmla="*/ 308467 h 874849"/>
              <a:gd name="connsiteX56" fmla="*/ 3124879 w 3289127"/>
              <a:gd name="connsiteY56" fmla="*/ 294819 h 874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3289127" h="874849">
                <a:moveTo>
                  <a:pt x="3254533" y="260700"/>
                </a:moveTo>
                <a:cubicBezTo>
                  <a:pt x="3195393" y="258425"/>
                  <a:pt x="3136181" y="257568"/>
                  <a:pt x="3077112" y="253876"/>
                </a:cubicBezTo>
                <a:cubicBezTo>
                  <a:pt x="3063303" y="253013"/>
                  <a:pt x="3049889" y="248842"/>
                  <a:pt x="3036169" y="247052"/>
                </a:cubicBezTo>
                <a:cubicBezTo>
                  <a:pt x="2997561" y="242016"/>
                  <a:pt x="2958707" y="238910"/>
                  <a:pt x="2920163" y="233404"/>
                </a:cubicBezTo>
                <a:cubicBezTo>
                  <a:pt x="2894987" y="229808"/>
                  <a:pt x="2870322" y="223011"/>
                  <a:pt x="2845100" y="219757"/>
                </a:cubicBezTo>
                <a:cubicBezTo>
                  <a:pt x="2702409" y="201346"/>
                  <a:pt x="2680047" y="207648"/>
                  <a:pt x="2524378" y="192461"/>
                </a:cubicBezTo>
                <a:cubicBezTo>
                  <a:pt x="2492362" y="189337"/>
                  <a:pt x="2460843" y="182095"/>
                  <a:pt x="2428843" y="178813"/>
                </a:cubicBezTo>
                <a:cubicBezTo>
                  <a:pt x="2280899" y="163640"/>
                  <a:pt x="2212508" y="164749"/>
                  <a:pt x="2060354" y="151518"/>
                </a:cubicBezTo>
                <a:cubicBezTo>
                  <a:pt x="2021565" y="148145"/>
                  <a:pt x="1983181" y="140694"/>
                  <a:pt x="1944348" y="137870"/>
                </a:cubicBezTo>
                <a:cubicBezTo>
                  <a:pt x="1858020" y="131592"/>
                  <a:pt x="1771416" y="129795"/>
                  <a:pt x="1685040" y="124222"/>
                </a:cubicBezTo>
                <a:cubicBezTo>
                  <a:pt x="1630373" y="120695"/>
                  <a:pt x="1575945" y="113923"/>
                  <a:pt x="1521267" y="110575"/>
                </a:cubicBezTo>
                <a:cubicBezTo>
                  <a:pt x="1350344" y="100111"/>
                  <a:pt x="1336222" y="109027"/>
                  <a:pt x="1159602" y="90103"/>
                </a:cubicBezTo>
                <a:cubicBezTo>
                  <a:pt x="1095632" y="83249"/>
                  <a:pt x="1032121" y="72590"/>
                  <a:pt x="968533" y="62807"/>
                </a:cubicBezTo>
                <a:cubicBezTo>
                  <a:pt x="943398" y="58940"/>
                  <a:pt x="918756" y="51869"/>
                  <a:pt x="893470" y="49160"/>
                </a:cubicBezTo>
                <a:cubicBezTo>
                  <a:pt x="854955" y="45034"/>
                  <a:pt x="816133" y="44611"/>
                  <a:pt x="777464" y="42336"/>
                </a:cubicBezTo>
                <a:cubicBezTo>
                  <a:pt x="738795" y="33237"/>
                  <a:pt x="701173" y="15932"/>
                  <a:pt x="661458" y="15040"/>
                </a:cubicBezTo>
                <a:cubicBezTo>
                  <a:pt x="233353" y="5419"/>
                  <a:pt x="322477" y="-22091"/>
                  <a:pt x="149667" y="35512"/>
                </a:cubicBezTo>
                <a:cubicBezTo>
                  <a:pt x="123069" y="53245"/>
                  <a:pt x="111620" y="58945"/>
                  <a:pt x="88252" y="90103"/>
                </a:cubicBezTo>
                <a:cubicBezTo>
                  <a:pt x="81428" y="99201"/>
                  <a:pt x="73304" y="107456"/>
                  <a:pt x="67781" y="117398"/>
                </a:cubicBezTo>
                <a:cubicBezTo>
                  <a:pt x="12139" y="217555"/>
                  <a:pt x="87005" y="102210"/>
                  <a:pt x="40485" y="171990"/>
                </a:cubicBezTo>
                <a:cubicBezTo>
                  <a:pt x="24848" y="234537"/>
                  <a:pt x="37241" y="210974"/>
                  <a:pt x="13190" y="247052"/>
                </a:cubicBezTo>
                <a:cubicBezTo>
                  <a:pt x="-978" y="346228"/>
                  <a:pt x="-7515" y="372390"/>
                  <a:pt x="13190" y="513184"/>
                </a:cubicBezTo>
                <a:cubicBezTo>
                  <a:pt x="14670" y="523248"/>
                  <a:pt x="31387" y="522282"/>
                  <a:pt x="40485" y="526831"/>
                </a:cubicBezTo>
                <a:cubicBezTo>
                  <a:pt x="47309" y="533655"/>
                  <a:pt x="52621" y="542440"/>
                  <a:pt x="60957" y="547303"/>
                </a:cubicBezTo>
                <a:cubicBezTo>
                  <a:pt x="80308" y="558591"/>
                  <a:pt x="102031" y="565210"/>
                  <a:pt x="122372" y="574598"/>
                </a:cubicBezTo>
                <a:cubicBezTo>
                  <a:pt x="131608" y="578861"/>
                  <a:pt x="140173" y="584594"/>
                  <a:pt x="149667" y="588246"/>
                </a:cubicBezTo>
                <a:cubicBezTo>
                  <a:pt x="169808" y="595993"/>
                  <a:pt x="191110" y="600547"/>
                  <a:pt x="211082" y="608718"/>
                </a:cubicBezTo>
                <a:cubicBezTo>
                  <a:pt x="229426" y="616223"/>
                  <a:pt x="300203" y="652073"/>
                  <a:pt x="333912" y="663309"/>
                </a:cubicBezTo>
                <a:cubicBezTo>
                  <a:pt x="349622" y="668546"/>
                  <a:pt x="366116" y="671298"/>
                  <a:pt x="381679" y="676957"/>
                </a:cubicBezTo>
                <a:cubicBezTo>
                  <a:pt x="391239" y="680433"/>
                  <a:pt x="399625" y="686597"/>
                  <a:pt x="408975" y="690604"/>
                </a:cubicBezTo>
                <a:cubicBezTo>
                  <a:pt x="415586" y="693437"/>
                  <a:pt x="423013" y="694211"/>
                  <a:pt x="429446" y="697428"/>
                </a:cubicBezTo>
                <a:cubicBezTo>
                  <a:pt x="436782" y="701096"/>
                  <a:pt x="442006" y="708918"/>
                  <a:pt x="449918" y="711076"/>
                </a:cubicBezTo>
                <a:cubicBezTo>
                  <a:pt x="467610" y="715901"/>
                  <a:pt x="486494" y="714469"/>
                  <a:pt x="504509" y="717900"/>
                </a:cubicBezTo>
                <a:cubicBezTo>
                  <a:pt x="534321" y="723578"/>
                  <a:pt x="563872" y="730649"/>
                  <a:pt x="593220" y="738372"/>
                </a:cubicBezTo>
                <a:cubicBezTo>
                  <a:pt x="633003" y="748841"/>
                  <a:pt x="644921" y="760407"/>
                  <a:pt x="688754" y="765667"/>
                </a:cubicBezTo>
                <a:cubicBezTo>
                  <a:pt x="727214" y="770282"/>
                  <a:pt x="766091" y="770216"/>
                  <a:pt x="804760" y="772491"/>
                </a:cubicBezTo>
                <a:cubicBezTo>
                  <a:pt x="883567" y="804015"/>
                  <a:pt x="794409" y="772476"/>
                  <a:pt x="948061" y="792963"/>
                </a:cubicBezTo>
                <a:cubicBezTo>
                  <a:pt x="980343" y="797267"/>
                  <a:pt x="1011727" y="806725"/>
                  <a:pt x="1043596" y="813434"/>
                </a:cubicBezTo>
                <a:cubicBezTo>
                  <a:pt x="1054945" y="815823"/>
                  <a:pt x="1066157" y="819295"/>
                  <a:pt x="1077715" y="820258"/>
                </a:cubicBezTo>
                <a:lnTo>
                  <a:pt x="1241488" y="833906"/>
                </a:lnTo>
                <a:cubicBezTo>
                  <a:pt x="1315112" y="852312"/>
                  <a:pt x="1299252" y="849905"/>
                  <a:pt x="1432557" y="854378"/>
                </a:cubicBezTo>
                <a:lnTo>
                  <a:pt x="2285542" y="874849"/>
                </a:lnTo>
                <a:lnTo>
                  <a:pt x="2995226" y="868025"/>
                </a:lnTo>
                <a:cubicBezTo>
                  <a:pt x="3009606" y="867633"/>
                  <a:pt x="3022521" y="858927"/>
                  <a:pt x="3036169" y="854378"/>
                </a:cubicBezTo>
                <a:lnTo>
                  <a:pt x="3056640" y="847554"/>
                </a:lnTo>
                <a:cubicBezTo>
                  <a:pt x="3095468" y="808726"/>
                  <a:pt x="3055445" y="841179"/>
                  <a:pt x="3111232" y="820258"/>
                </a:cubicBezTo>
                <a:cubicBezTo>
                  <a:pt x="3117557" y="817886"/>
                  <a:pt x="3157882" y="787144"/>
                  <a:pt x="3158999" y="786139"/>
                </a:cubicBezTo>
                <a:cubicBezTo>
                  <a:pt x="3173345" y="773228"/>
                  <a:pt x="3189580" y="761479"/>
                  <a:pt x="3199942" y="745196"/>
                </a:cubicBezTo>
                <a:cubicBezTo>
                  <a:pt x="3215864" y="720175"/>
                  <a:pt x="3234446" y="696660"/>
                  <a:pt x="3247709" y="670133"/>
                </a:cubicBezTo>
                <a:cubicBezTo>
                  <a:pt x="3265025" y="635502"/>
                  <a:pt x="3255714" y="651301"/>
                  <a:pt x="3275005" y="622366"/>
                </a:cubicBezTo>
                <a:cubicBezTo>
                  <a:pt x="3292936" y="550641"/>
                  <a:pt x="3294713" y="554468"/>
                  <a:pt x="3275005" y="431297"/>
                </a:cubicBezTo>
                <a:cubicBezTo>
                  <a:pt x="3273869" y="424194"/>
                  <a:pt x="3261357" y="426748"/>
                  <a:pt x="3254533" y="424473"/>
                </a:cubicBezTo>
                <a:cubicBezTo>
                  <a:pt x="3231787" y="390353"/>
                  <a:pt x="3247709" y="408551"/>
                  <a:pt x="3199942" y="376706"/>
                </a:cubicBezTo>
                <a:lnTo>
                  <a:pt x="3179470" y="363058"/>
                </a:lnTo>
                <a:cubicBezTo>
                  <a:pt x="3174921" y="356234"/>
                  <a:pt x="3171622" y="348386"/>
                  <a:pt x="3165823" y="342587"/>
                </a:cubicBezTo>
                <a:cubicBezTo>
                  <a:pt x="3145397" y="322161"/>
                  <a:pt x="3141648" y="336415"/>
                  <a:pt x="3124879" y="308467"/>
                </a:cubicBezTo>
                <a:cubicBezTo>
                  <a:pt x="3122538" y="304566"/>
                  <a:pt x="3124879" y="299368"/>
                  <a:pt x="3124879" y="294819"/>
                </a:cubicBez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7" name="Slide Number Placeholder 6"/>
          <p:cNvSpPr>
            <a:spLocks noGrp="1"/>
          </p:cNvSpPr>
          <p:nvPr>
            <p:ph type="sldNum" sz="quarter" idx="12"/>
          </p:nvPr>
        </p:nvSpPr>
        <p:spPr/>
        <p:txBody>
          <a:bodyPr/>
          <a:lstStyle/>
          <a:p>
            <a:fld id="{27C78C6E-F64F-49F6-B25D-EA49DEFA2EE4}" type="slidenum">
              <a:rPr lang="en-NZ" smtClean="0"/>
              <a:t>20</a:t>
            </a:fld>
            <a:r>
              <a:rPr lang="en-NZ" dirty="0"/>
              <a:t>/50</a:t>
            </a:r>
          </a:p>
        </p:txBody>
      </p:sp>
    </p:spTree>
    <p:extLst>
      <p:ext uri="{BB962C8B-B14F-4D97-AF65-F5344CB8AC3E}">
        <p14:creationId xmlns:p14="http://schemas.microsoft.com/office/powerpoint/2010/main" val="245159993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19064" y="792958"/>
            <a:ext cx="9929813" cy="584775"/>
          </a:xfrm>
          <a:prstGeom prst="rect">
            <a:avLst/>
          </a:prstGeom>
          <a:noFill/>
        </p:spPr>
        <p:txBody>
          <a:bodyPr wrap="square" rtlCol="0">
            <a:spAutoFit/>
          </a:bodyPr>
          <a:lstStyle/>
          <a:p>
            <a:r>
              <a:rPr lang="en-NZ" sz="3200" dirty="0">
                <a:solidFill>
                  <a:prstClr val="black"/>
                </a:solidFill>
              </a:rPr>
              <a:t>The </a:t>
            </a:r>
            <a:r>
              <a:rPr lang="en-NZ" sz="3200" dirty="0" err="1">
                <a:solidFill>
                  <a:prstClr val="black"/>
                </a:solidFill>
              </a:rPr>
              <a:t>XIIth</a:t>
            </a:r>
            <a:r>
              <a:rPr lang="en-NZ" sz="3200" dirty="0">
                <a:solidFill>
                  <a:prstClr val="black"/>
                </a:solidFill>
              </a:rPr>
              <a:t> General Assembly, Hamburg, Germany. </a:t>
            </a:r>
          </a:p>
        </p:txBody>
      </p:sp>
      <p:sp>
        <p:nvSpPr>
          <p:cNvPr id="4" name="TextBox 3"/>
          <p:cNvSpPr txBox="1"/>
          <p:nvPr/>
        </p:nvSpPr>
        <p:spPr>
          <a:xfrm>
            <a:off x="1109300" y="1876247"/>
            <a:ext cx="6939406" cy="4647426"/>
          </a:xfrm>
          <a:prstGeom prst="rect">
            <a:avLst/>
          </a:prstGeom>
          <a:noFill/>
        </p:spPr>
        <p:txBody>
          <a:bodyPr wrap="square" rtlCol="0">
            <a:spAutoFit/>
          </a:bodyPr>
          <a:lstStyle/>
          <a:p>
            <a:r>
              <a:rPr lang="en-NZ" sz="2800" dirty="0" smtClean="0"/>
              <a:t>Joint session of Commissions 33, 34 and 40 (organised by </a:t>
            </a:r>
            <a:r>
              <a:rPr lang="en-NZ" sz="2800" dirty="0" err="1" smtClean="0"/>
              <a:t>Westerhout</a:t>
            </a:r>
            <a:r>
              <a:rPr lang="en-NZ" sz="2800" dirty="0" smtClean="0"/>
              <a:t>)</a:t>
            </a:r>
          </a:p>
          <a:p>
            <a:endParaRPr lang="en-NZ" sz="2400" dirty="0" smtClean="0"/>
          </a:p>
          <a:p>
            <a:r>
              <a:rPr lang="en-NZ" sz="2400" dirty="0" smtClean="0"/>
              <a:t>Chair: Alan Barrett</a:t>
            </a:r>
            <a:endParaRPr lang="en-NZ" sz="2400" dirty="0"/>
          </a:p>
          <a:p>
            <a:r>
              <a:rPr lang="en-NZ" sz="2400" dirty="0" smtClean="0"/>
              <a:t>…</a:t>
            </a:r>
          </a:p>
          <a:p>
            <a:r>
              <a:rPr lang="en-NZ" sz="2400" dirty="0" smtClean="0"/>
              <a:t>23. Detection of excited Hydrogen line n=91</a:t>
            </a:r>
            <a:r>
              <a:rPr lang="en-NZ" sz="2400" dirty="0" smtClean="0">
                <a:sym typeface="Wingdings" panose="05000000000000000000" pitchFamily="2" charset="2"/>
              </a:rPr>
              <a:t>90 in Omega Nebula --- </a:t>
            </a:r>
            <a:r>
              <a:rPr lang="en-NZ" sz="2400" dirty="0" err="1" smtClean="0">
                <a:sym typeface="Wingdings" panose="05000000000000000000" pitchFamily="2" charset="2"/>
              </a:rPr>
              <a:t>R.Sorochenko</a:t>
            </a:r>
            <a:r>
              <a:rPr lang="en-NZ" sz="2400" dirty="0" smtClean="0">
                <a:sym typeface="Wingdings" panose="05000000000000000000" pitchFamily="2" charset="2"/>
              </a:rPr>
              <a:t> and </a:t>
            </a:r>
            <a:r>
              <a:rPr lang="en-NZ" sz="2400" dirty="0" err="1" smtClean="0">
                <a:sym typeface="Wingdings" panose="05000000000000000000" pitchFamily="2" charset="2"/>
              </a:rPr>
              <a:t>E.Borodzich</a:t>
            </a:r>
            <a:r>
              <a:rPr lang="en-NZ" sz="2400" dirty="0" smtClean="0">
                <a:sym typeface="Wingdings" panose="05000000000000000000" pitchFamily="2" charset="2"/>
              </a:rPr>
              <a:t> (presented by </a:t>
            </a:r>
            <a:r>
              <a:rPr lang="en-NZ" sz="2400" dirty="0" err="1" smtClean="0">
                <a:sym typeface="Wingdings" panose="05000000000000000000" pitchFamily="2" charset="2"/>
              </a:rPr>
              <a:t>V.Vitkevich</a:t>
            </a:r>
            <a:r>
              <a:rPr lang="en-NZ" sz="2400" dirty="0" smtClean="0">
                <a:sym typeface="Wingdings" panose="05000000000000000000" pitchFamily="2" charset="2"/>
              </a:rPr>
              <a:t>)</a:t>
            </a:r>
          </a:p>
          <a:p>
            <a:endParaRPr lang="en-NZ" sz="2400" dirty="0">
              <a:sym typeface="Wingdings" panose="05000000000000000000" pitchFamily="2" charset="2"/>
            </a:endParaRPr>
          </a:p>
          <a:p>
            <a:r>
              <a:rPr lang="en-NZ" sz="2400" dirty="0" smtClean="0">
                <a:sym typeface="Wingdings" panose="05000000000000000000" pitchFamily="2" charset="2"/>
              </a:rPr>
              <a:t>24. </a:t>
            </a:r>
            <a:r>
              <a:rPr lang="en-NZ" sz="2400" dirty="0"/>
              <a:t>Detection of excited Hydrogen line </a:t>
            </a:r>
            <a:r>
              <a:rPr lang="en-NZ" sz="2400" dirty="0" smtClean="0"/>
              <a:t>n=105</a:t>
            </a:r>
            <a:r>
              <a:rPr lang="en-NZ" sz="2400" dirty="0" smtClean="0">
                <a:sym typeface="Wingdings" panose="05000000000000000000" pitchFamily="2" charset="2"/>
              </a:rPr>
              <a:t>104 --- </a:t>
            </a:r>
            <a:r>
              <a:rPr lang="en-NZ" sz="2400" dirty="0" err="1" smtClean="0">
                <a:sym typeface="Wingdings" panose="05000000000000000000" pitchFamily="2" charset="2"/>
              </a:rPr>
              <a:t>A.Dravskikh</a:t>
            </a:r>
            <a:r>
              <a:rPr lang="en-NZ" sz="2400" dirty="0" smtClean="0">
                <a:sym typeface="Wingdings" panose="05000000000000000000" pitchFamily="2" charset="2"/>
              </a:rPr>
              <a:t> </a:t>
            </a:r>
            <a:r>
              <a:rPr lang="en-NZ" sz="2400" dirty="0">
                <a:sym typeface="Wingdings" panose="05000000000000000000" pitchFamily="2" charset="2"/>
              </a:rPr>
              <a:t>et al. </a:t>
            </a:r>
            <a:r>
              <a:rPr lang="en-NZ" sz="2400" dirty="0" smtClean="0">
                <a:sym typeface="Wingdings" panose="05000000000000000000" pitchFamily="2" charset="2"/>
              </a:rPr>
              <a:t>(presented by </a:t>
            </a:r>
            <a:r>
              <a:rPr lang="en-NZ" sz="2400" dirty="0" err="1" smtClean="0">
                <a:sym typeface="Wingdings" panose="05000000000000000000" pitchFamily="2" charset="2"/>
              </a:rPr>
              <a:t>Yu.Parijskij</a:t>
            </a:r>
            <a:r>
              <a:rPr lang="en-NZ" sz="2400" dirty="0" smtClean="0">
                <a:sym typeface="Wingdings" panose="05000000000000000000" pitchFamily="2" charset="2"/>
              </a:rPr>
              <a:t>)</a:t>
            </a:r>
            <a:endParaRPr lang="en-NZ" sz="2400" dirty="0"/>
          </a:p>
          <a:p>
            <a:endParaRPr lang="en-NZ" sz="2400" dirty="0"/>
          </a:p>
        </p:txBody>
      </p:sp>
      <p:sp>
        <p:nvSpPr>
          <p:cNvPr id="5" name="Slide Number Placeholder 4"/>
          <p:cNvSpPr>
            <a:spLocks noGrp="1"/>
          </p:cNvSpPr>
          <p:nvPr>
            <p:ph type="sldNum" sz="quarter" idx="12"/>
          </p:nvPr>
        </p:nvSpPr>
        <p:spPr/>
        <p:txBody>
          <a:bodyPr/>
          <a:lstStyle/>
          <a:p>
            <a:fld id="{27C78C6E-F64F-49F6-B25D-EA49DEFA2EE4}" type="slidenum">
              <a:rPr lang="en-NZ" smtClean="0"/>
              <a:t>21</a:t>
            </a:fld>
            <a:r>
              <a:rPr lang="en-NZ" dirty="0"/>
              <a:t>/50</a:t>
            </a:r>
          </a:p>
        </p:txBody>
      </p:sp>
    </p:spTree>
    <p:extLst>
      <p:ext uri="{BB962C8B-B14F-4D97-AF65-F5344CB8AC3E}">
        <p14:creationId xmlns:p14="http://schemas.microsoft.com/office/powerpoint/2010/main" val="411407246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164703" y="1870659"/>
            <a:ext cx="1779000" cy="3069943"/>
          </a:xfrm>
          <a:prstGeom prst="rect">
            <a:avLst/>
          </a:prstGeom>
        </p:spPr>
      </p:pic>
      <p:pic>
        <p:nvPicPr>
          <p:cNvPr id="3074" name="Picture 2" descr="http://www.prao.ru/History/images/al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7796" y="2125521"/>
            <a:ext cx="6096000" cy="283845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356049" y="1894029"/>
            <a:ext cx="2127380" cy="35177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5" name="Rectangle 4"/>
          <p:cNvSpPr/>
          <p:nvPr/>
        </p:nvSpPr>
        <p:spPr>
          <a:xfrm>
            <a:off x="2849077" y="1785883"/>
            <a:ext cx="2127380" cy="35177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4" name="TextBox 3"/>
          <p:cNvSpPr txBox="1"/>
          <p:nvPr/>
        </p:nvSpPr>
        <p:spPr>
          <a:xfrm>
            <a:off x="840581" y="5120028"/>
            <a:ext cx="7429500" cy="523220"/>
          </a:xfrm>
          <a:prstGeom prst="rect">
            <a:avLst/>
          </a:prstGeom>
          <a:noFill/>
        </p:spPr>
        <p:txBody>
          <a:bodyPr wrap="square" rtlCol="0">
            <a:spAutoFit/>
          </a:bodyPr>
          <a:lstStyle/>
          <a:p>
            <a:r>
              <a:rPr lang="en-NZ" sz="2800" dirty="0">
                <a:solidFill>
                  <a:prstClr val="black"/>
                </a:solidFill>
              </a:rPr>
              <a:t>Viktor </a:t>
            </a:r>
            <a:r>
              <a:rPr lang="en-NZ" sz="2800" dirty="0" err="1">
                <a:solidFill>
                  <a:prstClr val="black"/>
                </a:solidFill>
              </a:rPr>
              <a:t>Vitkevich</a:t>
            </a:r>
            <a:r>
              <a:rPr lang="en-NZ" sz="2800" dirty="0">
                <a:solidFill>
                  <a:prstClr val="black"/>
                </a:solidFill>
              </a:rPr>
              <a:t>                                     Yu. </a:t>
            </a:r>
            <a:r>
              <a:rPr lang="en-NZ" sz="2800" dirty="0" err="1">
                <a:solidFill>
                  <a:prstClr val="black"/>
                </a:solidFill>
              </a:rPr>
              <a:t>Parijskij</a:t>
            </a:r>
            <a:r>
              <a:rPr lang="en-NZ" sz="2800" dirty="0">
                <a:solidFill>
                  <a:prstClr val="black"/>
                </a:solidFill>
              </a:rPr>
              <a:t> </a:t>
            </a:r>
          </a:p>
        </p:txBody>
      </p:sp>
      <p:sp>
        <p:nvSpPr>
          <p:cNvPr id="6" name="TextBox 5"/>
          <p:cNvSpPr txBox="1"/>
          <p:nvPr/>
        </p:nvSpPr>
        <p:spPr>
          <a:xfrm>
            <a:off x="40482" y="5957888"/>
            <a:ext cx="9929813" cy="369332"/>
          </a:xfrm>
          <a:prstGeom prst="rect">
            <a:avLst/>
          </a:prstGeom>
          <a:noFill/>
        </p:spPr>
        <p:txBody>
          <a:bodyPr wrap="square" rtlCol="0">
            <a:spAutoFit/>
          </a:bodyPr>
          <a:lstStyle/>
          <a:p>
            <a:r>
              <a:rPr lang="en-NZ" dirty="0">
                <a:solidFill>
                  <a:prstClr val="black"/>
                </a:solidFill>
              </a:rPr>
              <a:t>The </a:t>
            </a:r>
            <a:r>
              <a:rPr lang="en-NZ" dirty="0" err="1">
                <a:solidFill>
                  <a:prstClr val="black"/>
                </a:solidFill>
              </a:rPr>
              <a:t>XIIth</a:t>
            </a:r>
            <a:r>
              <a:rPr lang="en-NZ" dirty="0">
                <a:solidFill>
                  <a:prstClr val="black"/>
                </a:solidFill>
              </a:rPr>
              <a:t> General Assembly, Hamburg, Germany. </a:t>
            </a:r>
          </a:p>
        </p:txBody>
      </p:sp>
      <p:sp>
        <p:nvSpPr>
          <p:cNvPr id="8" name="Slide Number Placeholder 7"/>
          <p:cNvSpPr>
            <a:spLocks noGrp="1"/>
          </p:cNvSpPr>
          <p:nvPr>
            <p:ph type="sldNum" sz="quarter" idx="12"/>
          </p:nvPr>
        </p:nvSpPr>
        <p:spPr/>
        <p:txBody>
          <a:bodyPr/>
          <a:lstStyle/>
          <a:p>
            <a:fld id="{27C78C6E-F64F-49F6-B25D-EA49DEFA2EE4}" type="slidenum">
              <a:rPr lang="en-NZ" smtClean="0"/>
              <a:t>22</a:t>
            </a:fld>
            <a:r>
              <a:rPr lang="en-NZ" dirty="0"/>
              <a:t>/50</a:t>
            </a:r>
          </a:p>
        </p:txBody>
      </p:sp>
    </p:spTree>
    <p:extLst>
      <p:ext uri="{BB962C8B-B14F-4D97-AF65-F5344CB8AC3E}">
        <p14:creationId xmlns:p14="http://schemas.microsoft.com/office/powerpoint/2010/main" val="412487345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045072" y="-45390"/>
            <a:ext cx="6870323" cy="6903390"/>
          </a:xfrm>
          <a:prstGeom prst="rect">
            <a:avLst/>
          </a:prstGeom>
        </p:spPr>
      </p:pic>
      <p:sp>
        <p:nvSpPr>
          <p:cNvPr id="3" name="Slide Number Placeholder 2"/>
          <p:cNvSpPr>
            <a:spLocks noGrp="1"/>
          </p:cNvSpPr>
          <p:nvPr>
            <p:ph type="sldNum" sz="quarter" idx="12"/>
          </p:nvPr>
        </p:nvSpPr>
        <p:spPr/>
        <p:txBody>
          <a:bodyPr/>
          <a:lstStyle/>
          <a:p>
            <a:fld id="{27C78C6E-F64F-49F6-B25D-EA49DEFA2EE4}" type="slidenum">
              <a:rPr lang="en-NZ" smtClean="0"/>
              <a:t>23</a:t>
            </a:fld>
            <a:r>
              <a:rPr lang="en-NZ" dirty="0"/>
              <a:t>/50</a:t>
            </a:r>
          </a:p>
        </p:txBody>
      </p:sp>
    </p:spTree>
    <p:extLst>
      <p:ext uri="{BB962C8B-B14F-4D97-AF65-F5344CB8AC3E}">
        <p14:creationId xmlns:p14="http://schemas.microsoft.com/office/powerpoint/2010/main" val="111013365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19064" y="792958"/>
            <a:ext cx="9929813" cy="584775"/>
          </a:xfrm>
          <a:prstGeom prst="rect">
            <a:avLst/>
          </a:prstGeom>
          <a:noFill/>
        </p:spPr>
        <p:txBody>
          <a:bodyPr wrap="square" rtlCol="0">
            <a:spAutoFit/>
          </a:bodyPr>
          <a:lstStyle/>
          <a:p>
            <a:r>
              <a:rPr lang="en-NZ" sz="3200" dirty="0">
                <a:solidFill>
                  <a:prstClr val="black"/>
                </a:solidFill>
              </a:rPr>
              <a:t>The </a:t>
            </a:r>
            <a:r>
              <a:rPr lang="en-NZ" sz="3200" dirty="0" err="1">
                <a:solidFill>
                  <a:prstClr val="black"/>
                </a:solidFill>
              </a:rPr>
              <a:t>XIIth</a:t>
            </a:r>
            <a:r>
              <a:rPr lang="en-NZ" sz="3200" dirty="0">
                <a:solidFill>
                  <a:prstClr val="black"/>
                </a:solidFill>
              </a:rPr>
              <a:t> General Assembly, Hamburg, Germany. </a:t>
            </a:r>
          </a:p>
        </p:txBody>
      </p:sp>
      <p:sp>
        <p:nvSpPr>
          <p:cNvPr id="4" name="TextBox 3"/>
          <p:cNvSpPr txBox="1"/>
          <p:nvPr/>
        </p:nvSpPr>
        <p:spPr>
          <a:xfrm>
            <a:off x="1109300" y="1876247"/>
            <a:ext cx="6939406" cy="5386090"/>
          </a:xfrm>
          <a:prstGeom prst="rect">
            <a:avLst/>
          </a:prstGeom>
          <a:noFill/>
        </p:spPr>
        <p:txBody>
          <a:bodyPr wrap="square" rtlCol="0">
            <a:spAutoFit/>
          </a:bodyPr>
          <a:lstStyle/>
          <a:p>
            <a:r>
              <a:rPr lang="en-NZ" sz="2800" dirty="0" smtClean="0"/>
              <a:t>Joint session of Commissions 33, 34 and 40 (organised by </a:t>
            </a:r>
            <a:r>
              <a:rPr lang="en-NZ" sz="2800" dirty="0" err="1" smtClean="0"/>
              <a:t>Westerhout</a:t>
            </a:r>
            <a:r>
              <a:rPr lang="en-NZ" sz="2800" dirty="0" smtClean="0"/>
              <a:t>)</a:t>
            </a:r>
          </a:p>
          <a:p>
            <a:endParaRPr lang="en-NZ" sz="2400" dirty="0" smtClean="0"/>
          </a:p>
          <a:p>
            <a:r>
              <a:rPr lang="en-NZ" sz="2400" dirty="0" smtClean="0"/>
              <a:t>Barrett: Are you saying that you detected the excited Hydrogen line </a:t>
            </a:r>
            <a:r>
              <a:rPr lang="en-NZ" sz="2400" dirty="0"/>
              <a:t>n=105</a:t>
            </a:r>
            <a:r>
              <a:rPr lang="en-NZ" sz="2400" dirty="0">
                <a:sym typeface="Wingdings" panose="05000000000000000000" pitchFamily="2" charset="2"/>
              </a:rPr>
              <a:t>104 </a:t>
            </a:r>
            <a:r>
              <a:rPr lang="en-NZ" sz="2400" dirty="0" smtClean="0">
                <a:sym typeface="Wingdings" panose="05000000000000000000" pitchFamily="2" charset="2"/>
              </a:rPr>
              <a:t>?</a:t>
            </a:r>
          </a:p>
          <a:p>
            <a:endParaRPr lang="en-NZ" sz="2400" dirty="0">
              <a:sym typeface="Wingdings" panose="05000000000000000000" pitchFamily="2" charset="2"/>
            </a:endParaRPr>
          </a:p>
          <a:p>
            <a:r>
              <a:rPr lang="en-NZ" sz="2400" dirty="0" err="1" smtClean="0">
                <a:sym typeface="Wingdings" panose="05000000000000000000" pitchFamily="2" charset="2"/>
              </a:rPr>
              <a:t>Parijskij</a:t>
            </a:r>
            <a:r>
              <a:rPr lang="en-NZ" sz="2400" dirty="0" smtClean="0">
                <a:sym typeface="Wingdings" panose="05000000000000000000" pitchFamily="2" charset="2"/>
              </a:rPr>
              <a:t>:   Yes.</a:t>
            </a:r>
            <a:endParaRPr lang="en-NZ" sz="2400" dirty="0"/>
          </a:p>
          <a:p>
            <a:endParaRPr lang="en-NZ" sz="2400" dirty="0" smtClean="0"/>
          </a:p>
          <a:p>
            <a:r>
              <a:rPr lang="en-NZ" sz="2400" dirty="0"/>
              <a:t>Barrett: </a:t>
            </a:r>
            <a:r>
              <a:rPr lang="en-NZ" sz="2400" dirty="0" smtClean="0"/>
              <a:t>Let me repeat my question. Are </a:t>
            </a:r>
            <a:r>
              <a:rPr lang="en-NZ" sz="2400" dirty="0"/>
              <a:t>you saying that </a:t>
            </a:r>
            <a:r>
              <a:rPr lang="en-NZ" sz="2400" dirty="0" smtClean="0"/>
              <a:t>these lines can exist</a:t>
            </a:r>
            <a:r>
              <a:rPr lang="en-NZ" sz="2400" dirty="0" smtClean="0">
                <a:sym typeface="Wingdings" panose="05000000000000000000" pitchFamily="2" charset="2"/>
              </a:rPr>
              <a:t> ?</a:t>
            </a:r>
          </a:p>
          <a:p>
            <a:endParaRPr lang="en-NZ" sz="2400" dirty="0">
              <a:sym typeface="Wingdings" panose="05000000000000000000" pitchFamily="2" charset="2"/>
            </a:endParaRPr>
          </a:p>
          <a:p>
            <a:r>
              <a:rPr lang="en-NZ" sz="2400" dirty="0" err="1">
                <a:sym typeface="Wingdings" panose="05000000000000000000" pitchFamily="2" charset="2"/>
              </a:rPr>
              <a:t>Parijskij</a:t>
            </a:r>
            <a:r>
              <a:rPr lang="en-NZ" sz="2400" dirty="0">
                <a:sym typeface="Wingdings" panose="05000000000000000000" pitchFamily="2" charset="2"/>
              </a:rPr>
              <a:t>:   Yes.</a:t>
            </a:r>
            <a:endParaRPr lang="en-NZ" sz="2400" dirty="0"/>
          </a:p>
          <a:p>
            <a:endParaRPr lang="en-NZ" sz="2400" dirty="0">
              <a:sym typeface="Wingdings" panose="05000000000000000000" pitchFamily="2" charset="2"/>
            </a:endParaRPr>
          </a:p>
          <a:p>
            <a:endParaRPr lang="en-NZ" sz="2400" dirty="0"/>
          </a:p>
        </p:txBody>
      </p:sp>
      <p:sp>
        <p:nvSpPr>
          <p:cNvPr id="6" name="Slide Number Placeholder 5"/>
          <p:cNvSpPr>
            <a:spLocks noGrp="1"/>
          </p:cNvSpPr>
          <p:nvPr>
            <p:ph type="sldNum" sz="quarter" idx="12"/>
          </p:nvPr>
        </p:nvSpPr>
        <p:spPr/>
        <p:txBody>
          <a:bodyPr/>
          <a:lstStyle/>
          <a:p>
            <a:fld id="{27C78C6E-F64F-49F6-B25D-EA49DEFA2EE4}" type="slidenum">
              <a:rPr lang="en-NZ" smtClean="0"/>
              <a:t>24</a:t>
            </a:fld>
            <a:r>
              <a:rPr lang="en-NZ" dirty="0"/>
              <a:t>/50</a:t>
            </a:r>
          </a:p>
        </p:txBody>
      </p:sp>
    </p:spTree>
    <p:extLst>
      <p:ext uri="{BB962C8B-B14F-4D97-AF65-F5344CB8AC3E}">
        <p14:creationId xmlns:p14="http://schemas.microsoft.com/office/powerpoint/2010/main" val="15512940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lebedev.ru/data/images/history/65victory_new/small/SorochenkoSoldatUkrFront1944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349" y="596107"/>
            <a:ext cx="2097898" cy="293378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www.prao.ru/History/images/FIG2RA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46301" y="0"/>
            <a:ext cx="3861689" cy="5340221"/>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rsoroch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73044" y="596107"/>
            <a:ext cx="2403295" cy="3129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2565779" y="5813946"/>
            <a:ext cx="3916908" cy="954107"/>
          </a:xfrm>
          <a:prstGeom prst="rect">
            <a:avLst/>
          </a:prstGeom>
          <a:noFill/>
        </p:spPr>
        <p:txBody>
          <a:bodyPr wrap="square" rtlCol="0">
            <a:spAutoFit/>
          </a:bodyPr>
          <a:lstStyle/>
          <a:p>
            <a:r>
              <a:rPr lang="en-NZ" sz="2800" dirty="0" err="1" smtClean="0"/>
              <a:t>Lebedev</a:t>
            </a:r>
            <a:r>
              <a:rPr lang="en-NZ" sz="2800" dirty="0" smtClean="0"/>
              <a:t> Physical Institute (FIAN), </a:t>
            </a:r>
            <a:r>
              <a:rPr lang="en-NZ" sz="2800" dirty="0" err="1" smtClean="0"/>
              <a:t>Pushchino</a:t>
            </a:r>
            <a:r>
              <a:rPr lang="en-NZ" sz="2800" dirty="0" smtClean="0"/>
              <a:t>, RT-22</a:t>
            </a:r>
            <a:endParaRPr lang="en-NZ" sz="2800" dirty="0"/>
          </a:p>
        </p:txBody>
      </p:sp>
      <p:sp>
        <p:nvSpPr>
          <p:cNvPr id="4" name="TextBox 3"/>
          <p:cNvSpPr txBox="1"/>
          <p:nvPr/>
        </p:nvSpPr>
        <p:spPr>
          <a:xfrm>
            <a:off x="83349" y="3875964"/>
            <a:ext cx="2097898" cy="646331"/>
          </a:xfrm>
          <a:prstGeom prst="rect">
            <a:avLst/>
          </a:prstGeom>
          <a:noFill/>
        </p:spPr>
        <p:txBody>
          <a:bodyPr wrap="square" rtlCol="0">
            <a:spAutoFit/>
          </a:bodyPr>
          <a:lstStyle/>
          <a:p>
            <a:pPr algn="ctr"/>
            <a:r>
              <a:rPr lang="en-NZ" dirty="0" smtClean="0"/>
              <a:t>Roman </a:t>
            </a:r>
            <a:r>
              <a:rPr lang="en-NZ" dirty="0" err="1" smtClean="0"/>
              <a:t>Sorochenko</a:t>
            </a:r>
            <a:r>
              <a:rPr lang="en-NZ" dirty="0" smtClean="0"/>
              <a:t>,</a:t>
            </a:r>
          </a:p>
          <a:p>
            <a:pPr algn="ctr"/>
            <a:r>
              <a:rPr lang="en-NZ" dirty="0" smtClean="0"/>
              <a:t>1942</a:t>
            </a:r>
            <a:endParaRPr lang="en-NZ" dirty="0"/>
          </a:p>
        </p:txBody>
      </p:sp>
      <p:sp>
        <p:nvSpPr>
          <p:cNvPr id="7" name="TextBox 6"/>
          <p:cNvSpPr txBox="1"/>
          <p:nvPr/>
        </p:nvSpPr>
        <p:spPr>
          <a:xfrm>
            <a:off x="6725742" y="3875964"/>
            <a:ext cx="2097898" cy="646331"/>
          </a:xfrm>
          <a:prstGeom prst="rect">
            <a:avLst/>
          </a:prstGeom>
          <a:noFill/>
        </p:spPr>
        <p:txBody>
          <a:bodyPr wrap="square" rtlCol="0">
            <a:spAutoFit/>
          </a:bodyPr>
          <a:lstStyle/>
          <a:p>
            <a:pPr algn="ctr"/>
            <a:r>
              <a:rPr lang="en-NZ" dirty="0" smtClean="0"/>
              <a:t>Roman </a:t>
            </a:r>
            <a:r>
              <a:rPr lang="en-NZ" dirty="0" err="1" smtClean="0"/>
              <a:t>Sorochenko</a:t>
            </a:r>
            <a:r>
              <a:rPr lang="en-NZ" dirty="0" smtClean="0"/>
              <a:t>,</a:t>
            </a:r>
          </a:p>
          <a:p>
            <a:pPr algn="ctr"/>
            <a:r>
              <a:rPr lang="en-NZ" dirty="0" smtClean="0"/>
              <a:t>2012</a:t>
            </a:r>
            <a:endParaRPr lang="en-NZ" dirty="0"/>
          </a:p>
        </p:txBody>
      </p:sp>
      <p:sp>
        <p:nvSpPr>
          <p:cNvPr id="6" name="Slide Number Placeholder 5"/>
          <p:cNvSpPr>
            <a:spLocks noGrp="1"/>
          </p:cNvSpPr>
          <p:nvPr>
            <p:ph type="sldNum" sz="quarter" idx="12"/>
          </p:nvPr>
        </p:nvSpPr>
        <p:spPr/>
        <p:txBody>
          <a:bodyPr/>
          <a:lstStyle/>
          <a:p>
            <a:fld id="{27C78C6E-F64F-49F6-B25D-EA49DEFA2EE4}" type="slidenum">
              <a:rPr lang="en-NZ" smtClean="0"/>
              <a:t>25</a:t>
            </a:fld>
            <a:r>
              <a:rPr lang="en-NZ" dirty="0"/>
              <a:t>/50</a:t>
            </a:r>
          </a:p>
        </p:txBody>
      </p:sp>
    </p:spTree>
    <p:extLst>
      <p:ext uri="{BB962C8B-B14F-4D97-AF65-F5344CB8AC3E}">
        <p14:creationId xmlns:p14="http://schemas.microsoft.com/office/powerpoint/2010/main" val="217470398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354168" y="3218220"/>
            <a:ext cx="3719460" cy="2892860"/>
          </a:xfrm>
          <a:prstGeom prst="rect">
            <a:avLst/>
          </a:prstGeom>
        </p:spPr>
      </p:pic>
      <p:pic>
        <p:nvPicPr>
          <p:cNvPr id="5" name="Picture 4"/>
          <p:cNvPicPr>
            <a:picLocks noChangeAspect="1"/>
          </p:cNvPicPr>
          <p:nvPr/>
        </p:nvPicPr>
        <p:blipFill>
          <a:blip r:embed="rId3"/>
          <a:stretch>
            <a:fillRect/>
          </a:stretch>
        </p:blipFill>
        <p:spPr>
          <a:xfrm>
            <a:off x="1904217" y="872191"/>
            <a:ext cx="2380300" cy="2353537"/>
          </a:xfrm>
          <a:prstGeom prst="rect">
            <a:avLst/>
          </a:prstGeom>
        </p:spPr>
      </p:pic>
      <p:pic>
        <p:nvPicPr>
          <p:cNvPr id="2050" name="Picture 2" descr="https://upload.wikimedia.org/wikipedia/commons/c/cf/TNA-400.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73629" y="1467026"/>
            <a:ext cx="4689869" cy="351740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236309" y="5178422"/>
            <a:ext cx="5111260" cy="1477328"/>
          </a:xfrm>
          <a:prstGeom prst="rect">
            <a:avLst/>
          </a:prstGeom>
          <a:noFill/>
        </p:spPr>
        <p:txBody>
          <a:bodyPr wrap="square" rtlCol="0">
            <a:spAutoFit/>
          </a:bodyPr>
          <a:lstStyle/>
          <a:p>
            <a:pPr algn="ctr"/>
            <a:r>
              <a:rPr lang="en-NZ" dirty="0"/>
              <a:t>32m RT in Crimea </a:t>
            </a:r>
            <a:r>
              <a:rPr lang="en-NZ" dirty="0">
                <a:hlinkClick r:id="rId5"/>
              </a:rPr>
              <a:t>https://ru.wikivoyage.org/wiki/%D0%A1%D0%B8%D0%BC%D1%84%D0%B5%D1%80%D0%BE%D0%BF%D0%BE%D0%BB%D1%8C#/media/File:TNA-400.jpg</a:t>
            </a:r>
            <a:endParaRPr lang="en-NZ" dirty="0"/>
          </a:p>
          <a:p>
            <a:endParaRPr lang="en-NZ" dirty="0"/>
          </a:p>
        </p:txBody>
      </p:sp>
      <p:sp>
        <p:nvSpPr>
          <p:cNvPr id="6" name="Slide Number Placeholder 5"/>
          <p:cNvSpPr>
            <a:spLocks noGrp="1"/>
          </p:cNvSpPr>
          <p:nvPr>
            <p:ph type="sldNum" sz="quarter" idx="12"/>
          </p:nvPr>
        </p:nvSpPr>
        <p:spPr/>
        <p:txBody>
          <a:bodyPr/>
          <a:lstStyle/>
          <a:p>
            <a:fld id="{27C78C6E-F64F-49F6-B25D-EA49DEFA2EE4}" type="slidenum">
              <a:rPr lang="en-NZ" smtClean="0"/>
              <a:t>26</a:t>
            </a:fld>
            <a:r>
              <a:rPr lang="en-NZ" dirty="0"/>
              <a:t>/50</a:t>
            </a:r>
          </a:p>
        </p:txBody>
      </p:sp>
    </p:spTree>
    <p:extLst>
      <p:ext uri="{BB962C8B-B14F-4D97-AF65-F5344CB8AC3E}">
        <p14:creationId xmlns:p14="http://schemas.microsoft.com/office/powerpoint/2010/main" val="229911814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045072" y="-45390"/>
            <a:ext cx="6870323" cy="6903390"/>
          </a:xfrm>
          <a:prstGeom prst="rect">
            <a:avLst/>
          </a:prstGeom>
        </p:spPr>
      </p:pic>
      <p:sp>
        <p:nvSpPr>
          <p:cNvPr id="2" name="Freeform 1"/>
          <p:cNvSpPr/>
          <p:nvPr/>
        </p:nvSpPr>
        <p:spPr>
          <a:xfrm>
            <a:off x="-426001" y="4077884"/>
            <a:ext cx="8531776" cy="2780116"/>
          </a:xfrm>
          <a:custGeom>
            <a:avLst/>
            <a:gdLst>
              <a:gd name="connsiteX0" fmla="*/ 8481770 w 8531776"/>
              <a:gd name="connsiteY0" fmla="*/ 636991 h 2780116"/>
              <a:gd name="connsiteX1" fmla="*/ 7638807 w 8531776"/>
              <a:gd name="connsiteY1" fmla="*/ 629847 h 2780116"/>
              <a:gd name="connsiteX2" fmla="*/ 7524507 w 8531776"/>
              <a:gd name="connsiteY2" fmla="*/ 615560 h 2780116"/>
              <a:gd name="connsiteX3" fmla="*/ 7388776 w 8531776"/>
              <a:gd name="connsiteY3" fmla="*/ 601272 h 2780116"/>
              <a:gd name="connsiteX4" fmla="*/ 6960151 w 8531776"/>
              <a:gd name="connsiteY4" fmla="*/ 522691 h 2780116"/>
              <a:gd name="connsiteX5" fmla="*/ 6881570 w 8531776"/>
              <a:gd name="connsiteY5" fmla="*/ 515547 h 2780116"/>
              <a:gd name="connsiteX6" fmla="*/ 6760126 w 8531776"/>
              <a:gd name="connsiteY6" fmla="*/ 501260 h 2780116"/>
              <a:gd name="connsiteX7" fmla="*/ 6588676 w 8531776"/>
              <a:gd name="connsiteY7" fmla="*/ 465541 h 2780116"/>
              <a:gd name="connsiteX8" fmla="*/ 6074326 w 8531776"/>
              <a:gd name="connsiteY8" fmla="*/ 422679 h 2780116"/>
              <a:gd name="connsiteX9" fmla="*/ 5860014 w 8531776"/>
              <a:gd name="connsiteY9" fmla="*/ 386960 h 2780116"/>
              <a:gd name="connsiteX10" fmla="*/ 5667132 w 8531776"/>
              <a:gd name="connsiteY10" fmla="*/ 372672 h 2780116"/>
              <a:gd name="connsiteX11" fmla="*/ 5281370 w 8531776"/>
              <a:gd name="connsiteY11" fmla="*/ 322666 h 2780116"/>
              <a:gd name="connsiteX12" fmla="*/ 5031339 w 8531776"/>
              <a:gd name="connsiteY12" fmla="*/ 279804 h 2780116"/>
              <a:gd name="connsiteX13" fmla="*/ 4159801 w 8531776"/>
              <a:gd name="connsiteY13" fmla="*/ 236941 h 2780116"/>
              <a:gd name="connsiteX14" fmla="*/ 3774039 w 8531776"/>
              <a:gd name="connsiteY14" fmla="*/ 201222 h 2780116"/>
              <a:gd name="connsiteX15" fmla="*/ 3659739 w 8531776"/>
              <a:gd name="connsiteY15" fmla="*/ 186935 h 2780116"/>
              <a:gd name="connsiteX16" fmla="*/ 3388276 w 8531776"/>
              <a:gd name="connsiteY16" fmla="*/ 179791 h 2780116"/>
              <a:gd name="connsiteX17" fmla="*/ 3073951 w 8531776"/>
              <a:gd name="connsiteY17" fmla="*/ 165504 h 2780116"/>
              <a:gd name="connsiteX18" fmla="*/ 2845351 w 8531776"/>
              <a:gd name="connsiteY18" fmla="*/ 144072 h 2780116"/>
              <a:gd name="connsiteX19" fmla="*/ 2745339 w 8531776"/>
              <a:gd name="connsiteY19" fmla="*/ 129785 h 2780116"/>
              <a:gd name="connsiteX20" fmla="*/ 2345289 w 8531776"/>
              <a:gd name="connsiteY20" fmla="*/ 86922 h 2780116"/>
              <a:gd name="connsiteX21" fmla="*/ 2145264 w 8531776"/>
              <a:gd name="connsiteY21" fmla="*/ 58347 h 2780116"/>
              <a:gd name="connsiteX22" fmla="*/ 2080970 w 8531776"/>
              <a:gd name="connsiteY22" fmla="*/ 44060 h 2780116"/>
              <a:gd name="connsiteX23" fmla="*/ 1595195 w 8531776"/>
              <a:gd name="connsiteY23" fmla="*/ 22629 h 2780116"/>
              <a:gd name="connsiteX24" fmla="*/ 1452320 w 8531776"/>
              <a:gd name="connsiteY24" fmla="*/ 8341 h 2780116"/>
              <a:gd name="connsiteX25" fmla="*/ 402189 w 8531776"/>
              <a:gd name="connsiteY25" fmla="*/ 8341 h 2780116"/>
              <a:gd name="connsiteX26" fmla="*/ 345039 w 8531776"/>
              <a:gd name="connsiteY26" fmla="*/ 44060 h 2780116"/>
              <a:gd name="connsiteX27" fmla="*/ 302176 w 8531776"/>
              <a:gd name="connsiteY27" fmla="*/ 58347 h 2780116"/>
              <a:gd name="connsiteX28" fmla="*/ 252170 w 8531776"/>
              <a:gd name="connsiteY28" fmla="*/ 108354 h 2780116"/>
              <a:gd name="connsiteX29" fmla="*/ 202164 w 8531776"/>
              <a:gd name="connsiteY29" fmla="*/ 136929 h 2780116"/>
              <a:gd name="connsiteX30" fmla="*/ 152157 w 8531776"/>
              <a:gd name="connsiteY30" fmla="*/ 194079 h 2780116"/>
              <a:gd name="connsiteX31" fmla="*/ 130726 w 8531776"/>
              <a:gd name="connsiteY31" fmla="*/ 215510 h 2780116"/>
              <a:gd name="connsiteX32" fmla="*/ 80720 w 8531776"/>
              <a:gd name="connsiteY32" fmla="*/ 244085 h 2780116"/>
              <a:gd name="connsiteX33" fmla="*/ 52145 w 8531776"/>
              <a:gd name="connsiteY33" fmla="*/ 279804 h 2780116"/>
              <a:gd name="connsiteX34" fmla="*/ 23570 w 8531776"/>
              <a:gd name="connsiteY34" fmla="*/ 351241 h 2780116"/>
              <a:gd name="connsiteX35" fmla="*/ 9282 w 8531776"/>
              <a:gd name="connsiteY35" fmla="*/ 379816 h 2780116"/>
              <a:gd name="connsiteX36" fmla="*/ 37857 w 8531776"/>
              <a:gd name="connsiteY36" fmla="*/ 1001322 h 2780116"/>
              <a:gd name="connsiteX37" fmla="*/ 166445 w 8531776"/>
              <a:gd name="connsiteY37" fmla="*/ 1151341 h 2780116"/>
              <a:gd name="connsiteX38" fmla="*/ 1152282 w 8531776"/>
              <a:gd name="connsiteY38" fmla="*/ 1965729 h 2780116"/>
              <a:gd name="connsiteX39" fmla="*/ 1252295 w 8531776"/>
              <a:gd name="connsiteY39" fmla="*/ 2037166 h 2780116"/>
              <a:gd name="connsiteX40" fmla="*/ 1423745 w 8531776"/>
              <a:gd name="connsiteY40" fmla="*/ 2137179 h 2780116"/>
              <a:gd name="connsiteX41" fmla="*/ 1809507 w 8531776"/>
              <a:gd name="connsiteY41" fmla="*/ 2272910 h 2780116"/>
              <a:gd name="connsiteX42" fmla="*/ 1909520 w 8531776"/>
              <a:gd name="connsiteY42" fmla="*/ 2287197 h 2780116"/>
              <a:gd name="connsiteX43" fmla="*/ 1945239 w 8531776"/>
              <a:gd name="connsiteY43" fmla="*/ 2294341 h 2780116"/>
              <a:gd name="connsiteX44" fmla="*/ 2095257 w 8531776"/>
              <a:gd name="connsiteY44" fmla="*/ 2337204 h 2780116"/>
              <a:gd name="connsiteX45" fmla="*/ 2202414 w 8531776"/>
              <a:gd name="connsiteY45" fmla="*/ 2380066 h 2780116"/>
              <a:gd name="connsiteX46" fmla="*/ 2230989 w 8531776"/>
              <a:gd name="connsiteY46" fmla="*/ 2394354 h 2780116"/>
              <a:gd name="connsiteX47" fmla="*/ 2266707 w 8531776"/>
              <a:gd name="connsiteY47" fmla="*/ 2401497 h 2780116"/>
              <a:gd name="connsiteX48" fmla="*/ 2309570 w 8531776"/>
              <a:gd name="connsiteY48" fmla="*/ 2415785 h 2780116"/>
              <a:gd name="connsiteX49" fmla="*/ 2431014 w 8531776"/>
              <a:gd name="connsiteY49" fmla="*/ 2458647 h 2780116"/>
              <a:gd name="connsiteX50" fmla="*/ 2588176 w 8531776"/>
              <a:gd name="connsiteY50" fmla="*/ 2522941 h 2780116"/>
              <a:gd name="connsiteX51" fmla="*/ 2623895 w 8531776"/>
              <a:gd name="connsiteY51" fmla="*/ 2537229 h 2780116"/>
              <a:gd name="connsiteX52" fmla="*/ 2673901 w 8531776"/>
              <a:gd name="connsiteY52" fmla="*/ 2544372 h 2780116"/>
              <a:gd name="connsiteX53" fmla="*/ 2702476 w 8531776"/>
              <a:gd name="connsiteY53" fmla="*/ 2551516 h 2780116"/>
              <a:gd name="connsiteX54" fmla="*/ 2888214 w 8531776"/>
              <a:gd name="connsiteY54" fmla="*/ 2565804 h 2780116"/>
              <a:gd name="connsiteX55" fmla="*/ 3366845 w 8531776"/>
              <a:gd name="connsiteY55" fmla="*/ 2580091 h 2780116"/>
              <a:gd name="connsiteX56" fmla="*/ 3624020 w 8531776"/>
              <a:gd name="connsiteY56" fmla="*/ 2608666 h 2780116"/>
              <a:gd name="connsiteX57" fmla="*/ 3995495 w 8531776"/>
              <a:gd name="connsiteY57" fmla="*/ 2637241 h 2780116"/>
              <a:gd name="connsiteX58" fmla="*/ 4295532 w 8531776"/>
              <a:gd name="connsiteY58" fmla="*/ 2672960 h 2780116"/>
              <a:gd name="connsiteX59" fmla="*/ 4667007 w 8531776"/>
              <a:gd name="connsiteY59" fmla="*/ 2715822 h 2780116"/>
              <a:gd name="connsiteX60" fmla="*/ 4831314 w 8531776"/>
              <a:gd name="connsiteY60" fmla="*/ 2737254 h 2780116"/>
              <a:gd name="connsiteX61" fmla="*/ 5017051 w 8531776"/>
              <a:gd name="connsiteY61" fmla="*/ 2751541 h 2780116"/>
              <a:gd name="connsiteX62" fmla="*/ 5638557 w 8531776"/>
              <a:gd name="connsiteY62" fmla="*/ 2780116 h 2780116"/>
              <a:gd name="connsiteX63" fmla="*/ 6717264 w 8531776"/>
              <a:gd name="connsiteY63" fmla="*/ 2765829 h 2780116"/>
              <a:gd name="connsiteX64" fmla="*/ 6767270 w 8531776"/>
              <a:gd name="connsiteY64" fmla="*/ 2744397 h 2780116"/>
              <a:gd name="connsiteX65" fmla="*/ 6867282 w 8531776"/>
              <a:gd name="connsiteY65" fmla="*/ 2715822 h 2780116"/>
              <a:gd name="connsiteX66" fmla="*/ 6903001 w 8531776"/>
              <a:gd name="connsiteY66" fmla="*/ 2708679 h 2780116"/>
              <a:gd name="connsiteX67" fmla="*/ 6960151 w 8531776"/>
              <a:gd name="connsiteY67" fmla="*/ 2687247 h 2780116"/>
              <a:gd name="connsiteX68" fmla="*/ 7003014 w 8531776"/>
              <a:gd name="connsiteY68" fmla="*/ 2665816 h 2780116"/>
              <a:gd name="connsiteX69" fmla="*/ 7053020 w 8531776"/>
              <a:gd name="connsiteY69" fmla="*/ 2658672 h 2780116"/>
              <a:gd name="connsiteX70" fmla="*/ 7103026 w 8531776"/>
              <a:gd name="connsiteY70" fmla="*/ 2637241 h 2780116"/>
              <a:gd name="connsiteX71" fmla="*/ 7160176 w 8531776"/>
              <a:gd name="connsiteY71" fmla="*/ 2615810 h 2780116"/>
              <a:gd name="connsiteX72" fmla="*/ 7317339 w 8531776"/>
              <a:gd name="connsiteY72" fmla="*/ 2537229 h 2780116"/>
              <a:gd name="connsiteX73" fmla="*/ 7367345 w 8531776"/>
              <a:gd name="connsiteY73" fmla="*/ 2515797 h 2780116"/>
              <a:gd name="connsiteX74" fmla="*/ 7460214 w 8531776"/>
              <a:gd name="connsiteY74" fmla="*/ 2480079 h 2780116"/>
              <a:gd name="connsiteX75" fmla="*/ 7674526 w 8531776"/>
              <a:gd name="connsiteY75" fmla="*/ 2358635 h 2780116"/>
              <a:gd name="connsiteX76" fmla="*/ 7738820 w 8531776"/>
              <a:gd name="connsiteY76" fmla="*/ 2301485 h 2780116"/>
              <a:gd name="connsiteX77" fmla="*/ 7760251 w 8531776"/>
              <a:gd name="connsiteY77" fmla="*/ 2280054 h 2780116"/>
              <a:gd name="connsiteX78" fmla="*/ 7888839 w 8531776"/>
              <a:gd name="connsiteY78" fmla="*/ 2194329 h 2780116"/>
              <a:gd name="connsiteX79" fmla="*/ 7945989 w 8531776"/>
              <a:gd name="connsiteY79" fmla="*/ 2144322 h 2780116"/>
              <a:gd name="connsiteX80" fmla="*/ 7960276 w 8531776"/>
              <a:gd name="connsiteY80" fmla="*/ 2122891 h 2780116"/>
              <a:gd name="connsiteX81" fmla="*/ 8038857 w 8531776"/>
              <a:gd name="connsiteY81" fmla="*/ 2058597 h 2780116"/>
              <a:gd name="connsiteX82" fmla="*/ 8146014 w 8531776"/>
              <a:gd name="connsiteY82" fmla="*/ 1901435 h 2780116"/>
              <a:gd name="connsiteX83" fmla="*/ 8181732 w 8531776"/>
              <a:gd name="connsiteY83" fmla="*/ 1858572 h 2780116"/>
              <a:gd name="connsiteX84" fmla="*/ 8253170 w 8531776"/>
              <a:gd name="connsiteY84" fmla="*/ 1744272 h 2780116"/>
              <a:gd name="connsiteX85" fmla="*/ 8260314 w 8531776"/>
              <a:gd name="connsiteY85" fmla="*/ 1715697 h 2780116"/>
              <a:gd name="connsiteX86" fmla="*/ 8281745 w 8531776"/>
              <a:gd name="connsiteY86" fmla="*/ 1694266 h 2780116"/>
              <a:gd name="connsiteX87" fmla="*/ 8303176 w 8531776"/>
              <a:gd name="connsiteY87" fmla="*/ 1658547 h 2780116"/>
              <a:gd name="connsiteX88" fmla="*/ 8317464 w 8531776"/>
              <a:gd name="connsiteY88" fmla="*/ 1608541 h 2780116"/>
              <a:gd name="connsiteX89" fmla="*/ 8374614 w 8531776"/>
              <a:gd name="connsiteY89" fmla="*/ 1501385 h 2780116"/>
              <a:gd name="connsiteX90" fmla="*/ 8381757 w 8531776"/>
              <a:gd name="connsiteY90" fmla="*/ 1479954 h 2780116"/>
              <a:gd name="connsiteX91" fmla="*/ 8396045 w 8531776"/>
              <a:gd name="connsiteY91" fmla="*/ 1429947 h 2780116"/>
              <a:gd name="connsiteX92" fmla="*/ 8417476 w 8531776"/>
              <a:gd name="connsiteY92" fmla="*/ 1394229 h 2780116"/>
              <a:gd name="connsiteX93" fmla="*/ 8424620 w 8531776"/>
              <a:gd name="connsiteY93" fmla="*/ 1365654 h 2780116"/>
              <a:gd name="connsiteX94" fmla="*/ 8438907 w 8531776"/>
              <a:gd name="connsiteY94" fmla="*/ 1315647 h 2780116"/>
              <a:gd name="connsiteX95" fmla="*/ 8453195 w 8531776"/>
              <a:gd name="connsiteY95" fmla="*/ 1251354 h 2780116"/>
              <a:gd name="connsiteX96" fmla="*/ 8474626 w 8531776"/>
              <a:gd name="connsiteY96" fmla="*/ 1187060 h 2780116"/>
              <a:gd name="connsiteX97" fmla="*/ 8510345 w 8531776"/>
              <a:gd name="connsiteY97" fmla="*/ 1001322 h 2780116"/>
              <a:gd name="connsiteX98" fmla="*/ 8517489 w 8531776"/>
              <a:gd name="connsiteY98" fmla="*/ 944172 h 2780116"/>
              <a:gd name="connsiteX99" fmla="*/ 8531776 w 8531776"/>
              <a:gd name="connsiteY99" fmla="*/ 872735 h 2780116"/>
              <a:gd name="connsiteX100" fmla="*/ 8524632 w 8531776"/>
              <a:gd name="connsiteY100" fmla="*/ 701285 h 2780116"/>
              <a:gd name="connsiteX101" fmla="*/ 8503201 w 8531776"/>
              <a:gd name="connsiteY101" fmla="*/ 672710 h 2780116"/>
              <a:gd name="connsiteX102" fmla="*/ 8460339 w 8531776"/>
              <a:gd name="connsiteY102" fmla="*/ 594129 h 2780116"/>
              <a:gd name="connsiteX103" fmla="*/ 8431764 w 8531776"/>
              <a:gd name="connsiteY103" fmla="*/ 586985 h 2780116"/>
              <a:gd name="connsiteX104" fmla="*/ 8346039 w 8531776"/>
              <a:gd name="connsiteY104" fmla="*/ 651279 h 278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Lst>
            <a:rect l="l" t="t" r="r" b="b"/>
            <a:pathLst>
              <a:path w="8531776" h="2780116">
                <a:moveTo>
                  <a:pt x="8481770" y="636991"/>
                </a:moveTo>
                <a:lnTo>
                  <a:pt x="7638807" y="629847"/>
                </a:lnTo>
                <a:cubicBezTo>
                  <a:pt x="7600420" y="628988"/>
                  <a:pt x="7562655" y="619920"/>
                  <a:pt x="7524507" y="615560"/>
                </a:cubicBezTo>
                <a:cubicBezTo>
                  <a:pt x="7479308" y="610394"/>
                  <a:pt x="7433666" y="608659"/>
                  <a:pt x="7388776" y="601272"/>
                </a:cubicBezTo>
                <a:cubicBezTo>
                  <a:pt x="7245447" y="577686"/>
                  <a:pt x="7104811" y="535842"/>
                  <a:pt x="6960151" y="522691"/>
                </a:cubicBezTo>
                <a:lnTo>
                  <a:pt x="6881570" y="515547"/>
                </a:lnTo>
                <a:cubicBezTo>
                  <a:pt x="6841041" y="511205"/>
                  <a:pt x="6800305" y="508120"/>
                  <a:pt x="6760126" y="501260"/>
                </a:cubicBezTo>
                <a:cubicBezTo>
                  <a:pt x="6702582" y="491435"/>
                  <a:pt x="6646674" y="472187"/>
                  <a:pt x="6588676" y="465541"/>
                </a:cubicBezTo>
                <a:cubicBezTo>
                  <a:pt x="6417750" y="445956"/>
                  <a:pt x="6074326" y="422679"/>
                  <a:pt x="6074326" y="422679"/>
                </a:cubicBezTo>
                <a:cubicBezTo>
                  <a:pt x="6002889" y="410773"/>
                  <a:pt x="5931897" y="395788"/>
                  <a:pt x="5860014" y="386960"/>
                </a:cubicBezTo>
                <a:cubicBezTo>
                  <a:pt x="5796025" y="379102"/>
                  <a:pt x="5731208" y="379792"/>
                  <a:pt x="5667132" y="372672"/>
                </a:cubicBezTo>
                <a:cubicBezTo>
                  <a:pt x="5538262" y="358353"/>
                  <a:pt x="5409672" y="341407"/>
                  <a:pt x="5281370" y="322666"/>
                </a:cubicBezTo>
                <a:cubicBezTo>
                  <a:pt x="5197698" y="310444"/>
                  <a:pt x="5115786" y="284157"/>
                  <a:pt x="5031339" y="279804"/>
                </a:cubicBezTo>
                <a:lnTo>
                  <a:pt x="4159801" y="236941"/>
                </a:lnTo>
                <a:cubicBezTo>
                  <a:pt x="3632295" y="178330"/>
                  <a:pt x="4301064" y="250248"/>
                  <a:pt x="3774039" y="201222"/>
                </a:cubicBezTo>
                <a:cubicBezTo>
                  <a:pt x="3735808" y="197666"/>
                  <a:pt x="3698076" y="189065"/>
                  <a:pt x="3659739" y="186935"/>
                </a:cubicBezTo>
                <a:cubicBezTo>
                  <a:pt x="3569359" y="181914"/>
                  <a:pt x="3478734" y="183100"/>
                  <a:pt x="3388276" y="179791"/>
                </a:cubicBezTo>
                <a:lnTo>
                  <a:pt x="3073951" y="165504"/>
                </a:lnTo>
                <a:lnTo>
                  <a:pt x="2845351" y="144072"/>
                </a:lnTo>
                <a:cubicBezTo>
                  <a:pt x="2811872" y="140433"/>
                  <a:pt x="2778797" y="133609"/>
                  <a:pt x="2745339" y="129785"/>
                </a:cubicBezTo>
                <a:lnTo>
                  <a:pt x="2345289" y="86922"/>
                </a:lnTo>
                <a:cubicBezTo>
                  <a:pt x="2278409" y="78960"/>
                  <a:pt x="2211747" y="69128"/>
                  <a:pt x="2145264" y="58347"/>
                </a:cubicBezTo>
                <a:cubicBezTo>
                  <a:pt x="2123593" y="54833"/>
                  <a:pt x="2102878" y="45483"/>
                  <a:pt x="2080970" y="44060"/>
                </a:cubicBezTo>
                <a:cubicBezTo>
                  <a:pt x="1919228" y="33558"/>
                  <a:pt x="1595195" y="22629"/>
                  <a:pt x="1595195" y="22629"/>
                </a:cubicBezTo>
                <a:cubicBezTo>
                  <a:pt x="1547570" y="17866"/>
                  <a:pt x="1500097" y="11208"/>
                  <a:pt x="1452320" y="8341"/>
                </a:cubicBezTo>
                <a:cubicBezTo>
                  <a:pt x="1151248" y="-9724"/>
                  <a:pt x="562230" y="6973"/>
                  <a:pt x="402189" y="8341"/>
                </a:cubicBezTo>
                <a:cubicBezTo>
                  <a:pt x="377627" y="26762"/>
                  <a:pt x="373054" y="32854"/>
                  <a:pt x="345039" y="44060"/>
                </a:cubicBezTo>
                <a:cubicBezTo>
                  <a:pt x="331056" y="49653"/>
                  <a:pt x="302176" y="58347"/>
                  <a:pt x="302176" y="58347"/>
                </a:cubicBezTo>
                <a:cubicBezTo>
                  <a:pt x="285507" y="75016"/>
                  <a:pt x="272637" y="96658"/>
                  <a:pt x="252170" y="108354"/>
                </a:cubicBezTo>
                <a:cubicBezTo>
                  <a:pt x="235501" y="117879"/>
                  <a:pt x="216740" y="124435"/>
                  <a:pt x="202164" y="136929"/>
                </a:cubicBezTo>
                <a:cubicBezTo>
                  <a:pt x="182945" y="153403"/>
                  <a:pt x="169185" y="175349"/>
                  <a:pt x="152157" y="194079"/>
                </a:cubicBezTo>
                <a:cubicBezTo>
                  <a:pt x="145361" y="201554"/>
                  <a:pt x="139002" y="209716"/>
                  <a:pt x="130726" y="215510"/>
                </a:cubicBezTo>
                <a:cubicBezTo>
                  <a:pt x="114998" y="226519"/>
                  <a:pt x="97389" y="234560"/>
                  <a:pt x="80720" y="244085"/>
                </a:cubicBezTo>
                <a:cubicBezTo>
                  <a:pt x="71195" y="255991"/>
                  <a:pt x="59828" y="266634"/>
                  <a:pt x="52145" y="279804"/>
                </a:cubicBezTo>
                <a:cubicBezTo>
                  <a:pt x="18743" y="337064"/>
                  <a:pt x="40188" y="312468"/>
                  <a:pt x="23570" y="351241"/>
                </a:cubicBezTo>
                <a:cubicBezTo>
                  <a:pt x="19375" y="361029"/>
                  <a:pt x="14045" y="370291"/>
                  <a:pt x="9282" y="379816"/>
                </a:cubicBezTo>
                <a:cubicBezTo>
                  <a:pt x="-891" y="603655"/>
                  <a:pt x="-13777" y="746381"/>
                  <a:pt x="37857" y="1001322"/>
                </a:cubicBezTo>
                <a:cubicBezTo>
                  <a:pt x="42003" y="1021791"/>
                  <a:pt x="135944" y="1125889"/>
                  <a:pt x="166445" y="1151341"/>
                </a:cubicBezTo>
                <a:lnTo>
                  <a:pt x="1152282" y="1965729"/>
                </a:lnTo>
                <a:cubicBezTo>
                  <a:pt x="1184027" y="1991626"/>
                  <a:pt x="1218957" y="2013354"/>
                  <a:pt x="1252295" y="2037166"/>
                </a:cubicBezTo>
                <a:cubicBezTo>
                  <a:pt x="1313232" y="2080693"/>
                  <a:pt x="1343098" y="2105374"/>
                  <a:pt x="1423745" y="2137179"/>
                </a:cubicBezTo>
                <a:cubicBezTo>
                  <a:pt x="1550555" y="2187189"/>
                  <a:pt x="1679262" y="2232687"/>
                  <a:pt x="1809507" y="2272910"/>
                </a:cubicBezTo>
                <a:cubicBezTo>
                  <a:pt x="1841684" y="2282847"/>
                  <a:pt x="1876256" y="2281945"/>
                  <a:pt x="1909520" y="2287197"/>
                </a:cubicBezTo>
                <a:cubicBezTo>
                  <a:pt x="1921514" y="2289091"/>
                  <a:pt x="1933514" y="2291184"/>
                  <a:pt x="1945239" y="2294341"/>
                </a:cubicBezTo>
                <a:cubicBezTo>
                  <a:pt x="1995458" y="2307862"/>
                  <a:pt x="2048740" y="2313946"/>
                  <a:pt x="2095257" y="2337204"/>
                </a:cubicBezTo>
                <a:cubicBezTo>
                  <a:pt x="2183300" y="2381225"/>
                  <a:pt x="2087647" y="2335924"/>
                  <a:pt x="2202414" y="2380066"/>
                </a:cubicBezTo>
                <a:cubicBezTo>
                  <a:pt x="2212354" y="2383889"/>
                  <a:pt x="2220886" y="2390986"/>
                  <a:pt x="2230989" y="2394354"/>
                </a:cubicBezTo>
                <a:cubicBezTo>
                  <a:pt x="2242508" y="2398194"/>
                  <a:pt x="2254993" y="2398302"/>
                  <a:pt x="2266707" y="2401497"/>
                </a:cubicBezTo>
                <a:cubicBezTo>
                  <a:pt x="2281237" y="2405460"/>
                  <a:pt x="2295145" y="2411457"/>
                  <a:pt x="2309570" y="2415785"/>
                </a:cubicBezTo>
                <a:cubicBezTo>
                  <a:pt x="2382067" y="2437535"/>
                  <a:pt x="2289305" y="2397240"/>
                  <a:pt x="2431014" y="2458647"/>
                </a:cubicBezTo>
                <a:cubicBezTo>
                  <a:pt x="2820422" y="2627390"/>
                  <a:pt x="2438843" y="2478140"/>
                  <a:pt x="2588176" y="2522941"/>
                </a:cubicBezTo>
                <a:cubicBezTo>
                  <a:pt x="2600459" y="2526626"/>
                  <a:pt x="2611454" y="2534119"/>
                  <a:pt x="2623895" y="2537229"/>
                </a:cubicBezTo>
                <a:cubicBezTo>
                  <a:pt x="2640230" y="2541313"/>
                  <a:pt x="2657335" y="2541360"/>
                  <a:pt x="2673901" y="2544372"/>
                </a:cubicBezTo>
                <a:cubicBezTo>
                  <a:pt x="2683561" y="2546128"/>
                  <a:pt x="2692772" y="2550023"/>
                  <a:pt x="2702476" y="2551516"/>
                </a:cubicBezTo>
                <a:cubicBezTo>
                  <a:pt x="2754362" y="2559499"/>
                  <a:pt x="2844372" y="2564238"/>
                  <a:pt x="2888214" y="2565804"/>
                </a:cubicBezTo>
                <a:lnTo>
                  <a:pt x="3366845" y="2580091"/>
                </a:lnTo>
                <a:lnTo>
                  <a:pt x="3624020" y="2608666"/>
                </a:lnTo>
                <a:lnTo>
                  <a:pt x="3995495" y="2637241"/>
                </a:lnTo>
                <a:cubicBezTo>
                  <a:pt x="4153547" y="2668853"/>
                  <a:pt x="4006300" y="2641971"/>
                  <a:pt x="4295532" y="2672960"/>
                </a:cubicBezTo>
                <a:lnTo>
                  <a:pt x="4667007" y="2715822"/>
                </a:lnTo>
                <a:cubicBezTo>
                  <a:pt x="4721847" y="2722403"/>
                  <a:pt x="4776366" y="2731647"/>
                  <a:pt x="4831314" y="2737254"/>
                </a:cubicBezTo>
                <a:cubicBezTo>
                  <a:pt x="4893088" y="2743558"/>
                  <a:pt x="4955058" y="2747978"/>
                  <a:pt x="5017051" y="2751541"/>
                </a:cubicBezTo>
                <a:cubicBezTo>
                  <a:pt x="5297641" y="2767667"/>
                  <a:pt x="5399970" y="2770939"/>
                  <a:pt x="5638557" y="2780116"/>
                </a:cubicBezTo>
                <a:lnTo>
                  <a:pt x="6717264" y="2765829"/>
                </a:lnTo>
                <a:cubicBezTo>
                  <a:pt x="6735390" y="2765255"/>
                  <a:pt x="6750066" y="2750132"/>
                  <a:pt x="6767270" y="2744397"/>
                </a:cubicBezTo>
                <a:cubicBezTo>
                  <a:pt x="6800162" y="2733433"/>
                  <a:pt x="6833752" y="2724645"/>
                  <a:pt x="6867282" y="2715822"/>
                </a:cubicBezTo>
                <a:cubicBezTo>
                  <a:pt x="6879024" y="2712732"/>
                  <a:pt x="6891396" y="2712250"/>
                  <a:pt x="6903001" y="2708679"/>
                </a:cubicBezTo>
                <a:cubicBezTo>
                  <a:pt x="6922447" y="2702696"/>
                  <a:pt x="6941451" y="2695262"/>
                  <a:pt x="6960151" y="2687247"/>
                </a:cubicBezTo>
                <a:cubicBezTo>
                  <a:pt x="6974833" y="2680954"/>
                  <a:pt x="6987746" y="2670514"/>
                  <a:pt x="7003014" y="2665816"/>
                </a:cubicBezTo>
                <a:cubicBezTo>
                  <a:pt x="7019107" y="2660864"/>
                  <a:pt x="7036351" y="2661053"/>
                  <a:pt x="7053020" y="2658672"/>
                </a:cubicBezTo>
                <a:cubicBezTo>
                  <a:pt x="7069689" y="2651528"/>
                  <a:pt x="7086188" y="2643976"/>
                  <a:pt x="7103026" y="2637241"/>
                </a:cubicBezTo>
                <a:cubicBezTo>
                  <a:pt x="7121916" y="2629685"/>
                  <a:pt x="7141739" y="2624414"/>
                  <a:pt x="7160176" y="2615810"/>
                </a:cubicBezTo>
                <a:cubicBezTo>
                  <a:pt x="7213252" y="2591041"/>
                  <a:pt x="7263504" y="2560302"/>
                  <a:pt x="7317339" y="2537229"/>
                </a:cubicBezTo>
                <a:cubicBezTo>
                  <a:pt x="7334008" y="2530085"/>
                  <a:pt x="7350507" y="2522532"/>
                  <a:pt x="7367345" y="2515797"/>
                </a:cubicBezTo>
                <a:cubicBezTo>
                  <a:pt x="7398140" y="2503479"/>
                  <a:pt x="7430864" y="2495526"/>
                  <a:pt x="7460214" y="2480079"/>
                </a:cubicBezTo>
                <a:cubicBezTo>
                  <a:pt x="7760390" y="2322092"/>
                  <a:pt x="7553921" y="2406875"/>
                  <a:pt x="7674526" y="2358635"/>
                </a:cubicBezTo>
                <a:cubicBezTo>
                  <a:pt x="7695957" y="2339585"/>
                  <a:pt x="7717683" y="2320861"/>
                  <a:pt x="7738820" y="2301485"/>
                </a:cubicBezTo>
                <a:cubicBezTo>
                  <a:pt x="7746267" y="2294658"/>
                  <a:pt x="7752030" y="2285926"/>
                  <a:pt x="7760251" y="2280054"/>
                </a:cubicBezTo>
                <a:cubicBezTo>
                  <a:pt x="7829139" y="2230848"/>
                  <a:pt x="7831364" y="2240308"/>
                  <a:pt x="7888839" y="2194329"/>
                </a:cubicBezTo>
                <a:cubicBezTo>
                  <a:pt x="7908605" y="2178516"/>
                  <a:pt x="7928090" y="2162221"/>
                  <a:pt x="7945989" y="2144322"/>
                </a:cubicBezTo>
                <a:cubicBezTo>
                  <a:pt x="7952060" y="2138251"/>
                  <a:pt x="7953815" y="2128545"/>
                  <a:pt x="7960276" y="2122891"/>
                </a:cubicBezTo>
                <a:cubicBezTo>
                  <a:pt x="8023575" y="2067505"/>
                  <a:pt x="7984696" y="2123590"/>
                  <a:pt x="8038857" y="2058597"/>
                </a:cubicBezTo>
                <a:cubicBezTo>
                  <a:pt x="8183556" y="1884958"/>
                  <a:pt x="8054722" y="2038374"/>
                  <a:pt x="8146014" y="1901435"/>
                </a:cubicBezTo>
                <a:cubicBezTo>
                  <a:pt x="8156330" y="1885960"/>
                  <a:pt x="8170573" y="1873451"/>
                  <a:pt x="8181732" y="1858572"/>
                </a:cubicBezTo>
                <a:cubicBezTo>
                  <a:pt x="8203724" y="1829248"/>
                  <a:pt x="8237030" y="1771171"/>
                  <a:pt x="8253170" y="1744272"/>
                </a:cubicBezTo>
                <a:cubicBezTo>
                  <a:pt x="8255551" y="1734747"/>
                  <a:pt x="8255443" y="1724222"/>
                  <a:pt x="8260314" y="1715697"/>
                </a:cubicBezTo>
                <a:cubicBezTo>
                  <a:pt x="8265326" y="1706925"/>
                  <a:pt x="8275683" y="1702348"/>
                  <a:pt x="8281745" y="1694266"/>
                </a:cubicBezTo>
                <a:cubicBezTo>
                  <a:pt x="8290076" y="1683158"/>
                  <a:pt x="8296966" y="1670966"/>
                  <a:pt x="8303176" y="1658547"/>
                </a:cubicBezTo>
                <a:cubicBezTo>
                  <a:pt x="8338151" y="1588597"/>
                  <a:pt x="8276255" y="1695538"/>
                  <a:pt x="8317464" y="1608541"/>
                </a:cubicBezTo>
                <a:cubicBezTo>
                  <a:pt x="8334794" y="1571957"/>
                  <a:pt x="8361814" y="1539789"/>
                  <a:pt x="8374614" y="1501385"/>
                </a:cubicBezTo>
                <a:cubicBezTo>
                  <a:pt x="8376995" y="1494241"/>
                  <a:pt x="8379593" y="1487166"/>
                  <a:pt x="8381757" y="1479954"/>
                </a:cubicBezTo>
                <a:cubicBezTo>
                  <a:pt x="8386738" y="1463349"/>
                  <a:pt x="8389377" y="1445949"/>
                  <a:pt x="8396045" y="1429947"/>
                </a:cubicBezTo>
                <a:cubicBezTo>
                  <a:pt x="8401385" y="1417130"/>
                  <a:pt x="8410332" y="1406135"/>
                  <a:pt x="8417476" y="1394229"/>
                </a:cubicBezTo>
                <a:cubicBezTo>
                  <a:pt x="8419857" y="1384704"/>
                  <a:pt x="8422037" y="1375126"/>
                  <a:pt x="8424620" y="1365654"/>
                </a:cubicBezTo>
                <a:cubicBezTo>
                  <a:pt x="8429181" y="1348929"/>
                  <a:pt x="8434702" y="1332465"/>
                  <a:pt x="8438907" y="1315647"/>
                </a:cubicBezTo>
                <a:cubicBezTo>
                  <a:pt x="8444569" y="1292999"/>
                  <a:pt x="8445862" y="1273355"/>
                  <a:pt x="8453195" y="1251354"/>
                </a:cubicBezTo>
                <a:cubicBezTo>
                  <a:pt x="8468914" y="1204197"/>
                  <a:pt x="8466067" y="1229853"/>
                  <a:pt x="8474626" y="1187060"/>
                </a:cubicBezTo>
                <a:cubicBezTo>
                  <a:pt x="8486991" y="1125237"/>
                  <a:pt x="8499388" y="1063410"/>
                  <a:pt x="8510345" y="1001322"/>
                </a:cubicBezTo>
                <a:cubicBezTo>
                  <a:pt x="8513681" y="982416"/>
                  <a:pt x="8514333" y="963109"/>
                  <a:pt x="8517489" y="944172"/>
                </a:cubicBezTo>
                <a:cubicBezTo>
                  <a:pt x="8521481" y="920219"/>
                  <a:pt x="8527014" y="896547"/>
                  <a:pt x="8531776" y="872735"/>
                </a:cubicBezTo>
                <a:cubicBezTo>
                  <a:pt x="8529395" y="815585"/>
                  <a:pt x="8532721" y="757910"/>
                  <a:pt x="8524632" y="701285"/>
                </a:cubicBezTo>
                <a:cubicBezTo>
                  <a:pt x="8522948" y="689498"/>
                  <a:pt x="8508190" y="683520"/>
                  <a:pt x="8503201" y="672710"/>
                </a:cubicBezTo>
                <a:cubicBezTo>
                  <a:pt x="8481977" y="626724"/>
                  <a:pt x="8499456" y="610893"/>
                  <a:pt x="8460339" y="594129"/>
                </a:cubicBezTo>
                <a:cubicBezTo>
                  <a:pt x="8451315" y="590261"/>
                  <a:pt x="8441289" y="589366"/>
                  <a:pt x="8431764" y="586985"/>
                </a:cubicBezTo>
                <a:cubicBezTo>
                  <a:pt x="8327055" y="595711"/>
                  <a:pt x="8346039" y="565455"/>
                  <a:pt x="8346039" y="651279"/>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4" name="Slide Number Placeholder 3"/>
          <p:cNvSpPr>
            <a:spLocks noGrp="1"/>
          </p:cNvSpPr>
          <p:nvPr>
            <p:ph type="sldNum" sz="quarter" idx="12"/>
          </p:nvPr>
        </p:nvSpPr>
        <p:spPr/>
        <p:txBody>
          <a:bodyPr/>
          <a:lstStyle/>
          <a:p>
            <a:fld id="{27C78C6E-F64F-49F6-B25D-EA49DEFA2EE4}" type="slidenum">
              <a:rPr lang="en-NZ" smtClean="0"/>
              <a:t>27</a:t>
            </a:fld>
            <a:r>
              <a:rPr lang="en-NZ" dirty="0"/>
              <a:t>/50</a:t>
            </a:r>
          </a:p>
        </p:txBody>
      </p:sp>
    </p:spTree>
    <p:extLst>
      <p:ext uri="{BB962C8B-B14F-4D97-AF65-F5344CB8AC3E}">
        <p14:creationId xmlns:p14="http://schemas.microsoft.com/office/powerpoint/2010/main" val="470574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830580" y="3183294"/>
            <a:ext cx="7935588" cy="1569660"/>
          </a:xfrm>
          <a:prstGeom prst="rect">
            <a:avLst/>
          </a:prstGeom>
          <a:noFill/>
        </p:spPr>
        <p:txBody>
          <a:bodyPr wrap="square" rtlCol="0">
            <a:spAutoFit/>
          </a:bodyPr>
          <a:lstStyle/>
          <a:p>
            <a:pPr marL="285750" indent="-285750">
              <a:buFont typeface="Arial" panose="020B0604020202020204" pitchFamily="34" charset="0"/>
              <a:buChar char="•"/>
            </a:pPr>
            <a:r>
              <a:rPr lang="en-NZ" sz="2400" dirty="0"/>
              <a:t>Australian radio astronomers (John Bolton, Frank Gardner and Brian Robinson) tried to observe RRLs on 64m Parkes in 1963, but failed because they used an approximate formula for line frequency instead of the accurate </a:t>
            </a:r>
            <a:r>
              <a:rPr lang="en-NZ" sz="2400" dirty="0" smtClean="0"/>
              <a:t>one.</a:t>
            </a:r>
            <a:endParaRPr lang="en-NZ" sz="2400" dirty="0"/>
          </a:p>
        </p:txBody>
      </p:sp>
      <p:sp>
        <p:nvSpPr>
          <p:cNvPr id="12" name="Slide Number Placeholder 11"/>
          <p:cNvSpPr>
            <a:spLocks noGrp="1"/>
          </p:cNvSpPr>
          <p:nvPr>
            <p:ph type="sldNum" sz="quarter" idx="12"/>
          </p:nvPr>
        </p:nvSpPr>
        <p:spPr/>
        <p:txBody>
          <a:bodyPr/>
          <a:lstStyle/>
          <a:p>
            <a:fld id="{27C78C6E-F64F-49F6-B25D-EA49DEFA2EE4}" type="slidenum">
              <a:rPr lang="en-NZ" smtClean="0"/>
              <a:t>28</a:t>
            </a:fld>
            <a:r>
              <a:rPr lang="en-NZ" dirty="0"/>
              <a:t>/50</a:t>
            </a:r>
          </a:p>
        </p:txBody>
      </p:sp>
      <p:sp>
        <p:nvSpPr>
          <p:cNvPr id="2" name="TextBox 1"/>
          <p:cNvSpPr txBox="1"/>
          <p:nvPr/>
        </p:nvSpPr>
        <p:spPr>
          <a:xfrm>
            <a:off x="830580" y="872011"/>
            <a:ext cx="6817680" cy="523220"/>
          </a:xfrm>
          <a:prstGeom prst="rect">
            <a:avLst/>
          </a:prstGeom>
          <a:noFill/>
        </p:spPr>
        <p:txBody>
          <a:bodyPr wrap="square" rtlCol="0">
            <a:spAutoFit/>
          </a:bodyPr>
          <a:lstStyle/>
          <a:p>
            <a:r>
              <a:rPr lang="en-NZ" sz="2800" dirty="0" smtClean="0"/>
              <a:t>Early attempts</a:t>
            </a:r>
            <a:endParaRPr lang="en-NZ" sz="2800" dirty="0"/>
          </a:p>
        </p:txBody>
      </p:sp>
      <p:sp>
        <p:nvSpPr>
          <p:cNvPr id="21" name="TextBox 20"/>
          <p:cNvSpPr txBox="1"/>
          <p:nvPr/>
        </p:nvSpPr>
        <p:spPr>
          <a:xfrm>
            <a:off x="830580" y="1693610"/>
            <a:ext cx="7935588" cy="461665"/>
          </a:xfrm>
          <a:prstGeom prst="rect">
            <a:avLst/>
          </a:prstGeom>
          <a:noFill/>
        </p:spPr>
        <p:txBody>
          <a:bodyPr wrap="square" rtlCol="0">
            <a:spAutoFit/>
          </a:bodyPr>
          <a:lstStyle/>
          <a:p>
            <a:pPr marL="285750" indent="-285750">
              <a:buFont typeface="Arial" panose="020B0604020202020204" pitchFamily="34" charset="0"/>
              <a:buChar char="•"/>
            </a:pPr>
            <a:r>
              <a:rPr lang="en-NZ" sz="2400" dirty="0" err="1" smtClean="0"/>
              <a:t>Pulkovo</a:t>
            </a:r>
            <a:r>
              <a:rPr lang="en-NZ" sz="2400" dirty="0" smtClean="0"/>
              <a:t> group started search of RRLs in 1958</a:t>
            </a:r>
            <a:endParaRPr lang="en-NZ" sz="2400" dirty="0"/>
          </a:p>
        </p:txBody>
      </p:sp>
    </p:spTree>
    <p:extLst>
      <p:ext uri="{BB962C8B-B14F-4D97-AF65-F5344CB8AC3E}">
        <p14:creationId xmlns:p14="http://schemas.microsoft.com/office/powerpoint/2010/main" val="325362894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93966" y="790883"/>
            <a:ext cx="7164373" cy="1077218"/>
          </a:xfrm>
          <a:prstGeom prst="rect">
            <a:avLst/>
          </a:prstGeom>
          <a:noFill/>
        </p:spPr>
        <p:txBody>
          <a:bodyPr wrap="square" rtlCol="0">
            <a:spAutoFit/>
          </a:bodyPr>
          <a:lstStyle/>
          <a:p>
            <a:r>
              <a:rPr lang="en-NZ" sz="3200" dirty="0">
                <a:solidFill>
                  <a:prstClr val="black"/>
                </a:solidFill>
              </a:rPr>
              <a:t>Rydberg Formula for Frequency:</a:t>
            </a:r>
            <a:endParaRPr lang="en-NZ" sz="3200" dirty="0">
              <a:solidFill>
                <a:srgbClr val="70AD47">
                  <a:lumMod val="75000"/>
                </a:srgbClr>
              </a:solidFill>
            </a:endParaRPr>
          </a:p>
          <a:p>
            <a:r>
              <a:rPr lang="en-NZ" sz="3200" dirty="0">
                <a:solidFill>
                  <a:srgbClr val="70AD47">
                    <a:lumMod val="75000"/>
                  </a:srgbClr>
                </a:solidFill>
              </a:rPr>
              <a:t>           Accurate</a:t>
            </a:r>
            <a:r>
              <a:rPr lang="en-NZ" sz="3200" dirty="0">
                <a:solidFill>
                  <a:prstClr val="black"/>
                </a:solidFill>
              </a:rPr>
              <a:t> vs. </a:t>
            </a:r>
            <a:r>
              <a:rPr lang="en-NZ" sz="3200" dirty="0">
                <a:solidFill>
                  <a:srgbClr val="FF0000"/>
                </a:solidFill>
              </a:rPr>
              <a:t>Approximate</a:t>
            </a:r>
            <a:endParaRPr lang="en-NZ" sz="3200" dirty="0">
              <a:solidFill>
                <a:prstClr val="black"/>
              </a:solidFill>
            </a:endParaRPr>
          </a:p>
        </p:txBody>
      </p:sp>
      <mc:AlternateContent xmlns:mc="http://schemas.openxmlformats.org/markup-compatibility/2006" xmlns:a14="http://schemas.microsoft.com/office/drawing/2010/main">
        <mc:Choice Requires="a14">
          <p:sp>
            <p:nvSpPr>
              <p:cNvPr id="8" name="TextBox 7"/>
              <p:cNvSpPr txBox="1"/>
              <p:nvPr/>
            </p:nvSpPr>
            <p:spPr>
              <a:xfrm>
                <a:off x="293966" y="2017336"/>
                <a:ext cx="6683605" cy="854273"/>
              </a:xfrm>
              <a:prstGeom prst="rect">
                <a:avLst/>
              </a:prstGeom>
              <a:noFill/>
            </p:spPr>
            <p:txBody>
              <a:bodyPr wrap="square" rtlCol="0">
                <a:spAutoFit/>
              </a:bodyPr>
              <a:lstStyle/>
              <a:p>
                <a14:m>
                  <m:oMath xmlns:m="http://schemas.openxmlformats.org/officeDocument/2006/math">
                    <m:r>
                      <a:rPr lang="en-NZ" sz="2800" b="1" i="1">
                        <a:solidFill>
                          <a:srgbClr val="70AD47">
                            <a:lumMod val="75000"/>
                          </a:srgbClr>
                        </a:solidFill>
                        <a:latin typeface="Cambria Math" panose="02040503050406030204" pitchFamily="18" charset="0"/>
                      </a:rPr>
                      <m:t>𝑹𝒚</m:t>
                    </m:r>
                    <m:r>
                      <a:rPr lang="en-NZ" sz="2800" b="1" i="1">
                        <a:solidFill>
                          <a:srgbClr val="70AD47">
                            <a:lumMod val="75000"/>
                          </a:srgbClr>
                        </a:solidFill>
                        <a:latin typeface="Cambria Math" panose="02040503050406030204" pitchFamily="18" charset="0"/>
                      </a:rPr>
                      <m:t> </m:t>
                    </m:r>
                    <m:d>
                      <m:dPr>
                        <m:ctrlPr>
                          <a:rPr lang="en-NZ" sz="2800" b="1" i="1">
                            <a:solidFill>
                              <a:srgbClr val="70AD47">
                                <a:lumMod val="75000"/>
                              </a:srgbClr>
                            </a:solidFill>
                            <a:latin typeface="Cambria Math"/>
                          </a:rPr>
                        </m:ctrlPr>
                      </m:dPr>
                      <m:e>
                        <m:f>
                          <m:fPr>
                            <m:ctrlPr>
                              <a:rPr lang="en-NZ" sz="2800" b="1" i="1">
                                <a:solidFill>
                                  <a:srgbClr val="70AD47">
                                    <a:lumMod val="75000"/>
                                  </a:srgbClr>
                                </a:solidFill>
                                <a:latin typeface="Cambria Math"/>
                              </a:rPr>
                            </m:ctrlPr>
                          </m:fPr>
                          <m:num>
                            <m:r>
                              <a:rPr lang="en-NZ" sz="2800" b="1" i="1">
                                <a:solidFill>
                                  <a:srgbClr val="70AD47">
                                    <a:lumMod val="75000"/>
                                  </a:srgbClr>
                                </a:solidFill>
                                <a:latin typeface="Cambria Math" panose="02040503050406030204" pitchFamily="18" charset="0"/>
                              </a:rPr>
                              <m:t>𝟏</m:t>
                            </m:r>
                          </m:num>
                          <m:den>
                            <m:sSup>
                              <m:sSupPr>
                                <m:ctrlPr>
                                  <a:rPr lang="en-NZ" sz="2800" b="1" i="1">
                                    <a:solidFill>
                                      <a:srgbClr val="70AD47">
                                        <a:lumMod val="75000"/>
                                      </a:srgbClr>
                                    </a:solidFill>
                                    <a:latin typeface="Cambria Math"/>
                                  </a:rPr>
                                </m:ctrlPr>
                              </m:sSupPr>
                              <m:e>
                                <m:r>
                                  <a:rPr lang="en-NZ" sz="2800" b="1" i="1">
                                    <a:solidFill>
                                      <a:srgbClr val="70AD47">
                                        <a:lumMod val="75000"/>
                                      </a:srgbClr>
                                    </a:solidFill>
                                    <a:latin typeface="Cambria Math" panose="02040503050406030204" pitchFamily="18" charset="0"/>
                                  </a:rPr>
                                  <m:t>(</m:t>
                                </m:r>
                                <m:r>
                                  <a:rPr lang="en-NZ" sz="2800" b="1" i="1">
                                    <a:solidFill>
                                      <a:srgbClr val="70AD47">
                                        <a:lumMod val="75000"/>
                                      </a:srgbClr>
                                    </a:solidFill>
                                    <a:latin typeface="Cambria Math" panose="02040503050406030204" pitchFamily="18" charset="0"/>
                                  </a:rPr>
                                  <m:t>𝒏</m:t>
                                </m:r>
                                <m:r>
                                  <a:rPr lang="en-NZ" sz="2800" b="1" i="1">
                                    <a:solidFill>
                                      <a:srgbClr val="70AD47">
                                        <a:lumMod val="75000"/>
                                      </a:srgbClr>
                                    </a:solidFill>
                                    <a:latin typeface="Cambria Math" panose="02040503050406030204" pitchFamily="18" charset="0"/>
                                  </a:rPr>
                                  <m:t>−</m:t>
                                </m:r>
                                <m:r>
                                  <a:rPr lang="en-NZ" sz="2800" b="1" i="1">
                                    <a:solidFill>
                                      <a:srgbClr val="70AD47">
                                        <a:lumMod val="75000"/>
                                      </a:srgbClr>
                                    </a:solidFill>
                                    <a:latin typeface="Cambria Math" panose="02040503050406030204" pitchFamily="18" charset="0"/>
                                  </a:rPr>
                                  <m:t>𝟏</m:t>
                                </m:r>
                                <m:r>
                                  <a:rPr lang="en-NZ" sz="2800" b="1" i="1">
                                    <a:solidFill>
                                      <a:srgbClr val="70AD47">
                                        <a:lumMod val="75000"/>
                                      </a:srgbClr>
                                    </a:solidFill>
                                    <a:latin typeface="Cambria Math" panose="02040503050406030204" pitchFamily="18" charset="0"/>
                                  </a:rPr>
                                  <m:t>)</m:t>
                                </m:r>
                              </m:e>
                              <m:sup>
                                <m:r>
                                  <a:rPr lang="en-NZ" sz="2800" b="1" i="1">
                                    <a:solidFill>
                                      <a:srgbClr val="70AD47">
                                        <a:lumMod val="75000"/>
                                      </a:srgbClr>
                                    </a:solidFill>
                                    <a:latin typeface="Cambria Math" panose="02040503050406030204" pitchFamily="18" charset="0"/>
                                  </a:rPr>
                                  <m:t>𝟐</m:t>
                                </m:r>
                              </m:sup>
                            </m:sSup>
                          </m:den>
                        </m:f>
                        <m:r>
                          <a:rPr lang="en-NZ" sz="2800" b="1" i="1">
                            <a:solidFill>
                              <a:srgbClr val="70AD47">
                                <a:lumMod val="75000"/>
                              </a:srgbClr>
                            </a:solidFill>
                            <a:latin typeface="Cambria Math" panose="02040503050406030204" pitchFamily="18" charset="0"/>
                          </a:rPr>
                          <m:t>−</m:t>
                        </m:r>
                        <m:f>
                          <m:fPr>
                            <m:ctrlPr>
                              <a:rPr lang="en-NZ" sz="2800" b="1" i="1">
                                <a:solidFill>
                                  <a:srgbClr val="70AD47">
                                    <a:lumMod val="75000"/>
                                  </a:srgbClr>
                                </a:solidFill>
                                <a:latin typeface="Cambria Math"/>
                              </a:rPr>
                            </m:ctrlPr>
                          </m:fPr>
                          <m:num>
                            <m:r>
                              <a:rPr lang="en-NZ" sz="2800" b="1" i="1">
                                <a:solidFill>
                                  <a:srgbClr val="70AD47">
                                    <a:lumMod val="75000"/>
                                  </a:srgbClr>
                                </a:solidFill>
                                <a:latin typeface="Cambria Math" panose="02040503050406030204" pitchFamily="18" charset="0"/>
                              </a:rPr>
                              <m:t>𝟏</m:t>
                            </m:r>
                          </m:num>
                          <m:den>
                            <m:sSup>
                              <m:sSupPr>
                                <m:ctrlPr>
                                  <a:rPr lang="en-NZ" sz="2800" b="1" i="1">
                                    <a:solidFill>
                                      <a:srgbClr val="70AD47">
                                        <a:lumMod val="75000"/>
                                      </a:srgbClr>
                                    </a:solidFill>
                                    <a:latin typeface="Cambria Math"/>
                                  </a:rPr>
                                </m:ctrlPr>
                              </m:sSupPr>
                              <m:e>
                                <m:r>
                                  <a:rPr lang="en-NZ" sz="2800" b="1" i="1">
                                    <a:solidFill>
                                      <a:srgbClr val="70AD47">
                                        <a:lumMod val="75000"/>
                                      </a:srgbClr>
                                    </a:solidFill>
                                    <a:latin typeface="Cambria Math" panose="02040503050406030204" pitchFamily="18" charset="0"/>
                                  </a:rPr>
                                  <m:t>𝒏</m:t>
                                </m:r>
                              </m:e>
                              <m:sup>
                                <m:r>
                                  <a:rPr lang="en-NZ" sz="2800" b="1" i="1">
                                    <a:solidFill>
                                      <a:srgbClr val="70AD47">
                                        <a:lumMod val="75000"/>
                                      </a:srgbClr>
                                    </a:solidFill>
                                    <a:latin typeface="Cambria Math" panose="02040503050406030204" pitchFamily="18" charset="0"/>
                                  </a:rPr>
                                  <m:t>𝟐</m:t>
                                </m:r>
                              </m:sup>
                            </m:sSup>
                          </m:den>
                        </m:f>
                      </m:e>
                    </m:d>
                  </m:oMath>
                </a14:m>
                <a:r>
                  <a:rPr lang="en-NZ" sz="2800" dirty="0">
                    <a:solidFill>
                      <a:prstClr val="black"/>
                    </a:solidFill>
                  </a:rPr>
                  <a:t>    vs.   </a:t>
                </a:r>
                <a14:m>
                  <m:oMath xmlns:m="http://schemas.openxmlformats.org/officeDocument/2006/math">
                    <m:r>
                      <a:rPr lang="en-NZ" sz="2800" b="1" i="1">
                        <a:solidFill>
                          <a:srgbClr val="FF0000"/>
                        </a:solidFill>
                        <a:latin typeface="Cambria Math" panose="02040503050406030204" pitchFamily="18" charset="0"/>
                      </a:rPr>
                      <m:t>𝟐</m:t>
                    </m:r>
                    <m:r>
                      <a:rPr lang="en-NZ" sz="2800" b="1" i="1">
                        <a:solidFill>
                          <a:srgbClr val="FF0000"/>
                        </a:solidFill>
                        <a:latin typeface="Cambria Math" panose="02040503050406030204" pitchFamily="18" charset="0"/>
                      </a:rPr>
                      <m:t> </m:t>
                    </m:r>
                    <m:r>
                      <a:rPr lang="en-NZ" sz="2800" b="1" i="1">
                        <a:solidFill>
                          <a:srgbClr val="FF0000"/>
                        </a:solidFill>
                        <a:latin typeface="Cambria Math" panose="02040503050406030204" pitchFamily="18" charset="0"/>
                      </a:rPr>
                      <m:t>𝑹𝒚</m:t>
                    </m:r>
                    <m:r>
                      <a:rPr lang="en-NZ" sz="2800" b="1" i="1">
                        <a:solidFill>
                          <a:srgbClr val="FF0000"/>
                        </a:solidFill>
                        <a:latin typeface="Cambria Math" panose="02040503050406030204" pitchFamily="18" charset="0"/>
                      </a:rPr>
                      <m:t> </m:t>
                    </m:r>
                    <m:f>
                      <m:fPr>
                        <m:ctrlPr>
                          <a:rPr lang="en-NZ" sz="2800" b="1" i="1">
                            <a:solidFill>
                              <a:srgbClr val="FF0000"/>
                            </a:solidFill>
                            <a:latin typeface="Cambria Math"/>
                          </a:rPr>
                        </m:ctrlPr>
                      </m:fPr>
                      <m:num>
                        <m:r>
                          <a:rPr lang="en-NZ" sz="2800" b="1" i="1">
                            <a:solidFill>
                              <a:srgbClr val="FF0000"/>
                            </a:solidFill>
                            <a:latin typeface="Cambria Math" panose="02040503050406030204" pitchFamily="18" charset="0"/>
                          </a:rPr>
                          <m:t>𝟏</m:t>
                        </m:r>
                      </m:num>
                      <m:den>
                        <m:sSup>
                          <m:sSupPr>
                            <m:ctrlPr>
                              <a:rPr lang="en-NZ" sz="2800" b="1" i="1">
                                <a:solidFill>
                                  <a:srgbClr val="FF0000"/>
                                </a:solidFill>
                                <a:latin typeface="Cambria Math"/>
                              </a:rPr>
                            </m:ctrlPr>
                          </m:sSupPr>
                          <m:e>
                            <m:r>
                              <a:rPr lang="en-NZ" sz="2800" b="1" i="1">
                                <a:solidFill>
                                  <a:srgbClr val="FF0000"/>
                                </a:solidFill>
                                <a:latin typeface="Cambria Math" panose="02040503050406030204" pitchFamily="18" charset="0"/>
                              </a:rPr>
                              <m:t>𝒏</m:t>
                            </m:r>
                          </m:e>
                          <m:sup>
                            <m:r>
                              <a:rPr lang="en-NZ" sz="2800" b="1" i="1">
                                <a:solidFill>
                                  <a:srgbClr val="FF0000"/>
                                </a:solidFill>
                                <a:latin typeface="Cambria Math" panose="02040503050406030204" pitchFamily="18" charset="0"/>
                              </a:rPr>
                              <m:t>𝟑</m:t>
                            </m:r>
                          </m:sup>
                        </m:sSup>
                      </m:den>
                    </m:f>
                  </m:oMath>
                </a14:m>
                <a:r>
                  <a:rPr lang="en-NZ" sz="2800" dirty="0">
                    <a:solidFill>
                      <a:prstClr val="black"/>
                    </a:solidFill>
                  </a:rPr>
                  <a:t>    </a:t>
                </a:r>
              </a:p>
            </p:txBody>
          </p:sp>
        </mc:Choice>
        <mc:Fallback xmlns="">
          <p:sp>
            <p:nvSpPr>
              <p:cNvPr id="8" name="TextBox 7"/>
              <p:cNvSpPr txBox="1">
                <a:spLocks noRot="1" noChangeAspect="1" noMove="1" noResize="1" noEditPoints="1" noAdjustHandles="1" noChangeArrowheads="1" noChangeShapeType="1" noTextEdit="1"/>
              </p:cNvSpPr>
              <p:nvPr/>
            </p:nvSpPr>
            <p:spPr>
              <a:xfrm>
                <a:off x="293966" y="2017336"/>
                <a:ext cx="6683605" cy="854273"/>
              </a:xfrm>
              <a:prstGeom prst="rect">
                <a:avLst/>
              </a:prstGeom>
              <a:blipFill rotWithShape="0">
                <a:blip r:embed="rId3"/>
                <a:stretch>
                  <a:fillRect b="-1429"/>
                </a:stretch>
              </a:blipFill>
            </p:spPr>
            <p:txBody>
              <a:bodyPr/>
              <a:lstStyle/>
              <a:p>
                <a:r>
                  <a:rPr lang="en-NZ">
                    <a:noFill/>
                  </a:rPr>
                  <a:t> </a:t>
                </a:r>
              </a:p>
            </p:txBody>
          </p:sp>
        </mc:Fallback>
      </mc:AlternateContent>
      <p:graphicFrame>
        <p:nvGraphicFramePr>
          <p:cNvPr id="10" name="Object 9"/>
          <p:cNvGraphicFramePr>
            <a:graphicFrameLocks noChangeAspect="1"/>
          </p:cNvGraphicFramePr>
          <p:nvPr>
            <p:extLst>
              <p:ext uri="{D42A27DB-BD31-4B8C-83A1-F6EECF244321}">
                <p14:modId xmlns:p14="http://schemas.microsoft.com/office/powerpoint/2010/main" val="2677099718"/>
              </p:ext>
            </p:extLst>
          </p:nvPr>
        </p:nvGraphicFramePr>
        <p:xfrm>
          <a:off x="-725089" y="3308350"/>
          <a:ext cx="10806113" cy="1738313"/>
        </p:xfrm>
        <a:graphic>
          <a:graphicData uri="http://schemas.openxmlformats.org/presentationml/2006/ole">
            <mc:AlternateContent xmlns:mc="http://schemas.openxmlformats.org/markup-compatibility/2006">
              <mc:Choice xmlns:v="urn:schemas-microsoft-com:vml" Requires="v">
                <p:oleObj spid="_x0000_s1060" name="Worksheet" r:id="rId5" imgW="7372215" imgH="1185744" progId="Excel.Sheet.12">
                  <p:embed/>
                </p:oleObj>
              </mc:Choice>
              <mc:Fallback>
                <p:oleObj name="Worksheet" r:id="rId5" imgW="7372215" imgH="1185744" progId="Excel.Sheet.12">
                  <p:embed/>
                  <p:pic>
                    <p:nvPicPr>
                      <p:cNvPr id="0" name=""/>
                      <p:cNvPicPr/>
                      <p:nvPr/>
                    </p:nvPicPr>
                    <p:blipFill>
                      <a:blip r:embed="rId6"/>
                      <a:stretch>
                        <a:fillRect/>
                      </a:stretch>
                    </p:blipFill>
                    <p:spPr>
                      <a:xfrm>
                        <a:off x="-725089" y="3308350"/>
                        <a:ext cx="10806113" cy="1738313"/>
                      </a:xfrm>
                      <a:prstGeom prst="rect">
                        <a:avLst/>
                      </a:prstGeom>
                    </p:spPr>
                  </p:pic>
                </p:oleObj>
              </mc:Fallback>
            </mc:AlternateContent>
          </a:graphicData>
        </a:graphic>
      </p:graphicFrame>
      <p:sp>
        <p:nvSpPr>
          <p:cNvPr id="11" name="Freeform 10"/>
          <p:cNvSpPr/>
          <p:nvPr/>
        </p:nvSpPr>
        <p:spPr>
          <a:xfrm>
            <a:off x="124199" y="1327026"/>
            <a:ext cx="2941248" cy="4413899"/>
          </a:xfrm>
          <a:custGeom>
            <a:avLst/>
            <a:gdLst>
              <a:gd name="connsiteX0" fmla="*/ 2045701 w 2941248"/>
              <a:gd name="connsiteY0" fmla="*/ 2154 h 4413899"/>
              <a:gd name="connsiteX1" fmla="*/ 1715763 w 2941248"/>
              <a:gd name="connsiteY1" fmla="*/ 21008 h 4413899"/>
              <a:gd name="connsiteX2" fmla="*/ 1329264 w 2941248"/>
              <a:gd name="connsiteY2" fmla="*/ 39862 h 4413899"/>
              <a:gd name="connsiteX3" fmla="*/ 1272704 w 2941248"/>
              <a:gd name="connsiteY3" fmla="*/ 49288 h 4413899"/>
              <a:gd name="connsiteX4" fmla="*/ 1197289 w 2941248"/>
              <a:gd name="connsiteY4" fmla="*/ 68142 h 4413899"/>
              <a:gd name="connsiteX5" fmla="*/ 1112448 w 2941248"/>
              <a:gd name="connsiteY5" fmla="*/ 77569 h 4413899"/>
              <a:gd name="connsiteX6" fmla="*/ 1055887 w 2941248"/>
              <a:gd name="connsiteY6" fmla="*/ 86996 h 4413899"/>
              <a:gd name="connsiteX7" fmla="*/ 989899 w 2941248"/>
              <a:gd name="connsiteY7" fmla="*/ 115276 h 4413899"/>
              <a:gd name="connsiteX8" fmla="*/ 961619 w 2941248"/>
              <a:gd name="connsiteY8" fmla="*/ 134130 h 4413899"/>
              <a:gd name="connsiteX9" fmla="*/ 914485 w 2941248"/>
              <a:gd name="connsiteY9" fmla="*/ 152983 h 4413899"/>
              <a:gd name="connsiteX10" fmla="*/ 839071 w 2941248"/>
              <a:gd name="connsiteY10" fmla="*/ 190690 h 4413899"/>
              <a:gd name="connsiteX11" fmla="*/ 782510 w 2941248"/>
              <a:gd name="connsiteY11" fmla="*/ 228398 h 4413899"/>
              <a:gd name="connsiteX12" fmla="*/ 678815 w 2941248"/>
              <a:gd name="connsiteY12" fmla="*/ 275532 h 4413899"/>
              <a:gd name="connsiteX13" fmla="*/ 612827 w 2941248"/>
              <a:gd name="connsiteY13" fmla="*/ 284959 h 4413899"/>
              <a:gd name="connsiteX14" fmla="*/ 556266 w 2941248"/>
              <a:gd name="connsiteY14" fmla="*/ 303812 h 4413899"/>
              <a:gd name="connsiteX15" fmla="*/ 490279 w 2941248"/>
              <a:gd name="connsiteY15" fmla="*/ 322666 h 4413899"/>
              <a:gd name="connsiteX16" fmla="*/ 443145 w 2941248"/>
              <a:gd name="connsiteY16" fmla="*/ 341519 h 4413899"/>
              <a:gd name="connsiteX17" fmla="*/ 414864 w 2941248"/>
              <a:gd name="connsiteY17" fmla="*/ 350946 h 4413899"/>
              <a:gd name="connsiteX18" fmla="*/ 367730 w 2941248"/>
              <a:gd name="connsiteY18" fmla="*/ 369800 h 4413899"/>
              <a:gd name="connsiteX19" fmla="*/ 301743 w 2941248"/>
              <a:gd name="connsiteY19" fmla="*/ 388653 h 4413899"/>
              <a:gd name="connsiteX20" fmla="*/ 264036 w 2941248"/>
              <a:gd name="connsiteY20" fmla="*/ 407507 h 4413899"/>
              <a:gd name="connsiteX21" fmla="*/ 216901 w 2941248"/>
              <a:gd name="connsiteY21" fmla="*/ 426361 h 4413899"/>
              <a:gd name="connsiteX22" fmla="*/ 179194 w 2941248"/>
              <a:gd name="connsiteY22" fmla="*/ 445214 h 4413899"/>
              <a:gd name="connsiteX23" fmla="*/ 150914 w 2941248"/>
              <a:gd name="connsiteY23" fmla="*/ 454641 h 4413899"/>
              <a:gd name="connsiteX24" fmla="*/ 75499 w 2941248"/>
              <a:gd name="connsiteY24" fmla="*/ 511202 h 4413899"/>
              <a:gd name="connsiteX25" fmla="*/ 28365 w 2941248"/>
              <a:gd name="connsiteY25" fmla="*/ 539482 h 4413899"/>
              <a:gd name="connsiteX26" fmla="*/ 9512 w 2941248"/>
              <a:gd name="connsiteY26" fmla="*/ 577189 h 4413899"/>
              <a:gd name="connsiteX27" fmla="*/ 85 w 2941248"/>
              <a:gd name="connsiteY27" fmla="*/ 624323 h 4413899"/>
              <a:gd name="connsiteX28" fmla="*/ 9512 w 2941248"/>
              <a:gd name="connsiteY28" fmla="*/ 916554 h 4413899"/>
              <a:gd name="connsiteX29" fmla="*/ 37792 w 2941248"/>
              <a:gd name="connsiteY29" fmla="*/ 954262 h 4413899"/>
              <a:gd name="connsiteX30" fmla="*/ 66073 w 2941248"/>
              <a:gd name="connsiteY30" fmla="*/ 1048530 h 4413899"/>
              <a:gd name="connsiteX31" fmla="*/ 75499 w 2941248"/>
              <a:gd name="connsiteY31" fmla="*/ 1076810 h 4413899"/>
              <a:gd name="connsiteX32" fmla="*/ 94353 w 2941248"/>
              <a:gd name="connsiteY32" fmla="*/ 1142798 h 4413899"/>
              <a:gd name="connsiteX33" fmla="*/ 132060 w 2941248"/>
              <a:gd name="connsiteY33" fmla="*/ 1227639 h 4413899"/>
              <a:gd name="connsiteX34" fmla="*/ 141487 w 2941248"/>
              <a:gd name="connsiteY34" fmla="*/ 1255919 h 4413899"/>
              <a:gd name="connsiteX35" fmla="*/ 160341 w 2941248"/>
              <a:gd name="connsiteY35" fmla="*/ 1303053 h 4413899"/>
              <a:gd name="connsiteX36" fmla="*/ 169767 w 2941248"/>
              <a:gd name="connsiteY36" fmla="*/ 1331334 h 4413899"/>
              <a:gd name="connsiteX37" fmla="*/ 198048 w 2941248"/>
              <a:gd name="connsiteY37" fmla="*/ 1359614 h 4413899"/>
              <a:gd name="connsiteX38" fmla="*/ 226328 w 2941248"/>
              <a:gd name="connsiteY38" fmla="*/ 1453882 h 4413899"/>
              <a:gd name="connsiteX39" fmla="*/ 245182 w 2941248"/>
              <a:gd name="connsiteY39" fmla="*/ 1482163 h 4413899"/>
              <a:gd name="connsiteX40" fmla="*/ 292316 w 2941248"/>
              <a:gd name="connsiteY40" fmla="*/ 1595284 h 4413899"/>
              <a:gd name="connsiteX41" fmla="*/ 330023 w 2941248"/>
              <a:gd name="connsiteY41" fmla="*/ 1661272 h 4413899"/>
              <a:gd name="connsiteX42" fmla="*/ 339450 w 2941248"/>
              <a:gd name="connsiteY42" fmla="*/ 1689552 h 4413899"/>
              <a:gd name="connsiteX43" fmla="*/ 396011 w 2941248"/>
              <a:gd name="connsiteY43" fmla="*/ 1764967 h 4413899"/>
              <a:gd name="connsiteX44" fmla="*/ 414864 w 2941248"/>
              <a:gd name="connsiteY44" fmla="*/ 1821528 h 4413899"/>
              <a:gd name="connsiteX45" fmla="*/ 424291 w 2941248"/>
              <a:gd name="connsiteY45" fmla="*/ 1849808 h 4413899"/>
              <a:gd name="connsiteX46" fmla="*/ 452572 w 2941248"/>
              <a:gd name="connsiteY46" fmla="*/ 1944076 h 4413899"/>
              <a:gd name="connsiteX47" fmla="*/ 471425 w 2941248"/>
              <a:gd name="connsiteY47" fmla="*/ 1972356 h 4413899"/>
              <a:gd name="connsiteX48" fmla="*/ 490279 w 2941248"/>
              <a:gd name="connsiteY48" fmla="*/ 2047771 h 4413899"/>
              <a:gd name="connsiteX49" fmla="*/ 509132 w 2941248"/>
              <a:gd name="connsiteY49" fmla="*/ 2085478 h 4413899"/>
              <a:gd name="connsiteX50" fmla="*/ 518559 w 2941248"/>
              <a:gd name="connsiteY50" fmla="*/ 2113759 h 4413899"/>
              <a:gd name="connsiteX51" fmla="*/ 537413 w 2941248"/>
              <a:gd name="connsiteY51" fmla="*/ 2142039 h 4413899"/>
              <a:gd name="connsiteX52" fmla="*/ 546840 w 2941248"/>
              <a:gd name="connsiteY52" fmla="*/ 2170319 h 4413899"/>
              <a:gd name="connsiteX53" fmla="*/ 565693 w 2941248"/>
              <a:gd name="connsiteY53" fmla="*/ 2198600 h 4413899"/>
              <a:gd name="connsiteX54" fmla="*/ 593974 w 2941248"/>
              <a:gd name="connsiteY54" fmla="*/ 2264587 h 4413899"/>
              <a:gd name="connsiteX55" fmla="*/ 622254 w 2941248"/>
              <a:gd name="connsiteY55" fmla="*/ 2292868 h 4413899"/>
              <a:gd name="connsiteX56" fmla="*/ 641108 w 2941248"/>
              <a:gd name="connsiteY56" fmla="*/ 2349429 h 4413899"/>
              <a:gd name="connsiteX57" fmla="*/ 650534 w 2941248"/>
              <a:gd name="connsiteY57" fmla="*/ 2377709 h 4413899"/>
              <a:gd name="connsiteX58" fmla="*/ 669388 w 2941248"/>
              <a:gd name="connsiteY58" fmla="*/ 2443697 h 4413899"/>
              <a:gd name="connsiteX59" fmla="*/ 678815 w 2941248"/>
              <a:gd name="connsiteY59" fmla="*/ 2537965 h 4413899"/>
              <a:gd name="connsiteX60" fmla="*/ 688242 w 2941248"/>
              <a:gd name="connsiteY60" fmla="*/ 2566245 h 4413899"/>
              <a:gd name="connsiteX61" fmla="*/ 716522 w 2941248"/>
              <a:gd name="connsiteY61" fmla="*/ 2698220 h 4413899"/>
              <a:gd name="connsiteX62" fmla="*/ 744803 w 2941248"/>
              <a:gd name="connsiteY62" fmla="*/ 2783062 h 4413899"/>
              <a:gd name="connsiteX63" fmla="*/ 754229 w 2941248"/>
              <a:gd name="connsiteY63" fmla="*/ 3103573 h 4413899"/>
              <a:gd name="connsiteX64" fmla="*/ 763656 w 2941248"/>
              <a:gd name="connsiteY64" fmla="*/ 3141280 h 4413899"/>
              <a:gd name="connsiteX65" fmla="*/ 773083 w 2941248"/>
              <a:gd name="connsiteY65" fmla="*/ 3244975 h 4413899"/>
              <a:gd name="connsiteX66" fmla="*/ 791937 w 2941248"/>
              <a:gd name="connsiteY66" fmla="*/ 3320389 h 4413899"/>
              <a:gd name="connsiteX67" fmla="*/ 820217 w 2941248"/>
              <a:gd name="connsiteY67" fmla="*/ 3442938 h 4413899"/>
              <a:gd name="connsiteX68" fmla="*/ 839071 w 2941248"/>
              <a:gd name="connsiteY68" fmla="*/ 3499499 h 4413899"/>
              <a:gd name="connsiteX69" fmla="*/ 848497 w 2941248"/>
              <a:gd name="connsiteY69" fmla="*/ 3527779 h 4413899"/>
              <a:gd name="connsiteX70" fmla="*/ 867351 w 2941248"/>
              <a:gd name="connsiteY70" fmla="*/ 3640901 h 4413899"/>
              <a:gd name="connsiteX71" fmla="*/ 876778 w 2941248"/>
              <a:gd name="connsiteY71" fmla="*/ 3697462 h 4413899"/>
              <a:gd name="connsiteX72" fmla="*/ 905058 w 2941248"/>
              <a:gd name="connsiteY72" fmla="*/ 3782303 h 4413899"/>
              <a:gd name="connsiteX73" fmla="*/ 952192 w 2941248"/>
              <a:gd name="connsiteY73" fmla="*/ 3895424 h 4413899"/>
              <a:gd name="connsiteX74" fmla="*/ 980473 w 2941248"/>
              <a:gd name="connsiteY74" fmla="*/ 4008546 h 4413899"/>
              <a:gd name="connsiteX75" fmla="*/ 1008753 w 2941248"/>
              <a:gd name="connsiteY75" fmla="*/ 4055680 h 4413899"/>
              <a:gd name="connsiteX76" fmla="*/ 1027607 w 2941248"/>
              <a:gd name="connsiteY76" fmla="*/ 4083961 h 4413899"/>
              <a:gd name="connsiteX77" fmla="*/ 1065314 w 2941248"/>
              <a:gd name="connsiteY77" fmla="*/ 4149948 h 4413899"/>
              <a:gd name="connsiteX78" fmla="*/ 1093594 w 2941248"/>
              <a:gd name="connsiteY78" fmla="*/ 4168802 h 4413899"/>
              <a:gd name="connsiteX79" fmla="*/ 1121875 w 2941248"/>
              <a:gd name="connsiteY79" fmla="*/ 4197082 h 4413899"/>
              <a:gd name="connsiteX80" fmla="*/ 1159582 w 2941248"/>
              <a:gd name="connsiteY80" fmla="*/ 4215936 h 4413899"/>
              <a:gd name="connsiteX81" fmla="*/ 1187862 w 2941248"/>
              <a:gd name="connsiteY81" fmla="*/ 4234789 h 4413899"/>
              <a:gd name="connsiteX82" fmla="*/ 1234996 w 2941248"/>
              <a:gd name="connsiteY82" fmla="*/ 4272497 h 4413899"/>
              <a:gd name="connsiteX83" fmla="*/ 1263277 w 2941248"/>
              <a:gd name="connsiteY83" fmla="*/ 4291350 h 4413899"/>
              <a:gd name="connsiteX84" fmla="*/ 1395252 w 2941248"/>
              <a:gd name="connsiteY84" fmla="*/ 4329057 h 4413899"/>
              <a:gd name="connsiteX85" fmla="*/ 1432959 w 2941248"/>
              <a:gd name="connsiteY85" fmla="*/ 4338484 h 4413899"/>
              <a:gd name="connsiteX86" fmla="*/ 1555508 w 2941248"/>
              <a:gd name="connsiteY86" fmla="*/ 4357338 h 4413899"/>
              <a:gd name="connsiteX87" fmla="*/ 1612068 w 2941248"/>
              <a:gd name="connsiteY87" fmla="*/ 4366765 h 4413899"/>
              <a:gd name="connsiteX88" fmla="*/ 1781751 w 2941248"/>
              <a:gd name="connsiteY88" fmla="*/ 4385618 h 4413899"/>
              <a:gd name="connsiteX89" fmla="*/ 1913726 w 2941248"/>
              <a:gd name="connsiteY89" fmla="*/ 4413899 h 4413899"/>
              <a:gd name="connsiteX90" fmla="*/ 2271945 w 2941248"/>
              <a:gd name="connsiteY90" fmla="*/ 4404472 h 4413899"/>
              <a:gd name="connsiteX91" fmla="*/ 2300225 w 2941248"/>
              <a:gd name="connsiteY91" fmla="*/ 4385618 h 4413899"/>
              <a:gd name="connsiteX92" fmla="*/ 2347359 w 2941248"/>
              <a:gd name="connsiteY92" fmla="*/ 4376191 h 4413899"/>
              <a:gd name="connsiteX93" fmla="*/ 2451054 w 2941248"/>
              <a:gd name="connsiteY93" fmla="*/ 4338484 h 4413899"/>
              <a:gd name="connsiteX94" fmla="*/ 2545322 w 2941248"/>
              <a:gd name="connsiteY94" fmla="*/ 4300777 h 4413899"/>
              <a:gd name="connsiteX95" fmla="*/ 2583029 w 2941248"/>
              <a:gd name="connsiteY95" fmla="*/ 4272497 h 4413899"/>
              <a:gd name="connsiteX96" fmla="*/ 2620737 w 2941248"/>
              <a:gd name="connsiteY96" fmla="*/ 4215936 h 4413899"/>
              <a:gd name="connsiteX97" fmla="*/ 2639590 w 2941248"/>
              <a:gd name="connsiteY97" fmla="*/ 4131095 h 4413899"/>
              <a:gd name="connsiteX98" fmla="*/ 2630163 w 2941248"/>
              <a:gd name="connsiteY98" fmla="*/ 3763449 h 4413899"/>
              <a:gd name="connsiteX99" fmla="*/ 2620737 w 2941248"/>
              <a:gd name="connsiteY99" fmla="*/ 3725742 h 4413899"/>
              <a:gd name="connsiteX100" fmla="*/ 2611310 w 2941248"/>
              <a:gd name="connsiteY100" fmla="*/ 3650328 h 4413899"/>
              <a:gd name="connsiteX101" fmla="*/ 2583029 w 2941248"/>
              <a:gd name="connsiteY101" fmla="*/ 3556060 h 4413899"/>
              <a:gd name="connsiteX102" fmla="*/ 2554749 w 2941248"/>
              <a:gd name="connsiteY102" fmla="*/ 3490072 h 4413899"/>
              <a:gd name="connsiteX103" fmla="*/ 2545322 w 2941248"/>
              <a:gd name="connsiteY103" fmla="*/ 3461791 h 4413899"/>
              <a:gd name="connsiteX104" fmla="*/ 2535895 w 2941248"/>
              <a:gd name="connsiteY104" fmla="*/ 3424084 h 4413899"/>
              <a:gd name="connsiteX105" fmla="*/ 2498188 w 2941248"/>
              <a:gd name="connsiteY105" fmla="*/ 3358097 h 4413899"/>
              <a:gd name="connsiteX106" fmla="*/ 2488761 w 2941248"/>
              <a:gd name="connsiteY106" fmla="*/ 3320389 h 4413899"/>
              <a:gd name="connsiteX107" fmla="*/ 2469908 w 2941248"/>
              <a:gd name="connsiteY107" fmla="*/ 3263829 h 4413899"/>
              <a:gd name="connsiteX108" fmla="*/ 2441627 w 2941248"/>
              <a:gd name="connsiteY108" fmla="*/ 3178987 h 4413899"/>
              <a:gd name="connsiteX109" fmla="*/ 2422774 w 2941248"/>
              <a:gd name="connsiteY109" fmla="*/ 3122427 h 4413899"/>
              <a:gd name="connsiteX110" fmla="*/ 2413347 w 2941248"/>
              <a:gd name="connsiteY110" fmla="*/ 3084719 h 4413899"/>
              <a:gd name="connsiteX111" fmla="*/ 2432200 w 2941248"/>
              <a:gd name="connsiteY111" fmla="*/ 2660513 h 4413899"/>
              <a:gd name="connsiteX112" fmla="*/ 2451054 w 2941248"/>
              <a:gd name="connsiteY112" fmla="*/ 2547391 h 4413899"/>
              <a:gd name="connsiteX113" fmla="*/ 2469908 w 2941248"/>
              <a:gd name="connsiteY113" fmla="*/ 2387136 h 4413899"/>
              <a:gd name="connsiteX114" fmla="*/ 2479334 w 2941248"/>
              <a:gd name="connsiteY114" fmla="*/ 2340002 h 4413899"/>
              <a:gd name="connsiteX115" fmla="*/ 2479334 w 2941248"/>
              <a:gd name="connsiteY115" fmla="*/ 2038344 h 4413899"/>
              <a:gd name="connsiteX116" fmla="*/ 2469908 w 2941248"/>
              <a:gd name="connsiteY116" fmla="*/ 2010064 h 4413899"/>
              <a:gd name="connsiteX117" fmla="*/ 2479334 w 2941248"/>
              <a:gd name="connsiteY117" fmla="*/ 1906369 h 4413899"/>
              <a:gd name="connsiteX118" fmla="*/ 2488761 w 2941248"/>
              <a:gd name="connsiteY118" fmla="*/ 1878088 h 4413899"/>
              <a:gd name="connsiteX119" fmla="*/ 2554749 w 2941248"/>
              <a:gd name="connsiteY119" fmla="*/ 1830954 h 4413899"/>
              <a:gd name="connsiteX120" fmla="*/ 2611310 w 2941248"/>
              <a:gd name="connsiteY120" fmla="*/ 1793247 h 4413899"/>
              <a:gd name="connsiteX121" fmla="*/ 2667871 w 2941248"/>
              <a:gd name="connsiteY121" fmla="*/ 1774394 h 4413899"/>
              <a:gd name="connsiteX122" fmla="*/ 2696151 w 2941248"/>
              <a:gd name="connsiteY122" fmla="*/ 1764967 h 4413899"/>
              <a:gd name="connsiteX123" fmla="*/ 2724431 w 2941248"/>
              <a:gd name="connsiteY123" fmla="*/ 1746113 h 4413899"/>
              <a:gd name="connsiteX124" fmla="*/ 2752712 w 2941248"/>
              <a:gd name="connsiteY124" fmla="*/ 1717833 h 4413899"/>
              <a:gd name="connsiteX125" fmla="*/ 2780992 w 2941248"/>
              <a:gd name="connsiteY125" fmla="*/ 1708406 h 4413899"/>
              <a:gd name="connsiteX126" fmla="*/ 2809273 w 2941248"/>
              <a:gd name="connsiteY126" fmla="*/ 1689552 h 4413899"/>
              <a:gd name="connsiteX127" fmla="*/ 2828126 w 2941248"/>
              <a:gd name="connsiteY127" fmla="*/ 1661272 h 4413899"/>
              <a:gd name="connsiteX128" fmla="*/ 2837553 w 2941248"/>
              <a:gd name="connsiteY128" fmla="*/ 1632991 h 4413899"/>
              <a:gd name="connsiteX129" fmla="*/ 2865833 w 2941248"/>
              <a:gd name="connsiteY129" fmla="*/ 1595284 h 4413899"/>
              <a:gd name="connsiteX130" fmla="*/ 2884687 w 2941248"/>
              <a:gd name="connsiteY130" fmla="*/ 1529297 h 4413899"/>
              <a:gd name="connsiteX131" fmla="*/ 2894114 w 2941248"/>
              <a:gd name="connsiteY131" fmla="*/ 1491589 h 4413899"/>
              <a:gd name="connsiteX132" fmla="*/ 2903541 w 2941248"/>
              <a:gd name="connsiteY132" fmla="*/ 1463309 h 4413899"/>
              <a:gd name="connsiteX133" fmla="*/ 2931821 w 2941248"/>
              <a:gd name="connsiteY133" fmla="*/ 1369041 h 4413899"/>
              <a:gd name="connsiteX134" fmla="*/ 2941248 w 2941248"/>
              <a:gd name="connsiteY134" fmla="*/ 1284200 h 4413899"/>
              <a:gd name="connsiteX135" fmla="*/ 2931821 w 2941248"/>
              <a:gd name="connsiteY135" fmla="*/ 991969 h 4413899"/>
              <a:gd name="connsiteX136" fmla="*/ 2922394 w 2941248"/>
              <a:gd name="connsiteY136" fmla="*/ 963688 h 4413899"/>
              <a:gd name="connsiteX137" fmla="*/ 2894114 w 2941248"/>
              <a:gd name="connsiteY137" fmla="*/ 859994 h 4413899"/>
              <a:gd name="connsiteX138" fmla="*/ 2865833 w 2941248"/>
              <a:gd name="connsiteY138" fmla="*/ 794006 h 4413899"/>
              <a:gd name="connsiteX139" fmla="*/ 2856407 w 2941248"/>
              <a:gd name="connsiteY139" fmla="*/ 765726 h 4413899"/>
              <a:gd name="connsiteX140" fmla="*/ 2828126 w 2941248"/>
              <a:gd name="connsiteY140" fmla="*/ 737445 h 4413899"/>
              <a:gd name="connsiteX141" fmla="*/ 2809273 w 2941248"/>
              <a:gd name="connsiteY141" fmla="*/ 671457 h 4413899"/>
              <a:gd name="connsiteX142" fmla="*/ 2790419 w 2941248"/>
              <a:gd name="connsiteY142" fmla="*/ 614897 h 4413899"/>
              <a:gd name="connsiteX143" fmla="*/ 2780992 w 2941248"/>
              <a:gd name="connsiteY143" fmla="*/ 586616 h 4413899"/>
              <a:gd name="connsiteX144" fmla="*/ 2762139 w 2941248"/>
              <a:gd name="connsiteY144" fmla="*/ 530055 h 4413899"/>
              <a:gd name="connsiteX145" fmla="*/ 2752712 w 2941248"/>
              <a:gd name="connsiteY145" fmla="*/ 501775 h 4413899"/>
              <a:gd name="connsiteX146" fmla="*/ 2743285 w 2941248"/>
              <a:gd name="connsiteY146" fmla="*/ 426361 h 4413899"/>
              <a:gd name="connsiteX147" fmla="*/ 2733858 w 2941248"/>
              <a:gd name="connsiteY147" fmla="*/ 190690 h 4413899"/>
              <a:gd name="connsiteX148" fmla="*/ 2724431 w 2941248"/>
              <a:gd name="connsiteY148" fmla="*/ 162410 h 4413899"/>
              <a:gd name="connsiteX149" fmla="*/ 2696151 w 2941248"/>
              <a:gd name="connsiteY149" fmla="*/ 134130 h 4413899"/>
              <a:gd name="connsiteX150" fmla="*/ 2611310 w 2941248"/>
              <a:gd name="connsiteY150" fmla="*/ 115276 h 4413899"/>
              <a:gd name="connsiteX151" fmla="*/ 2564176 w 2941248"/>
              <a:gd name="connsiteY151" fmla="*/ 96422 h 4413899"/>
              <a:gd name="connsiteX152" fmla="*/ 2535895 w 2941248"/>
              <a:gd name="connsiteY152" fmla="*/ 86996 h 4413899"/>
              <a:gd name="connsiteX153" fmla="*/ 2451054 w 2941248"/>
              <a:gd name="connsiteY153" fmla="*/ 68142 h 4413899"/>
              <a:gd name="connsiteX154" fmla="*/ 2366213 w 2941248"/>
              <a:gd name="connsiteY154" fmla="*/ 58715 h 4413899"/>
              <a:gd name="connsiteX155" fmla="*/ 2187104 w 2941248"/>
              <a:gd name="connsiteY155" fmla="*/ 30435 h 4413899"/>
              <a:gd name="connsiteX156" fmla="*/ 2149396 w 2941248"/>
              <a:gd name="connsiteY156" fmla="*/ 21008 h 4413899"/>
              <a:gd name="connsiteX157" fmla="*/ 2111689 w 2941248"/>
              <a:gd name="connsiteY157" fmla="*/ 2154 h 4413899"/>
              <a:gd name="connsiteX158" fmla="*/ 2045701 w 2941248"/>
              <a:gd name="connsiteY158" fmla="*/ 2154 h 4413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Lst>
            <a:rect l="l" t="t" r="r" b="b"/>
            <a:pathLst>
              <a:path w="2941248" h="4413899">
                <a:moveTo>
                  <a:pt x="2045701" y="2154"/>
                </a:moveTo>
                <a:cubicBezTo>
                  <a:pt x="1979713" y="5296"/>
                  <a:pt x="2009454" y="6681"/>
                  <a:pt x="1715763" y="21008"/>
                </a:cubicBezTo>
                <a:cubicBezTo>
                  <a:pt x="1164741" y="47888"/>
                  <a:pt x="1997416" y="10811"/>
                  <a:pt x="1329264" y="39862"/>
                </a:cubicBezTo>
                <a:cubicBezTo>
                  <a:pt x="1310411" y="43004"/>
                  <a:pt x="1291362" y="45142"/>
                  <a:pt x="1272704" y="49288"/>
                </a:cubicBezTo>
                <a:cubicBezTo>
                  <a:pt x="1193739" y="66835"/>
                  <a:pt x="1311381" y="51843"/>
                  <a:pt x="1197289" y="68142"/>
                </a:cubicBezTo>
                <a:cubicBezTo>
                  <a:pt x="1169121" y="72166"/>
                  <a:pt x="1140653" y="73808"/>
                  <a:pt x="1112448" y="77569"/>
                </a:cubicBezTo>
                <a:cubicBezTo>
                  <a:pt x="1093502" y="80095"/>
                  <a:pt x="1074741" y="83854"/>
                  <a:pt x="1055887" y="86996"/>
                </a:cubicBezTo>
                <a:cubicBezTo>
                  <a:pt x="984885" y="134330"/>
                  <a:pt x="1075127" y="78749"/>
                  <a:pt x="989899" y="115276"/>
                </a:cubicBezTo>
                <a:cubicBezTo>
                  <a:pt x="979486" y="119739"/>
                  <a:pt x="971752" y="129063"/>
                  <a:pt x="961619" y="134130"/>
                </a:cubicBezTo>
                <a:cubicBezTo>
                  <a:pt x="946484" y="141698"/>
                  <a:pt x="930196" y="146699"/>
                  <a:pt x="914485" y="152983"/>
                </a:cubicBezTo>
                <a:cubicBezTo>
                  <a:pt x="851498" y="215972"/>
                  <a:pt x="927374" y="150552"/>
                  <a:pt x="839071" y="190690"/>
                </a:cubicBezTo>
                <a:cubicBezTo>
                  <a:pt x="818443" y="200067"/>
                  <a:pt x="802777" y="218265"/>
                  <a:pt x="782510" y="228398"/>
                </a:cubicBezTo>
                <a:cubicBezTo>
                  <a:pt x="767283" y="236012"/>
                  <a:pt x="709337" y="269428"/>
                  <a:pt x="678815" y="275532"/>
                </a:cubicBezTo>
                <a:cubicBezTo>
                  <a:pt x="657027" y="279890"/>
                  <a:pt x="634823" y="281817"/>
                  <a:pt x="612827" y="284959"/>
                </a:cubicBezTo>
                <a:cubicBezTo>
                  <a:pt x="593973" y="291243"/>
                  <a:pt x="575301" y="298101"/>
                  <a:pt x="556266" y="303812"/>
                </a:cubicBezTo>
                <a:cubicBezTo>
                  <a:pt x="506739" y="318670"/>
                  <a:pt x="532522" y="306825"/>
                  <a:pt x="490279" y="322666"/>
                </a:cubicBezTo>
                <a:cubicBezTo>
                  <a:pt x="474435" y="328608"/>
                  <a:pt x="458989" y="335578"/>
                  <a:pt x="443145" y="341519"/>
                </a:cubicBezTo>
                <a:cubicBezTo>
                  <a:pt x="433841" y="345008"/>
                  <a:pt x="424168" y="347457"/>
                  <a:pt x="414864" y="350946"/>
                </a:cubicBezTo>
                <a:cubicBezTo>
                  <a:pt x="399020" y="356888"/>
                  <a:pt x="383783" y="364449"/>
                  <a:pt x="367730" y="369800"/>
                </a:cubicBezTo>
                <a:cubicBezTo>
                  <a:pt x="331866" y="381755"/>
                  <a:pt x="333507" y="375040"/>
                  <a:pt x="301743" y="388653"/>
                </a:cubicBezTo>
                <a:cubicBezTo>
                  <a:pt x="288827" y="394189"/>
                  <a:pt x="276877" y="401800"/>
                  <a:pt x="264036" y="407507"/>
                </a:cubicBezTo>
                <a:cubicBezTo>
                  <a:pt x="248573" y="414380"/>
                  <a:pt x="232365" y="419488"/>
                  <a:pt x="216901" y="426361"/>
                </a:cubicBezTo>
                <a:cubicBezTo>
                  <a:pt x="204060" y="432068"/>
                  <a:pt x="192110" y="439678"/>
                  <a:pt x="179194" y="445214"/>
                </a:cubicBezTo>
                <a:cubicBezTo>
                  <a:pt x="170061" y="449128"/>
                  <a:pt x="159802" y="450197"/>
                  <a:pt x="150914" y="454641"/>
                </a:cubicBezTo>
                <a:cubicBezTo>
                  <a:pt x="59098" y="500549"/>
                  <a:pt x="140929" y="462129"/>
                  <a:pt x="75499" y="511202"/>
                </a:cubicBezTo>
                <a:cubicBezTo>
                  <a:pt x="60841" y="522195"/>
                  <a:pt x="44076" y="530055"/>
                  <a:pt x="28365" y="539482"/>
                </a:cubicBezTo>
                <a:cubicBezTo>
                  <a:pt x="22081" y="552051"/>
                  <a:pt x="13956" y="563858"/>
                  <a:pt x="9512" y="577189"/>
                </a:cubicBezTo>
                <a:cubicBezTo>
                  <a:pt x="4445" y="592389"/>
                  <a:pt x="85" y="608301"/>
                  <a:pt x="85" y="624323"/>
                </a:cubicBezTo>
                <a:cubicBezTo>
                  <a:pt x="85" y="721784"/>
                  <a:pt x="-1554" y="819723"/>
                  <a:pt x="9512" y="916554"/>
                </a:cubicBezTo>
                <a:cubicBezTo>
                  <a:pt x="11296" y="932164"/>
                  <a:pt x="28365" y="941693"/>
                  <a:pt x="37792" y="954262"/>
                </a:cubicBezTo>
                <a:cubicBezTo>
                  <a:pt x="82580" y="1088622"/>
                  <a:pt x="37590" y="948834"/>
                  <a:pt x="66073" y="1048530"/>
                </a:cubicBezTo>
                <a:cubicBezTo>
                  <a:pt x="68803" y="1058084"/>
                  <a:pt x="72769" y="1067256"/>
                  <a:pt x="75499" y="1076810"/>
                </a:cubicBezTo>
                <a:cubicBezTo>
                  <a:pt x="87382" y="1118401"/>
                  <a:pt x="80794" y="1106641"/>
                  <a:pt x="94353" y="1142798"/>
                </a:cubicBezTo>
                <a:cubicBezTo>
                  <a:pt x="138202" y="1259727"/>
                  <a:pt x="89217" y="1127671"/>
                  <a:pt x="132060" y="1227639"/>
                </a:cubicBezTo>
                <a:cubicBezTo>
                  <a:pt x="135974" y="1236772"/>
                  <a:pt x="137998" y="1246615"/>
                  <a:pt x="141487" y="1255919"/>
                </a:cubicBezTo>
                <a:cubicBezTo>
                  <a:pt x="147429" y="1271763"/>
                  <a:pt x="154400" y="1287209"/>
                  <a:pt x="160341" y="1303053"/>
                </a:cubicBezTo>
                <a:cubicBezTo>
                  <a:pt x="163830" y="1312357"/>
                  <a:pt x="164255" y="1323066"/>
                  <a:pt x="169767" y="1331334"/>
                </a:cubicBezTo>
                <a:cubicBezTo>
                  <a:pt x="177162" y="1342427"/>
                  <a:pt x="188621" y="1350187"/>
                  <a:pt x="198048" y="1359614"/>
                </a:cubicBezTo>
                <a:cubicBezTo>
                  <a:pt x="206879" y="1403767"/>
                  <a:pt x="205659" y="1412544"/>
                  <a:pt x="226328" y="1453882"/>
                </a:cubicBezTo>
                <a:cubicBezTo>
                  <a:pt x="231395" y="1464016"/>
                  <a:pt x="238897" y="1472736"/>
                  <a:pt x="245182" y="1482163"/>
                </a:cubicBezTo>
                <a:cubicBezTo>
                  <a:pt x="267847" y="1572819"/>
                  <a:pt x="248489" y="1536848"/>
                  <a:pt x="292316" y="1595284"/>
                </a:cubicBezTo>
                <a:cubicBezTo>
                  <a:pt x="313930" y="1660126"/>
                  <a:pt x="284367" y="1581375"/>
                  <a:pt x="330023" y="1661272"/>
                </a:cubicBezTo>
                <a:cubicBezTo>
                  <a:pt x="334953" y="1669899"/>
                  <a:pt x="334115" y="1681169"/>
                  <a:pt x="339450" y="1689552"/>
                </a:cubicBezTo>
                <a:cubicBezTo>
                  <a:pt x="356320" y="1716062"/>
                  <a:pt x="396011" y="1764967"/>
                  <a:pt x="396011" y="1764967"/>
                </a:cubicBezTo>
                <a:lnTo>
                  <a:pt x="414864" y="1821528"/>
                </a:lnTo>
                <a:cubicBezTo>
                  <a:pt x="418006" y="1830955"/>
                  <a:pt x="421881" y="1840168"/>
                  <a:pt x="424291" y="1849808"/>
                </a:cubicBezTo>
                <a:cubicBezTo>
                  <a:pt x="429561" y="1870887"/>
                  <a:pt x="443392" y="1930305"/>
                  <a:pt x="452572" y="1944076"/>
                </a:cubicBezTo>
                <a:lnTo>
                  <a:pt x="471425" y="1972356"/>
                </a:lnTo>
                <a:cubicBezTo>
                  <a:pt x="477710" y="1997494"/>
                  <a:pt x="478691" y="2024594"/>
                  <a:pt x="490279" y="2047771"/>
                </a:cubicBezTo>
                <a:cubicBezTo>
                  <a:pt x="496563" y="2060340"/>
                  <a:pt x="503597" y="2072562"/>
                  <a:pt x="509132" y="2085478"/>
                </a:cubicBezTo>
                <a:cubicBezTo>
                  <a:pt x="513046" y="2094612"/>
                  <a:pt x="514115" y="2104871"/>
                  <a:pt x="518559" y="2113759"/>
                </a:cubicBezTo>
                <a:cubicBezTo>
                  <a:pt x="523626" y="2123892"/>
                  <a:pt x="532346" y="2131906"/>
                  <a:pt x="537413" y="2142039"/>
                </a:cubicBezTo>
                <a:cubicBezTo>
                  <a:pt x="541857" y="2150927"/>
                  <a:pt x="542396" y="2161431"/>
                  <a:pt x="546840" y="2170319"/>
                </a:cubicBezTo>
                <a:cubicBezTo>
                  <a:pt x="551907" y="2180453"/>
                  <a:pt x="560626" y="2188466"/>
                  <a:pt x="565693" y="2198600"/>
                </a:cubicBezTo>
                <a:cubicBezTo>
                  <a:pt x="586206" y="2239628"/>
                  <a:pt x="561282" y="2218818"/>
                  <a:pt x="593974" y="2264587"/>
                </a:cubicBezTo>
                <a:cubicBezTo>
                  <a:pt x="601723" y="2275435"/>
                  <a:pt x="612827" y="2283441"/>
                  <a:pt x="622254" y="2292868"/>
                </a:cubicBezTo>
                <a:lnTo>
                  <a:pt x="641108" y="2349429"/>
                </a:lnTo>
                <a:cubicBezTo>
                  <a:pt x="644250" y="2358856"/>
                  <a:pt x="648124" y="2368069"/>
                  <a:pt x="650534" y="2377709"/>
                </a:cubicBezTo>
                <a:cubicBezTo>
                  <a:pt x="662371" y="2425056"/>
                  <a:pt x="655864" y="2403125"/>
                  <a:pt x="669388" y="2443697"/>
                </a:cubicBezTo>
                <a:cubicBezTo>
                  <a:pt x="672530" y="2475120"/>
                  <a:pt x="674013" y="2506753"/>
                  <a:pt x="678815" y="2537965"/>
                </a:cubicBezTo>
                <a:cubicBezTo>
                  <a:pt x="680326" y="2547786"/>
                  <a:pt x="685966" y="2556573"/>
                  <a:pt x="688242" y="2566245"/>
                </a:cubicBezTo>
                <a:cubicBezTo>
                  <a:pt x="698547" y="2610039"/>
                  <a:pt x="705165" y="2654687"/>
                  <a:pt x="716522" y="2698220"/>
                </a:cubicBezTo>
                <a:cubicBezTo>
                  <a:pt x="724047" y="2727065"/>
                  <a:pt x="744803" y="2783062"/>
                  <a:pt x="744803" y="2783062"/>
                </a:cubicBezTo>
                <a:cubicBezTo>
                  <a:pt x="747945" y="2889899"/>
                  <a:pt x="748612" y="2996838"/>
                  <a:pt x="754229" y="3103573"/>
                </a:cubicBezTo>
                <a:cubicBezTo>
                  <a:pt x="754910" y="3116511"/>
                  <a:pt x="761944" y="3128438"/>
                  <a:pt x="763656" y="3141280"/>
                </a:cubicBezTo>
                <a:cubicBezTo>
                  <a:pt x="768243" y="3175683"/>
                  <a:pt x="767670" y="3210692"/>
                  <a:pt x="773083" y="3244975"/>
                </a:cubicBezTo>
                <a:cubicBezTo>
                  <a:pt x="777124" y="3270570"/>
                  <a:pt x="786856" y="3294980"/>
                  <a:pt x="791937" y="3320389"/>
                </a:cubicBezTo>
                <a:cubicBezTo>
                  <a:pt x="799415" y="3357785"/>
                  <a:pt x="808844" y="3408820"/>
                  <a:pt x="820217" y="3442938"/>
                </a:cubicBezTo>
                <a:lnTo>
                  <a:pt x="839071" y="3499499"/>
                </a:lnTo>
                <a:cubicBezTo>
                  <a:pt x="842213" y="3508926"/>
                  <a:pt x="846863" y="3517978"/>
                  <a:pt x="848497" y="3527779"/>
                </a:cubicBezTo>
                <a:lnTo>
                  <a:pt x="867351" y="3640901"/>
                </a:lnTo>
                <a:cubicBezTo>
                  <a:pt x="870493" y="3659755"/>
                  <a:pt x="870734" y="3679329"/>
                  <a:pt x="876778" y="3697462"/>
                </a:cubicBezTo>
                <a:cubicBezTo>
                  <a:pt x="886205" y="3725742"/>
                  <a:pt x="893593" y="3754786"/>
                  <a:pt x="905058" y="3782303"/>
                </a:cubicBezTo>
                <a:cubicBezTo>
                  <a:pt x="920769" y="3820010"/>
                  <a:pt x="942284" y="3855794"/>
                  <a:pt x="952192" y="3895424"/>
                </a:cubicBezTo>
                <a:cubicBezTo>
                  <a:pt x="961619" y="3933131"/>
                  <a:pt x="960476" y="3975217"/>
                  <a:pt x="980473" y="4008546"/>
                </a:cubicBezTo>
                <a:cubicBezTo>
                  <a:pt x="989900" y="4024257"/>
                  <a:pt x="999042" y="4040143"/>
                  <a:pt x="1008753" y="4055680"/>
                </a:cubicBezTo>
                <a:cubicBezTo>
                  <a:pt x="1014758" y="4065288"/>
                  <a:pt x="1021986" y="4074124"/>
                  <a:pt x="1027607" y="4083961"/>
                </a:cubicBezTo>
                <a:cubicBezTo>
                  <a:pt x="1037468" y="4101217"/>
                  <a:pt x="1050000" y="4134634"/>
                  <a:pt x="1065314" y="4149948"/>
                </a:cubicBezTo>
                <a:cubicBezTo>
                  <a:pt x="1073325" y="4157959"/>
                  <a:pt x="1084890" y="4161549"/>
                  <a:pt x="1093594" y="4168802"/>
                </a:cubicBezTo>
                <a:cubicBezTo>
                  <a:pt x="1103836" y="4177337"/>
                  <a:pt x="1111027" y="4189333"/>
                  <a:pt x="1121875" y="4197082"/>
                </a:cubicBezTo>
                <a:cubicBezTo>
                  <a:pt x="1133310" y="4205250"/>
                  <a:pt x="1147381" y="4208964"/>
                  <a:pt x="1159582" y="4215936"/>
                </a:cubicBezTo>
                <a:cubicBezTo>
                  <a:pt x="1169419" y="4221557"/>
                  <a:pt x="1178435" y="4228505"/>
                  <a:pt x="1187862" y="4234789"/>
                </a:cubicBezTo>
                <a:cubicBezTo>
                  <a:pt x="1219644" y="4282461"/>
                  <a:pt x="1189464" y="4249731"/>
                  <a:pt x="1234996" y="4272497"/>
                </a:cubicBezTo>
                <a:cubicBezTo>
                  <a:pt x="1245130" y="4277564"/>
                  <a:pt x="1252819" y="4286992"/>
                  <a:pt x="1263277" y="4291350"/>
                </a:cubicBezTo>
                <a:cubicBezTo>
                  <a:pt x="1336694" y="4321940"/>
                  <a:pt x="1333197" y="4315267"/>
                  <a:pt x="1395252" y="4329057"/>
                </a:cubicBezTo>
                <a:cubicBezTo>
                  <a:pt x="1407899" y="4331867"/>
                  <a:pt x="1420255" y="4335943"/>
                  <a:pt x="1432959" y="4338484"/>
                </a:cubicBezTo>
                <a:cubicBezTo>
                  <a:pt x="1472150" y="4346322"/>
                  <a:pt x="1516269" y="4351301"/>
                  <a:pt x="1555508" y="4357338"/>
                </a:cubicBezTo>
                <a:cubicBezTo>
                  <a:pt x="1574399" y="4360244"/>
                  <a:pt x="1593102" y="4364394"/>
                  <a:pt x="1612068" y="4366765"/>
                </a:cubicBezTo>
                <a:cubicBezTo>
                  <a:pt x="1668538" y="4373824"/>
                  <a:pt x="1781751" y="4385618"/>
                  <a:pt x="1781751" y="4385618"/>
                </a:cubicBezTo>
                <a:cubicBezTo>
                  <a:pt x="1875708" y="4409108"/>
                  <a:pt x="1831606" y="4400212"/>
                  <a:pt x="1913726" y="4413899"/>
                </a:cubicBezTo>
                <a:cubicBezTo>
                  <a:pt x="2033132" y="4410757"/>
                  <a:pt x="2152816" y="4413189"/>
                  <a:pt x="2271945" y="4404472"/>
                </a:cubicBezTo>
                <a:cubicBezTo>
                  <a:pt x="2283244" y="4403645"/>
                  <a:pt x="2289617" y="4389596"/>
                  <a:pt x="2300225" y="4385618"/>
                </a:cubicBezTo>
                <a:cubicBezTo>
                  <a:pt x="2315227" y="4379992"/>
                  <a:pt x="2331901" y="4380407"/>
                  <a:pt x="2347359" y="4376191"/>
                </a:cubicBezTo>
                <a:cubicBezTo>
                  <a:pt x="2402390" y="4361183"/>
                  <a:pt x="2400440" y="4356889"/>
                  <a:pt x="2451054" y="4338484"/>
                </a:cubicBezTo>
                <a:cubicBezTo>
                  <a:pt x="2491530" y="4323766"/>
                  <a:pt x="2510640" y="4322453"/>
                  <a:pt x="2545322" y="4300777"/>
                </a:cubicBezTo>
                <a:cubicBezTo>
                  <a:pt x="2558645" y="4292450"/>
                  <a:pt x="2570460" y="4281924"/>
                  <a:pt x="2583029" y="4272497"/>
                </a:cubicBezTo>
                <a:cubicBezTo>
                  <a:pt x="2595598" y="4253643"/>
                  <a:pt x="2617012" y="4238287"/>
                  <a:pt x="2620737" y="4215936"/>
                </a:cubicBezTo>
                <a:cubicBezTo>
                  <a:pt x="2631796" y="4149574"/>
                  <a:pt x="2624119" y="4177508"/>
                  <a:pt x="2639590" y="4131095"/>
                </a:cubicBezTo>
                <a:cubicBezTo>
                  <a:pt x="2636448" y="4008546"/>
                  <a:pt x="2635858" y="3885906"/>
                  <a:pt x="2630163" y="3763449"/>
                </a:cubicBezTo>
                <a:cubicBezTo>
                  <a:pt x="2629561" y="3750507"/>
                  <a:pt x="2622867" y="3738522"/>
                  <a:pt x="2620737" y="3725742"/>
                </a:cubicBezTo>
                <a:cubicBezTo>
                  <a:pt x="2616572" y="3700753"/>
                  <a:pt x="2615475" y="3675317"/>
                  <a:pt x="2611310" y="3650328"/>
                </a:cubicBezTo>
                <a:cubicBezTo>
                  <a:pt x="2603826" y="3605423"/>
                  <a:pt x="2595607" y="3606378"/>
                  <a:pt x="2583029" y="3556060"/>
                </a:cubicBezTo>
                <a:cubicBezTo>
                  <a:pt x="2570855" y="3507361"/>
                  <a:pt x="2580790" y="3529132"/>
                  <a:pt x="2554749" y="3490072"/>
                </a:cubicBezTo>
                <a:cubicBezTo>
                  <a:pt x="2551607" y="3480645"/>
                  <a:pt x="2548052" y="3471346"/>
                  <a:pt x="2545322" y="3461791"/>
                </a:cubicBezTo>
                <a:cubicBezTo>
                  <a:pt x="2541763" y="3449334"/>
                  <a:pt x="2540444" y="3436215"/>
                  <a:pt x="2535895" y="3424084"/>
                </a:cubicBezTo>
                <a:cubicBezTo>
                  <a:pt x="2525642" y="3396743"/>
                  <a:pt x="2513818" y="3381542"/>
                  <a:pt x="2498188" y="3358097"/>
                </a:cubicBezTo>
                <a:cubicBezTo>
                  <a:pt x="2495046" y="3345528"/>
                  <a:pt x="2492484" y="3332799"/>
                  <a:pt x="2488761" y="3320389"/>
                </a:cubicBezTo>
                <a:cubicBezTo>
                  <a:pt x="2483051" y="3301354"/>
                  <a:pt x="2476192" y="3282682"/>
                  <a:pt x="2469908" y="3263829"/>
                </a:cubicBezTo>
                <a:lnTo>
                  <a:pt x="2441627" y="3178987"/>
                </a:lnTo>
                <a:lnTo>
                  <a:pt x="2422774" y="3122427"/>
                </a:lnTo>
                <a:lnTo>
                  <a:pt x="2413347" y="3084719"/>
                </a:lnTo>
                <a:cubicBezTo>
                  <a:pt x="2429190" y="2466839"/>
                  <a:pt x="2401698" y="2874032"/>
                  <a:pt x="2432200" y="2660513"/>
                </a:cubicBezTo>
                <a:cubicBezTo>
                  <a:pt x="2446910" y="2557538"/>
                  <a:pt x="2433603" y="2617197"/>
                  <a:pt x="2451054" y="2547391"/>
                </a:cubicBezTo>
                <a:cubicBezTo>
                  <a:pt x="2454548" y="2515944"/>
                  <a:pt x="2464725" y="2420829"/>
                  <a:pt x="2469908" y="2387136"/>
                </a:cubicBezTo>
                <a:cubicBezTo>
                  <a:pt x="2472344" y="2371300"/>
                  <a:pt x="2476192" y="2355713"/>
                  <a:pt x="2479334" y="2340002"/>
                </a:cubicBezTo>
                <a:cubicBezTo>
                  <a:pt x="2491525" y="2193707"/>
                  <a:pt x="2494743" y="2215558"/>
                  <a:pt x="2479334" y="2038344"/>
                </a:cubicBezTo>
                <a:cubicBezTo>
                  <a:pt x="2478473" y="2028445"/>
                  <a:pt x="2473050" y="2019491"/>
                  <a:pt x="2469908" y="2010064"/>
                </a:cubicBezTo>
                <a:cubicBezTo>
                  <a:pt x="2473050" y="1975499"/>
                  <a:pt x="2474426" y="1940728"/>
                  <a:pt x="2479334" y="1906369"/>
                </a:cubicBezTo>
                <a:cubicBezTo>
                  <a:pt x="2480739" y="1896532"/>
                  <a:pt x="2483249" y="1886356"/>
                  <a:pt x="2488761" y="1878088"/>
                </a:cubicBezTo>
                <a:cubicBezTo>
                  <a:pt x="2510977" y="1844765"/>
                  <a:pt x="2521986" y="1850612"/>
                  <a:pt x="2554749" y="1830954"/>
                </a:cubicBezTo>
                <a:cubicBezTo>
                  <a:pt x="2574179" y="1819296"/>
                  <a:pt x="2589813" y="1800412"/>
                  <a:pt x="2611310" y="1793247"/>
                </a:cubicBezTo>
                <a:lnTo>
                  <a:pt x="2667871" y="1774394"/>
                </a:lnTo>
                <a:cubicBezTo>
                  <a:pt x="2677298" y="1771252"/>
                  <a:pt x="2687883" y="1770479"/>
                  <a:pt x="2696151" y="1764967"/>
                </a:cubicBezTo>
                <a:cubicBezTo>
                  <a:pt x="2705578" y="1758682"/>
                  <a:pt x="2715727" y="1753366"/>
                  <a:pt x="2724431" y="1746113"/>
                </a:cubicBezTo>
                <a:cubicBezTo>
                  <a:pt x="2734673" y="1737578"/>
                  <a:pt x="2741619" y="1725228"/>
                  <a:pt x="2752712" y="1717833"/>
                </a:cubicBezTo>
                <a:cubicBezTo>
                  <a:pt x="2760980" y="1712321"/>
                  <a:pt x="2772104" y="1712850"/>
                  <a:pt x="2780992" y="1708406"/>
                </a:cubicBezTo>
                <a:cubicBezTo>
                  <a:pt x="2791126" y="1703339"/>
                  <a:pt x="2799846" y="1695837"/>
                  <a:pt x="2809273" y="1689552"/>
                </a:cubicBezTo>
                <a:cubicBezTo>
                  <a:pt x="2815557" y="1680125"/>
                  <a:pt x="2823059" y="1671405"/>
                  <a:pt x="2828126" y="1661272"/>
                </a:cubicBezTo>
                <a:cubicBezTo>
                  <a:pt x="2832570" y="1652384"/>
                  <a:pt x="2832623" y="1641619"/>
                  <a:pt x="2837553" y="1632991"/>
                </a:cubicBezTo>
                <a:cubicBezTo>
                  <a:pt x="2845348" y="1619350"/>
                  <a:pt x="2856406" y="1607853"/>
                  <a:pt x="2865833" y="1595284"/>
                </a:cubicBezTo>
                <a:cubicBezTo>
                  <a:pt x="2895307" y="1477390"/>
                  <a:pt x="2857636" y="1623975"/>
                  <a:pt x="2884687" y="1529297"/>
                </a:cubicBezTo>
                <a:cubicBezTo>
                  <a:pt x="2888246" y="1516839"/>
                  <a:pt x="2890555" y="1504047"/>
                  <a:pt x="2894114" y="1491589"/>
                </a:cubicBezTo>
                <a:cubicBezTo>
                  <a:pt x="2896844" y="1482035"/>
                  <a:pt x="2901131" y="1472949"/>
                  <a:pt x="2903541" y="1463309"/>
                </a:cubicBezTo>
                <a:cubicBezTo>
                  <a:pt x="2924783" y="1378337"/>
                  <a:pt x="2898041" y="1453488"/>
                  <a:pt x="2931821" y="1369041"/>
                </a:cubicBezTo>
                <a:cubicBezTo>
                  <a:pt x="2934963" y="1340761"/>
                  <a:pt x="2941248" y="1312654"/>
                  <a:pt x="2941248" y="1284200"/>
                </a:cubicBezTo>
                <a:cubicBezTo>
                  <a:pt x="2941248" y="1186739"/>
                  <a:pt x="2937544" y="1089262"/>
                  <a:pt x="2931821" y="991969"/>
                </a:cubicBezTo>
                <a:cubicBezTo>
                  <a:pt x="2931237" y="982049"/>
                  <a:pt x="2924804" y="973328"/>
                  <a:pt x="2922394" y="963688"/>
                </a:cubicBezTo>
                <a:cubicBezTo>
                  <a:pt x="2895745" y="857093"/>
                  <a:pt x="2934561" y="981335"/>
                  <a:pt x="2894114" y="859994"/>
                </a:cubicBezTo>
                <a:cubicBezTo>
                  <a:pt x="2872005" y="793667"/>
                  <a:pt x="2900781" y="875551"/>
                  <a:pt x="2865833" y="794006"/>
                </a:cubicBezTo>
                <a:cubicBezTo>
                  <a:pt x="2861919" y="784873"/>
                  <a:pt x="2861919" y="773994"/>
                  <a:pt x="2856407" y="765726"/>
                </a:cubicBezTo>
                <a:cubicBezTo>
                  <a:pt x="2849012" y="754633"/>
                  <a:pt x="2837553" y="746872"/>
                  <a:pt x="2828126" y="737445"/>
                </a:cubicBezTo>
                <a:cubicBezTo>
                  <a:pt x="2796445" y="642406"/>
                  <a:pt x="2844783" y="789824"/>
                  <a:pt x="2809273" y="671457"/>
                </a:cubicBezTo>
                <a:cubicBezTo>
                  <a:pt x="2803563" y="652422"/>
                  <a:pt x="2796704" y="633750"/>
                  <a:pt x="2790419" y="614897"/>
                </a:cubicBezTo>
                <a:lnTo>
                  <a:pt x="2780992" y="586616"/>
                </a:lnTo>
                <a:lnTo>
                  <a:pt x="2762139" y="530055"/>
                </a:lnTo>
                <a:lnTo>
                  <a:pt x="2752712" y="501775"/>
                </a:lnTo>
                <a:cubicBezTo>
                  <a:pt x="2749570" y="476637"/>
                  <a:pt x="2744818" y="451648"/>
                  <a:pt x="2743285" y="426361"/>
                </a:cubicBezTo>
                <a:cubicBezTo>
                  <a:pt x="2738529" y="347885"/>
                  <a:pt x="2739460" y="269110"/>
                  <a:pt x="2733858" y="190690"/>
                </a:cubicBezTo>
                <a:cubicBezTo>
                  <a:pt x="2733150" y="180779"/>
                  <a:pt x="2729943" y="170678"/>
                  <a:pt x="2724431" y="162410"/>
                </a:cubicBezTo>
                <a:cubicBezTo>
                  <a:pt x="2717036" y="151318"/>
                  <a:pt x="2707726" y="140744"/>
                  <a:pt x="2696151" y="134130"/>
                </a:cubicBezTo>
                <a:cubicBezTo>
                  <a:pt x="2688134" y="129549"/>
                  <a:pt x="2615208" y="116445"/>
                  <a:pt x="2611310" y="115276"/>
                </a:cubicBezTo>
                <a:cubicBezTo>
                  <a:pt x="2595102" y="110413"/>
                  <a:pt x="2580020" y="102363"/>
                  <a:pt x="2564176" y="96422"/>
                </a:cubicBezTo>
                <a:cubicBezTo>
                  <a:pt x="2554872" y="92933"/>
                  <a:pt x="2545450" y="89726"/>
                  <a:pt x="2535895" y="86996"/>
                </a:cubicBezTo>
                <a:cubicBezTo>
                  <a:pt x="2515308" y="81114"/>
                  <a:pt x="2470497" y="70920"/>
                  <a:pt x="2451054" y="68142"/>
                </a:cubicBezTo>
                <a:cubicBezTo>
                  <a:pt x="2422886" y="64118"/>
                  <a:pt x="2394319" y="63153"/>
                  <a:pt x="2366213" y="58715"/>
                </a:cubicBezTo>
                <a:cubicBezTo>
                  <a:pt x="2134091" y="22065"/>
                  <a:pt x="2401427" y="54249"/>
                  <a:pt x="2187104" y="30435"/>
                </a:cubicBezTo>
                <a:cubicBezTo>
                  <a:pt x="2174535" y="27293"/>
                  <a:pt x="2161527" y="25557"/>
                  <a:pt x="2149396" y="21008"/>
                </a:cubicBezTo>
                <a:cubicBezTo>
                  <a:pt x="2136238" y="16074"/>
                  <a:pt x="2125201" y="6015"/>
                  <a:pt x="2111689" y="2154"/>
                </a:cubicBezTo>
                <a:cubicBezTo>
                  <a:pt x="2102625" y="-436"/>
                  <a:pt x="2111689" y="-988"/>
                  <a:pt x="2045701" y="2154"/>
                </a:cubicBezTo>
                <a:close/>
              </a:path>
            </a:pathLst>
          </a:custGeom>
          <a:solidFill>
            <a:srgbClr val="E2F0D9">
              <a:alpha val="18824"/>
            </a:srgbClr>
          </a:solid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12" name="Freeform 11"/>
          <p:cNvSpPr/>
          <p:nvPr/>
        </p:nvSpPr>
        <p:spPr>
          <a:xfrm>
            <a:off x="2707229" y="1319753"/>
            <a:ext cx="3415783" cy="4458878"/>
          </a:xfrm>
          <a:custGeom>
            <a:avLst/>
            <a:gdLst>
              <a:gd name="connsiteX0" fmla="*/ 2762053 w 3415783"/>
              <a:gd name="connsiteY0" fmla="*/ 47134 h 4458878"/>
              <a:gd name="connsiteX1" fmla="*/ 1291472 w 3415783"/>
              <a:gd name="connsiteY1" fmla="*/ 37707 h 4458878"/>
              <a:gd name="connsiteX2" fmla="*/ 1253764 w 3415783"/>
              <a:gd name="connsiteY2" fmla="*/ 28280 h 4458878"/>
              <a:gd name="connsiteX3" fmla="*/ 1187777 w 3415783"/>
              <a:gd name="connsiteY3" fmla="*/ 18853 h 4458878"/>
              <a:gd name="connsiteX4" fmla="*/ 1055802 w 3415783"/>
              <a:gd name="connsiteY4" fmla="*/ 9426 h 4458878"/>
              <a:gd name="connsiteX5" fmla="*/ 659876 w 3415783"/>
              <a:gd name="connsiteY5" fmla="*/ 18853 h 4458878"/>
              <a:gd name="connsiteX6" fmla="*/ 603315 w 3415783"/>
              <a:gd name="connsiteY6" fmla="*/ 65987 h 4458878"/>
              <a:gd name="connsiteX7" fmla="*/ 612742 w 3415783"/>
              <a:gd name="connsiteY7" fmla="*/ 150828 h 4458878"/>
              <a:gd name="connsiteX8" fmla="*/ 631595 w 3415783"/>
              <a:gd name="connsiteY8" fmla="*/ 207389 h 4458878"/>
              <a:gd name="connsiteX9" fmla="*/ 688156 w 3415783"/>
              <a:gd name="connsiteY9" fmla="*/ 292231 h 4458878"/>
              <a:gd name="connsiteX10" fmla="*/ 744717 w 3415783"/>
              <a:gd name="connsiteY10" fmla="*/ 377072 h 4458878"/>
              <a:gd name="connsiteX11" fmla="*/ 763571 w 3415783"/>
              <a:gd name="connsiteY11" fmla="*/ 405352 h 4458878"/>
              <a:gd name="connsiteX12" fmla="*/ 791851 w 3415783"/>
              <a:gd name="connsiteY12" fmla="*/ 471340 h 4458878"/>
              <a:gd name="connsiteX13" fmla="*/ 801278 w 3415783"/>
              <a:gd name="connsiteY13" fmla="*/ 499620 h 4458878"/>
              <a:gd name="connsiteX14" fmla="*/ 838985 w 3415783"/>
              <a:gd name="connsiteY14" fmla="*/ 565608 h 4458878"/>
              <a:gd name="connsiteX15" fmla="*/ 876692 w 3415783"/>
              <a:gd name="connsiteY15" fmla="*/ 641022 h 4458878"/>
              <a:gd name="connsiteX16" fmla="*/ 886119 w 3415783"/>
              <a:gd name="connsiteY16" fmla="*/ 669303 h 4458878"/>
              <a:gd name="connsiteX17" fmla="*/ 914400 w 3415783"/>
              <a:gd name="connsiteY17" fmla="*/ 744717 h 4458878"/>
              <a:gd name="connsiteX18" fmla="*/ 923826 w 3415783"/>
              <a:gd name="connsiteY18" fmla="*/ 810705 h 4458878"/>
              <a:gd name="connsiteX19" fmla="*/ 933253 w 3415783"/>
              <a:gd name="connsiteY19" fmla="*/ 857839 h 4458878"/>
              <a:gd name="connsiteX20" fmla="*/ 942680 w 3415783"/>
              <a:gd name="connsiteY20" fmla="*/ 933253 h 4458878"/>
              <a:gd name="connsiteX21" fmla="*/ 952107 w 3415783"/>
              <a:gd name="connsiteY21" fmla="*/ 999241 h 4458878"/>
              <a:gd name="connsiteX22" fmla="*/ 961534 w 3415783"/>
              <a:gd name="connsiteY22" fmla="*/ 1055802 h 4458878"/>
              <a:gd name="connsiteX23" fmla="*/ 970960 w 3415783"/>
              <a:gd name="connsiteY23" fmla="*/ 1084082 h 4458878"/>
              <a:gd name="connsiteX24" fmla="*/ 980387 w 3415783"/>
              <a:gd name="connsiteY24" fmla="*/ 1376313 h 4458878"/>
              <a:gd name="connsiteX25" fmla="*/ 970960 w 3415783"/>
              <a:gd name="connsiteY25" fmla="*/ 1404593 h 4458878"/>
              <a:gd name="connsiteX26" fmla="*/ 914400 w 3415783"/>
              <a:gd name="connsiteY26" fmla="*/ 1461154 h 4458878"/>
              <a:gd name="connsiteX27" fmla="*/ 848412 w 3415783"/>
              <a:gd name="connsiteY27" fmla="*/ 1517715 h 4458878"/>
              <a:gd name="connsiteX28" fmla="*/ 820131 w 3415783"/>
              <a:gd name="connsiteY28" fmla="*/ 1536569 h 4458878"/>
              <a:gd name="connsiteX29" fmla="*/ 791851 w 3415783"/>
              <a:gd name="connsiteY29" fmla="*/ 1545995 h 4458878"/>
              <a:gd name="connsiteX30" fmla="*/ 763571 w 3415783"/>
              <a:gd name="connsiteY30" fmla="*/ 1564849 h 4458878"/>
              <a:gd name="connsiteX31" fmla="*/ 735290 w 3415783"/>
              <a:gd name="connsiteY31" fmla="*/ 1593129 h 4458878"/>
              <a:gd name="connsiteX32" fmla="*/ 697583 w 3415783"/>
              <a:gd name="connsiteY32" fmla="*/ 1611983 h 4458878"/>
              <a:gd name="connsiteX33" fmla="*/ 641022 w 3415783"/>
              <a:gd name="connsiteY33" fmla="*/ 1649690 h 4458878"/>
              <a:gd name="connsiteX34" fmla="*/ 612742 w 3415783"/>
              <a:gd name="connsiteY34" fmla="*/ 1659117 h 4458878"/>
              <a:gd name="connsiteX35" fmla="*/ 575035 w 3415783"/>
              <a:gd name="connsiteY35" fmla="*/ 1677971 h 4458878"/>
              <a:gd name="connsiteX36" fmla="*/ 537327 w 3415783"/>
              <a:gd name="connsiteY36" fmla="*/ 1687398 h 4458878"/>
              <a:gd name="connsiteX37" fmla="*/ 480767 w 3415783"/>
              <a:gd name="connsiteY37" fmla="*/ 1734532 h 4458878"/>
              <a:gd name="connsiteX38" fmla="*/ 405352 w 3415783"/>
              <a:gd name="connsiteY38" fmla="*/ 1781666 h 4458878"/>
              <a:gd name="connsiteX39" fmla="*/ 320511 w 3415783"/>
              <a:gd name="connsiteY39" fmla="*/ 1875934 h 4458878"/>
              <a:gd name="connsiteX40" fmla="*/ 292230 w 3415783"/>
              <a:gd name="connsiteY40" fmla="*/ 1894787 h 4458878"/>
              <a:gd name="connsiteX41" fmla="*/ 263950 w 3415783"/>
              <a:gd name="connsiteY41" fmla="*/ 1923068 h 4458878"/>
              <a:gd name="connsiteX42" fmla="*/ 235670 w 3415783"/>
              <a:gd name="connsiteY42" fmla="*/ 1941921 h 4458878"/>
              <a:gd name="connsiteX43" fmla="*/ 141402 w 3415783"/>
              <a:gd name="connsiteY43" fmla="*/ 2026762 h 4458878"/>
              <a:gd name="connsiteX44" fmla="*/ 94268 w 3415783"/>
              <a:gd name="connsiteY44" fmla="*/ 2092750 h 4458878"/>
              <a:gd name="connsiteX45" fmla="*/ 56560 w 3415783"/>
              <a:gd name="connsiteY45" fmla="*/ 2177591 h 4458878"/>
              <a:gd name="connsiteX46" fmla="*/ 47134 w 3415783"/>
              <a:gd name="connsiteY46" fmla="*/ 2215299 h 4458878"/>
              <a:gd name="connsiteX47" fmla="*/ 37707 w 3415783"/>
              <a:gd name="connsiteY47" fmla="*/ 2281286 h 4458878"/>
              <a:gd name="connsiteX48" fmla="*/ 18853 w 3415783"/>
              <a:gd name="connsiteY48" fmla="*/ 2337847 h 4458878"/>
              <a:gd name="connsiteX49" fmla="*/ 0 w 3415783"/>
              <a:gd name="connsiteY49" fmla="*/ 2422688 h 4458878"/>
              <a:gd name="connsiteX50" fmla="*/ 9426 w 3415783"/>
              <a:gd name="connsiteY50" fmla="*/ 2667785 h 4458878"/>
              <a:gd name="connsiteX51" fmla="*/ 47134 w 3415783"/>
              <a:gd name="connsiteY51" fmla="*/ 2752626 h 4458878"/>
              <a:gd name="connsiteX52" fmla="*/ 75414 w 3415783"/>
              <a:gd name="connsiteY52" fmla="*/ 2780907 h 4458878"/>
              <a:gd name="connsiteX53" fmla="*/ 141402 w 3415783"/>
              <a:gd name="connsiteY53" fmla="*/ 2865748 h 4458878"/>
              <a:gd name="connsiteX54" fmla="*/ 179109 w 3415783"/>
              <a:gd name="connsiteY54" fmla="*/ 2931736 h 4458878"/>
              <a:gd name="connsiteX55" fmla="*/ 207389 w 3415783"/>
              <a:gd name="connsiteY55" fmla="*/ 2997723 h 4458878"/>
              <a:gd name="connsiteX56" fmla="*/ 235670 w 3415783"/>
              <a:gd name="connsiteY56" fmla="*/ 3026004 h 4458878"/>
              <a:gd name="connsiteX57" fmla="*/ 282804 w 3415783"/>
              <a:gd name="connsiteY57" fmla="*/ 3139125 h 4458878"/>
              <a:gd name="connsiteX58" fmla="*/ 301657 w 3415783"/>
              <a:gd name="connsiteY58" fmla="*/ 3167406 h 4458878"/>
              <a:gd name="connsiteX59" fmla="*/ 311084 w 3415783"/>
              <a:gd name="connsiteY59" fmla="*/ 3195686 h 4458878"/>
              <a:gd name="connsiteX60" fmla="*/ 329938 w 3415783"/>
              <a:gd name="connsiteY60" fmla="*/ 3233393 h 4458878"/>
              <a:gd name="connsiteX61" fmla="*/ 367645 w 3415783"/>
              <a:gd name="connsiteY61" fmla="*/ 3308808 h 4458878"/>
              <a:gd name="connsiteX62" fmla="*/ 405352 w 3415783"/>
              <a:gd name="connsiteY62" fmla="*/ 3393649 h 4458878"/>
              <a:gd name="connsiteX63" fmla="*/ 452486 w 3415783"/>
              <a:gd name="connsiteY63" fmla="*/ 3487917 h 4458878"/>
              <a:gd name="connsiteX64" fmla="*/ 461913 w 3415783"/>
              <a:gd name="connsiteY64" fmla="*/ 3516198 h 4458878"/>
              <a:gd name="connsiteX65" fmla="*/ 490193 w 3415783"/>
              <a:gd name="connsiteY65" fmla="*/ 3563332 h 4458878"/>
              <a:gd name="connsiteX66" fmla="*/ 499620 w 3415783"/>
              <a:gd name="connsiteY66" fmla="*/ 3591612 h 4458878"/>
              <a:gd name="connsiteX67" fmla="*/ 537327 w 3415783"/>
              <a:gd name="connsiteY67" fmla="*/ 3648173 h 4458878"/>
              <a:gd name="connsiteX68" fmla="*/ 546754 w 3415783"/>
              <a:gd name="connsiteY68" fmla="*/ 3676453 h 4458878"/>
              <a:gd name="connsiteX69" fmla="*/ 584461 w 3415783"/>
              <a:gd name="connsiteY69" fmla="*/ 3714160 h 4458878"/>
              <a:gd name="connsiteX70" fmla="*/ 631595 w 3415783"/>
              <a:gd name="connsiteY70" fmla="*/ 3780148 h 4458878"/>
              <a:gd name="connsiteX71" fmla="*/ 659876 w 3415783"/>
              <a:gd name="connsiteY71" fmla="*/ 3846136 h 4458878"/>
              <a:gd name="connsiteX72" fmla="*/ 688156 w 3415783"/>
              <a:gd name="connsiteY72" fmla="*/ 3874416 h 4458878"/>
              <a:gd name="connsiteX73" fmla="*/ 707010 w 3415783"/>
              <a:gd name="connsiteY73" fmla="*/ 3902696 h 4458878"/>
              <a:gd name="connsiteX74" fmla="*/ 735290 w 3415783"/>
              <a:gd name="connsiteY74" fmla="*/ 3940404 h 4458878"/>
              <a:gd name="connsiteX75" fmla="*/ 763571 w 3415783"/>
              <a:gd name="connsiteY75" fmla="*/ 3968684 h 4458878"/>
              <a:gd name="connsiteX76" fmla="*/ 791851 w 3415783"/>
              <a:gd name="connsiteY76" fmla="*/ 4006391 h 4458878"/>
              <a:gd name="connsiteX77" fmla="*/ 820131 w 3415783"/>
              <a:gd name="connsiteY77" fmla="*/ 4034672 h 4458878"/>
              <a:gd name="connsiteX78" fmla="*/ 867266 w 3415783"/>
              <a:gd name="connsiteY78" fmla="*/ 4110086 h 4458878"/>
              <a:gd name="connsiteX79" fmla="*/ 942680 w 3415783"/>
              <a:gd name="connsiteY79" fmla="*/ 4166647 h 4458878"/>
              <a:gd name="connsiteX80" fmla="*/ 970960 w 3415783"/>
              <a:gd name="connsiteY80" fmla="*/ 4194927 h 4458878"/>
              <a:gd name="connsiteX81" fmla="*/ 1046375 w 3415783"/>
              <a:gd name="connsiteY81" fmla="*/ 4242061 h 4458878"/>
              <a:gd name="connsiteX82" fmla="*/ 1074655 w 3415783"/>
              <a:gd name="connsiteY82" fmla="*/ 4270342 h 4458878"/>
              <a:gd name="connsiteX83" fmla="*/ 1112362 w 3415783"/>
              <a:gd name="connsiteY83" fmla="*/ 4298622 h 4458878"/>
              <a:gd name="connsiteX84" fmla="*/ 1140643 w 3415783"/>
              <a:gd name="connsiteY84" fmla="*/ 4326903 h 4458878"/>
              <a:gd name="connsiteX85" fmla="*/ 1206630 w 3415783"/>
              <a:gd name="connsiteY85" fmla="*/ 4364610 h 4458878"/>
              <a:gd name="connsiteX86" fmla="*/ 1244338 w 3415783"/>
              <a:gd name="connsiteY86" fmla="*/ 4421171 h 4458878"/>
              <a:gd name="connsiteX87" fmla="*/ 1272618 w 3415783"/>
              <a:gd name="connsiteY87" fmla="*/ 4430598 h 4458878"/>
              <a:gd name="connsiteX88" fmla="*/ 1310325 w 3415783"/>
              <a:gd name="connsiteY88" fmla="*/ 4449451 h 4458878"/>
              <a:gd name="connsiteX89" fmla="*/ 1348033 w 3415783"/>
              <a:gd name="connsiteY89" fmla="*/ 4458878 h 4458878"/>
              <a:gd name="connsiteX90" fmla="*/ 1649690 w 3415783"/>
              <a:gd name="connsiteY90" fmla="*/ 4430598 h 4458878"/>
              <a:gd name="connsiteX91" fmla="*/ 1715678 w 3415783"/>
              <a:gd name="connsiteY91" fmla="*/ 4411744 h 4458878"/>
              <a:gd name="connsiteX92" fmla="*/ 1772239 w 3415783"/>
              <a:gd name="connsiteY92" fmla="*/ 4392890 h 4458878"/>
              <a:gd name="connsiteX93" fmla="*/ 1800519 w 3415783"/>
              <a:gd name="connsiteY93" fmla="*/ 4326903 h 4458878"/>
              <a:gd name="connsiteX94" fmla="*/ 1819373 w 3415783"/>
              <a:gd name="connsiteY94" fmla="*/ 4298622 h 4458878"/>
              <a:gd name="connsiteX95" fmla="*/ 1847653 w 3415783"/>
              <a:gd name="connsiteY95" fmla="*/ 4204354 h 4458878"/>
              <a:gd name="connsiteX96" fmla="*/ 1857080 w 3415783"/>
              <a:gd name="connsiteY96" fmla="*/ 4176074 h 4458878"/>
              <a:gd name="connsiteX97" fmla="*/ 1875934 w 3415783"/>
              <a:gd name="connsiteY97" fmla="*/ 4110086 h 4458878"/>
              <a:gd name="connsiteX98" fmla="*/ 1885360 w 3415783"/>
              <a:gd name="connsiteY98" fmla="*/ 4044099 h 4458878"/>
              <a:gd name="connsiteX99" fmla="*/ 1894787 w 3415783"/>
              <a:gd name="connsiteY99" fmla="*/ 3930977 h 4458878"/>
              <a:gd name="connsiteX100" fmla="*/ 1904214 w 3415783"/>
              <a:gd name="connsiteY100" fmla="*/ 3883843 h 4458878"/>
              <a:gd name="connsiteX101" fmla="*/ 1923068 w 3415783"/>
              <a:gd name="connsiteY101" fmla="*/ 3770721 h 4458878"/>
              <a:gd name="connsiteX102" fmla="*/ 1913641 w 3415783"/>
              <a:gd name="connsiteY102" fmla="*/ 2912882 h 4458878"/>
              <a:gd name="connsiteX103" fmla="*/ 1904214 w 3415783"/>
              <a:gd name="connsiteY103" fmla="*/ 2865748 h 4458878"/>
              <a:gd name="connsiteX104" fmla="*/ 1885360 w 3415783"/>
              <a:gd name="connsiteY104" fmla="*/ 2733773 h 4458878"/>
              <a:gd name="connsiteX105" fmla="*/ 1875934 w 3415783"/>
              <a:gd name="connsiteY105" fmla="*/ 2639505 h 4458878"/>
              <a:gd name="connsiteX106" fmla="*/ 1866507 w 3415783"/>
              <a:gd name="connsiteY106" fmla="*/ 2611224 h 4458878"/>
              <a:gd name="connsiteX107" fmla="*/ 1828800 w 3415783"/>
              <a:gd name="connsiteY107" fmla="*/ 2535810 h 4458878"/>
              <a:gd name="connsiteX108" fmla="*/ 1819373 w 3415783"/>
              <a:gd name="connsiteY108" fmla="*/ 2469822 h 4458878"/>
              <a:gd name="connsiteX109" fmla="*/ 1800519 w 3415783"/>
              <a:gd name="connsiteY109" fmla="*/ 2432115 h 4458878"/>
              <a:gd name="connsiteX110" fmla="*/ 1791092 w 3415783"/>
              <a:gd name="connsiteY110" fmla="*/ 2375554 h 4458878"/>
              <a:gd name="connsiteX111" fmla="*/ 1781666 w 3415783"/>
              <a:gd name="connsiteY111" fmla="*/ 2347274 h 4458878"/>
              <a:gd name="connsiteX112" fmla="*/ 1772239 w 3415783"/>
              <a:gd name="connsiteY112" fmla="*/ 2271859 h 4458878"/>
              <a:gd name="connsiteX113" fmla="*/ 1762812 w 3415783"/>
              <a:gd name="connsiteY113" fmla="*/ 2215299 h 4458878"/>
              <a:gd name="connsiteX114" fmla="*/ 1743958 w 3415783"/>
              <a:gd name="connsiteY114" fmla="*/ 2026762 h 4458878"/>
              <a:gd name="connsiteX115" fmla="*/ 1772239 w 3415783"/>
              <a:gd name="connsiteY115" fmla="*/ 1743958 h 4458878"/>
              <a:gd name="connsiteX116" fmla="*/ 1781666 w 3415783"/>
              <a:gd name="connsiteY116" fmla="*/ 1715678 h 4458878"/>
              <a:gd name="connsiteX117" fmla="*/ 1791092 w 3415783"/>
              <a:gd name="connsiteY117" fmla="*/ 1687398 h 4458878"/>
              <a:gd name="connsiteX118" fmla="*/ 1828800 w 3415783"/>
              <a:gd name="connsiteY118" fmla="*/ 1649690 h 4458878"/>
              <a:gd name="connsiteX119" fmla="*/ 1875934 w 3415783"/>
              <a:gd name="connsiteY119" fmla="*/ 1602556 h 4458878"/>
              <a:gd name="connsiteX120" fmla="*/ 1923068 w 3415783"/>
              <a:gd name="connsiteY120" fmla="*/ 1593129 h 4458878"/>
              <a:gd name="connsiteX121" fmla="*/ 1998482 w 3415783"/>
              <a:gd name="connsiteY121" fmla="*/ 1564849 h 4458878"/>
              <a:gd name="connsiteX122" fmla="*/ 2092750 w 3415783"/>
              <a:gd name="connsiteY122" fmla="*/ 1545995 h 4458878"/>
              <a:gd name="connsiteX123" fmla="*/ 2121030 w 3415783"/>
              <a:gd name="connsiteY123" fmla="*/ 1536569 h 4458878"/>
              <a:gd name="connsiteX124" fmla="*/ 2205872 w 3415783"/>
              <a:gd name="connsiteY124" fmla="*/ 1527142 h 4458878"/>
              <a:gd name="connsiteX125" fmla="*/ 2271859 w 3415783"/>
              <a:gd name="connsiteY125" fmla="*/ 1517715 h 4458878"/>
              <a:gd name="connsiteX126" fmla="*/ 2366127 w 3415783"/>
              <a:gd name="connsiteY126" fmla="*/ 1508288 h 4458878"/>
              <a:gd name="connsiteX127" fmla="*/ 2450969 w 3415783"/>
              <a:gd name="connsiteY127" fmla="*/ 1489435 h 4458878"/>
              <a:gd name="connsiteX128" fmla="*/ 2526383 w 3415783"/>
              <a:gd name="connsiteY128" fmla="*/ 1480008 h 4458878"/>
              <a:gd name="connsiteX129" fmla="*/ 2639505 w 3415783"/>
              <a:gd name="connsiteY129" fmla="*/ 1442301 h 4458878"/>
              <a:gd name="connsiteX130" fmla="*/ 2677212 w 3415783"/>
              <a:gd name="connsiteY130" fmla="*/ 1432874 h 4458878"/>
              <a:gd name="connsiteX131" fmla="*/ 2780907 w 3415783"/>
              <a:gd name="connsiteY131" fmla="*/ 1366886 h 4458878"/>
              <a:gd name="connsiteX132" fmla="*/ 2818614 w 3415783"/>
              <a:gd name="connsiteY132" fmla="*/ 1338606 h 4458878"/>
              <a:gd name="connsiteX133" fmla="*/ 2912882 w 3415783"/>
              <a:gd name="connsiteY133" fmla="*/ 1244338 h 4458878"/>
              <a:gd name="connsiteX134" fmla="*/ 2988296 w 3415783"/>
              <a:gd name="connsiteY134" fmla="*/ 1159496 h 4458878"/>
              <a:gd name="connsiteX135" fmla="*/ 3110845 w 3415783"/>
              <a:gd name="connsiteY135" fmla="*/ 970960 h 4458878"/>
              <a:gd name="connsiteX136" fmla="*/ 3157979 w 3415783"/>
              <a:gd name="connsiteY136" fmla="*/ 904973 h 4458878"/>
              <a:gd name="connsiteX137" fmla="*/ 3214540 w 3415783"/>
              <a:gd name="connsiteY137" fmla="*/ 791851 h 4458878"/>
              <a:gd name="connsiteX138" fmla="*/ 3271101 w 3415783"/>
              <a:gd name="connsiteY138" fmla="*/ 650449 h 4458878"/>
              <a:gd name="connsiteX139" fmla="*/ 3318235 w 3415783"/>
              <a:gd name="connsiteY139" fmla="*/ 537327 h 4458878"/>
              <a:gd name="connsiteX140" fmla="*/ 3346515 w 3415783"/>
              <a:gd name="connsiteY140" fmla="*/ 471340 h 4458878"/>
              <a:gd name="connsiteX141" fmla="*/ 3384222 w 3415783"/>
              <a:gd name="connsiteY141" fmla="*/ 311084 h 4458878"/>
              <a:gd name="connsiteX142" fmla="*/ 3403076 w 3415783"/>
              <a:gd name="connsiteY142" fmla="*/ 197962 h 4458878"/>
              <a:gd name="connsiteX143" fmla="*/ 3393649 w 3415783"/>
              <a:gd name="connsiteY143" fmla="*/ 37707 h 4458878"/>
              <a:gd name="connsiteX144" fmla="*/ 3129699 w 3415783"/>
              <a:gd name="connsiteY144" fmla="*/ 28280 h 4458878"/>
              <a:gd name="connsiteX145" fmla="*/ 2969443 w 3415783"/>
              <a:gd name="connsiteY145" fmla="*/ 18853 h 4458878"/>
              <a:gd name="connsiteX146" fmla="*/ 2912882 w 3415783"/>
              <a:gd name="connsiteY146" fmla="*/ 9426 h 4458878"/>
              <a:gd name="connsiteX147" fmla="*/ 2884602 w 3415783"/>
              <a:gd name="connsiteY147" fmla="*/ 0 h 4458878"/>
              <a:gd name="connsiteX148" fmla="*/ 2799760 w 3415783"/>
              <a:gd name="connsiteY148" fmla="*/ 9426 h 4458878"/>
              <a:gd name="connsiteX149" fmla="*/ 2762053 w 3415783"/>
              <a:gd name="connsiteY149" fmla="*/ 47134 h 4458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Lst>
            <a:rect l="l" t="t" r="r" b="b"/>
            <a:pathLst>
              <a:path w="3415783" h="4458878">
                <a:moveTo>
                  <a:pt x="2762053" y="47134"/>
                </a:moveTo>
                <a:cubicBezTo>
                  <a:pt x="2510672" y="51847"/>
                  <a:pt x="1781637" y="43834"/>
                  <a:pt x="1291472" y="37707"/>
                </a:cubicBezTo>
                <a:cubicBezTo>
                  <a:pt x="1278517" y="37545"/>
                  <a:pt x="1266511" y="30598"/>
                  <a:pt x="1253764" y="28280"/>
                </a:cubicBezTo>
                <a:cubicBezTo>
                  <a:pt x="1231903" y="24305"/>
                  <a:pt x="1209896" y="20960"/>
                  <a:pt x="1187777" y="18853"/>
                </a:cubicBezTo>
                <a:cubicBezTo>
                  <a:pt x="1143872" y="14671"/>
                  <a:pt x="1099794" y="12568"/>
                  <a:pt x="1055802" y="9426"/>
                </a:cubicBezTo>
                <a:cubicBezTo>
                  <a:pt x="923827" y="12568"/>
                  <a:pt x="791621" y="10444"/>
                  <a:pt x="659876" y="18853"/>
                </a:cubicBezTo>
                <a:cubicBezTo>
                  <a:pt x="609969" y="22039"/>
                  <a:pt x="614304" y="33021"/>
                  <a:pt x="603315" y="65987"/>
                </a:cubicBezTo>
                <a:cubicBezTo>
                  <a:pt x="606457" y="94267"/>
                  <a:pt x="607162" y="122926"/>
                  <a:pt x="612742" y="150828"/>
                </a:cubicBezTo>
                <a:cubicBezTo>
                  <a:pt x="616639" y="170316"/>
                  <a:pt x="620571" y="190853"/>
                  <a:pt x="631595" y="207389"/>
                </a:cubicBezTo>
                <a:lnTo>
                  <a:pt x="688156" y="292231"/>
                </a:lnTo>
                <a:lnTo>
                  <a:pt x="744717" y="377072"/>
                </a:lnTo>
                <a:lnTo>
                  <a:pt x="763571" y="405352"/>
                </a:lnTo>
                <a:cubicBezTo>
                  <a:pt x="785672" y="471663"/>
                  <a:pt x="756911" y="389817"/>
                  <a:pt x="791851" y="471340"/>
                </a:cubicBezTo>
                <a:cubicBezTo>
                  <a:pt x="795765" y="480473"/>
                  <a:pt x="797364" y="490487"/>
                  <a:pt x="801278" y="499620"/>
                </a:cubicBezTo>
                <a:cubicBezTo>
                  <a:pt x="815631" y="533111"/>
                  <a:pt x="820049" y="537204"/>
                  <a:pt x="838985" y="565608"/>
                </a:cubicBezTo>
                <a:cubicBezTo>
                  <a:pt x="857729" y="640581"/>
                  <a:pt x="833961" y="566243"/>
                  <a:pt x="876692" y="641022"/>
                </a:cubicBezTo>
                <a:cubicBezTo>
                  <a:pt x="881622" y="649650"/>
                  <a:pt x="882630" y="659999"/>
                  <a:pt x="886119" y="669303"/>
                </a:cubicBezTo>
                <a:cubicBezTo>
                  <a:pt x="919939" y="759489"/>
                  <a:pt x="893000" y="680521"/>
                  <a:pt x="914400" y="744717"/>
                </a:cubicBezTo>
                <a:cubicBezTo>
                  <a:pt x="917542" y="766713"/>
                  <a:pt x="920173" y="788788"/>
                  <a:pt x="923826" y="810705"/>
                </a:cubicBezTo>
                <a:cubicBezTo>
                  <a:pt x="926460" y="826510"/>
                  <a:pt x="930817" y="842003"/>
                  <a:pt x="933253" y="857839"/>
                </a:cubicBezTo>
                <a:cubicBezTo>
                  <a:pt x="937105" y="882878"/>
                  <a:pt x="939332" y="908142"/>
                  <a:pt x="942680" y="933253"/>
                </a:cubicBezTo>
                <a:cubicBezTo>
                  <a:pt x="945617" y="955277"/>
                  <a:pt x="948728" y="977280"/>
                  <a:pt x="952107" y="999241"/>
                </a:cubicBezTo>
                <a:cubicBezTo>
                  <a:pt x="955013" y="1018132"/>
                  <a:pt x="957388" y="1037143"/>
                  <a:pt x="961534" y="1055802"/>
                </a:cubicBezTo>
                <a:cubicBezTo>
                  <a:pt x="963689" y="1065502"/>
                  <a:pt x="967818" y="1074655"/>
                  <a:pt x="970960" y="1084082"/>
                </a:cubicBezTo>
                <a:cubicBezTo>
                  <a:pt x="988704" y="1243774"/>
                  <a:pt x="998235" y="1233531"/>
                  <a:pt x="980387" y="1376313"/>
                </a:cubicBezTo>
                <a:cubicBezTo>
                  <a:pt x="979154" y="1386173"/>
                  <a:pt x="977060" y="1396749"/>
                  <a:pt x="970960" y="1404593"/>
                </a:cubicBezTo>
                <a:cubicBezTo>
                  <a:pt x="954591" y="1425639"/>
                  <a:pt x="933253" y="1442300"/>
                  <a:pt x="914400" y="1461154"/>
                </a:cubicBezTo>
                <a:cubicBezTo>
                  <a:pt x="880141" y="1495413"/>
                  <a:pt x="890737" y="1487483"/>
                  <a:pt x="848412" y="1517715"/>
                </a:cubicBezTo>
                <a:cubicBezTo>
                  <a:pt x="839193" y="1524300"/>
                  <a:pt x="830265" y="1531502"/>
                  <a:pt x="820131" y="1536569"/>
                </a:cubicBezTo>
                <a:cubicBezTo>
                  <a:pt x="811243" y="1541013"/>
                  <a:pt x="801278" y="1542853"/>
                  <a:pt x="791851" y="1545995"/>
                </a:cubicBezTo>
                <a:cubicBezTo>
                  <a:pt x="782424" y="1552280"/>
                  <a:pt x="772275" y="1557596"/>
                  <a:pt x="763571" y="1564849"/>
                </a:cubicBezTo>
                <a:cubicBezTo>
                  <a:pt x="753329" y="1573384"/>
                  <a:pt x="746138" y="1585380"/>
                  <a:pt x="735290" y="1593129"/>
                </a:cubicBezTo>
                <a:cubicBezTo>
                  <a:pt x="723855" y="1601297"/>
                  <a:pt x="709633" y="1604753"/>
                  <a:pt x="697583" y="1611983"/>
                </a:cubicBezTo>
                <a:cubicBezTo>
                  <a:pt x="678153" y="1623641"/>
                  <a:pt x="662518" y="1642524"/>
                  <a:pt x="641022" y="1649690"/>
                </a:cubicBezTo>
                <a:cubicBezTo>
                  <a:pt x="631595" y="1652832"/>
                  <a:pt x="621875" y="1655203"/>
                  <a:pt x="612742" y="1659117"/>
                </a:cubicBezTo>
                <a:cubicBezTo>
                  <a:pt x="599826" y="1664653"/>
                  <a:pt x="588193" y="1673037"/>
                  <a:pt x="575035" y="1677971"/>
                </a:cubicBezTo>
                <a:cubicBezTo>
                  <a:pt x="562904" y="1682520"/>
                  <a:pt x="549896" y="1684256"/>
                  <a:pt x="537327" y="1687398"/>
                </a:cubicBezTo>
                <a:cubicBezTo>
                  <a:pt x="474819" y="1729069"/>
                  <a:pt x="544282" y="1680091"/>
                  <a:pt x="480767" y="1734532"/>
                </a:cubicBezTo>
                <a:cubicBezTo>
                  <a:pt x="446506" y="1763899"/>
                  <a:pt x="443974" y="1762355"/>
                  <a:pt x="405352" y="1781666"/>
                </a:cubicBezTo>
                <a:cubicBezTo>
                  <a:pt x="381012" y="1814119"/>
                  <a:pt x="354345" y="1853379"/>
                  <a:pt x="320511" y="1875934"/>
                </a:cubicBezTo>
                <a:cubicBezTo>
                  <a:pt x="311084" y="1882218"/>
                  <a:pt x="300934" y="1887534"/>
                  <a:pt x="292230" y="1894787"/>
                </a:cubicBezTo>
                <a:cubicBezTo>
                  <a:pt x="281988" y="1903322"/>
                  <a:pt x="274192" y="1914533"/>
                  <a:pt x="263950" y="1923068"/>
                </a:cubicBezTo>
                <a:cubicBezTo>
                  <a:pt x="255247" y="1930321"/>
                  <a:pt x="244889" y="1935336"/>
                  <a:pt x="235670" y="1941921"/>
                </a:cubicBezTo>
                <a:cubicBezTo>
                  <a:pt x="201510" y="1966321"/>
                  <a:pt x="166854" y="1992826"/>
                  <a:pt x="141402" y="2026762"/>
                </a:cubicBezTo>
                <a:cubicBezTo>
                  <a:pt x="137603" y="2031828"/>
                  <a:pt x="99281" y="2081470"/>
                  <a:pt x="94268" y="2092750"/>
                </a:cubicBezTo>
                <a:cubicBezTo>
                  <a:pt x="49398" y="2193708"/>
                  <a:pt x="99227" y="2113593"/>
                  <a:pt x="56560" y="2177591"/>
                </a:cubicBezTo>
                <a:cubicBezTo>
                  <a:pt x="53418" y="2190160"/>
                  <a:pt x="49452" y="2202552"/>
                  <a:pt x="47134" y="2215299"/>
                </a:cubicBezTo>
                <a:cubicBezTo>
                  <a:pt x="43159" y="2237160"/>
                  <a:pt x="42703" y="2259636"/>
                  <a:pt x="37707" y="2281286"/>
                </a:cubicBezTo>
                <a:cubicBezTo>
                  <a:pt x="33238" y="2300651"/>
                  <a:pt x="22751" y="2318359"/>
                  <a:pt x="18853" y="2337847"/>
                </a:cubicBezTo>
                <a:cubicBezTo>
                  <a:pt x="6885" y="2397685"/>
                  <a:pt x="13312" y="2369437"/>
                  <a:pt x="0" y="2422688"/>
                </a:cubicBezTo>
                <a:cubicBezTo>
                  <a:pt x="3142" y="2504387"/>
                  <a:pt x="1795" y="2586383"/>
                  <a:pt x="9426" y="2667785"/>
                </a:cubicBezTo>
                <a:cubicBezTo>
                  <a:pt x="12031" y="2695576"/>
                  <a:pt x="28561" y="2730339"/>
                  <a:pt x="47134" y="2752626"/>
                </a:cubicBezTo>
                <a:cubicBezTo>
                  <a:pt x="55669" y="2762868"/>
                  <a:pt x="67229" y="2770384"/>
                  <a:pt x="75414" y="2780907"/>
                </a:cubicBezTo>
                <a:cubicBezTo>
                  <a:pt x="154334" y="2882377"/>
                  <a:pt x="77202" y="2801550"/>
                  <a:pt x="141402" y="2865748"/>
                </a:cubicBezTo>
                <a:cubicBezTo>
                  <a:pt x="163013" y="2930586"/>
                  <a:pt x="133455" y="2851842"/>
                  <a:pt x="179109" y="2931736"/>
                </a:cubicBezTo>
                <a:cubicBezTo>
                  <a:pt x="214276" y="2993277"/>
                  <a:pt x="153975" y="2922943"/>
                  <a:pt x="207389" y="2997723"/>
                </a:cubicBezTo>
                <a:cubicBezTo>
                  <a:pt x="215138" y="3008572"/>
                  <a:pt x="226243" y="3016577"/>
                  <a:pt x="235670" y="3026004"/>
                </a:cubicBezTo>
                <a:cubicBezTo>
                  <a:pt x="247903" y="3074939"/>
                  <a:pt x="247999" y="3086915"/>
                  <a:pt x="282804" y="3139125"/>
                </a:cubicBezTo>
                <a:cubicBezTo>
                  <a:pt x="289088" y="3148552"/>
                  <a:pt x="296590" y="3157272"/>
                  <a:pt x="301657" y="3167406"/>
                </a:cubicBezTo>
                <a:cubicBezTo>
                  <a:pt x="306101" y="3176294"/>
                  <a:pt x="307170" y="3186553"/>
                  <a:pt x="311084" y="3195686"/>
                </a:cubicBezTo>
                <a:cubicBezTo>
                  <a:pt x="316620" y="3208602"/>
                  <a:pt x="323653" y="3220824"/>
                  <a:pt x="329938" y="3233393"/>
                </a:cubicBezTo>
                <a:cubicBezTo>
                  <a:pt x="358743" y="3348627"/>
                  <a:pt x="312710" y="3185207"/>
                  <a:pt x="367645" y="3308808"/>
                </a:cubicBezTo>
                <a:cubicBezTo>
                  <a:pt x="417680" y="3421384"/>
                  <a:pt x="330661" y="3294060"/>
                  <a:pt x="405352" y="3393649"/>
                </a:cubicBezTo>
                <a:cubicBezTo>
                  <a:pt x="422637" y="3480071"/>
                  <a:pt x="399858" y="3403711"/>
                  <a:pt x="452486" y="3487917"/>
                </a:cubicBezTo>
                <a:cubicBezTo>
                  <a:pt x="457753" y="3496344"/>
                  <a:pt x="457469" y="3507310"/>
                  <a:pt x="461913" y="3516198"/>
                </a:cubicBezTo>
                <a:cubicBezTo>
                  <a:pt x="470107" y="3532586"/>
                  <a:pt x="481999" y="3546944"/>
                  <a:pt x="490193" y="3563332"/>
                </a:cubicBezTo>
                <a:cubicBezTo>
                  <a:pt x="494637" y="3572220"/>
                  <a:pt x="494794" y="3582926"/>
                  <a:pt x="499620" y="3591612"/>
                </a:cubicBezTo>
                <a:cubicBezTo>
                  <a:pt x="510624" y="3611420"/>
                  <a:pt x="530161" y="3626677"/>
                  <a:pt x="537327" y="3648173"/>
                </a:cubicBezTo>
                <a:cubicBezTo>
                  <a:pt x="540469" y="3657600"/>
                  <a:pt x="540978" y="3668367"/>
                  <a:pt x="546754" y="3676453"/>
                </a:cubicBezTo>
                <a:cubicBezTo>
                  <a:pt x="557086" y="3690917"/>
                  <a:pt x="573796" y="3699940"/>
                  <a:pt x="584461" y="3714160"/>
                </a:cubicBezTo>
                <a:cubicBezTo>
                  <a:pt x="658908" y="3813422"/>
                  <a:pt x="546296" y="3694849"/>
                  <a:pt x="631595" y="3780148"/>
                </a:cubicBezTo>
                <a:cubicBezTo>
                  <a:pt x="639288" y="3803227"/>
                  <a:pt x="645315" y="3825751"/>
                  <a:pt x="659876" y="3846136"/>
                </a:cubicBezTo>
                <a:cubicBezTo>
                  <a:pt x="667625" y="3856984"/>
                  <a:pt x="679621" y="3864175"/>
                  <a:pt x="688156" y="3874416"/>
                </a:cubicBezTo>
                <a:cubicBezTo>
                  <a:pt x="695409" y="3883120"/>
                  <a:pt x="700425" y="3893477"/>
                  <a:pt x="707010" y="3902696"/>
                </a:cubicBezTo>
                <a:cubicBezTo>
                  <a:pt x="716142" y="3915481"/>
                  <a:pt x="725065" y="3928475"/>
                  <a:pt x="735290" y="3940404"/>
                </a:cubicBezTo>
                <a:cubicBezTo>
                  <a:pt x="743966" y="3950526"/>
                  <a:pt x="754895" y="3958562"/>
                  <a:pt x="763571" y="3968684"/>
                </a:cubicBezTo>
                <a:cubicBezTo>
                  <a:pt x="773796" y="3980613"/>
                  <a:pt x="781626" y="3994462"/>
                  <a:pt x="791851" y="4006391"/>
                </a:cubicBezTo>
                <a:cubicBezTo>
                  <a:pt x="800527" y="4016513"/>
                  <a:pt x="812382" y="4023824"/>
                  <a:pt x="820131" y="4034672"/>
                </a:cubicBezTo>
                <a:cubicBezTo>
                  <a:pt x="849265" y="4075459"/>
                  <a:pt x="826916" y="4073404"/>
                  <a:pt x="867266" y="4110086"/>
                </a:cubicBezTo>
                <a:cubicBezTo>
                  <a:pt x="890517" y="4131223"/>
                  <a:pt x="920461" y="4144428"/>
                  <a:pt x="942680" y="4166647"/>
                </a:cubicBezTo>
                <a:cubicBezTo>
                  <a:pt x="952107" y="4176074"/>
                  <a:pt x="960112" y="4187178"/>
                  <a:pt x="970960" y="4194927"/>
                </a:cubicBezTo>
                <a:cubicBezTo>
                  <a:pt x="1067512" y="4263893"/>
                  <a:pt x="947348" y="4157180"/>
                  <a:pt x="1046375" y="4242061"/>
                </a:cubicBezTo>
                <a:cubicBezTo>
                  <a:pt x="1056497" y="4250737"/>
                  <a:pt x="1064533" y="4261666"/>
                  <a:pt x="1074655" y="4270342"/>
                </a:cubicBezTo>
                <a:cubicBezTo>
                  <a:pt x="1086584" y="4280567"/>
                  <a:pt x="1100433" y="4288397"/>
                  <a:pt x="1112362" y="4298622"/>
                </a:cubicBezTo>
                <a:cubicBezTo>
                  <a:pt x="1122484" y="4307298"/>
                  <a:pt x="1130401" y="4318368"/>
                  <a:pt x="1140643" y="4326903"/>
                </a:cubicBezTo>
                <a:cubicBezTo>
                  <a:pt x="1160627" y="4343556"/>
                  <a:pt x="1183583" y="4353086"/>
                  <a:pt x="1206630" y="4364610"/>
                </a:cubicBezTo>
                <a:cubicBezTo>
                  <a:pt x="1219199" y="4383464"/>
                  <a:pt x="1222841" y="4414005"/>
                  <a:pt x="1244338" y="4421171"/>
                </a:cubicBezTo>
                <a:cubicBezTo>
                  <a:pt x="1253765" y="4424313"/>
                  <a:pt x="1263485" y="4426684"/>
                  <a:pt x="1272618" y="4430598"/>
                </a:cubicBezTo>
                <a:cubicBezTo>
                  <a:pt x="1285534" y="4436134"/>
                  <a:pt x="1297167" y="4444517"/>
                  <a:pt x="1310325" y="4449451"/>
                </a:cubicBezTo>
                <a:cubicBezTo>
                  <a:pt x="1322456" y="4454000"/>
                  <a:pt x="1335464" y="4455736"/>
                  <a:pt x="1348033" y="4458878"/>
                </a:cubicBezTo>
                <a:cubicBezTo>
                  <a:pt x="1719221" y="4444601"/>
                  <a:pt x="1489743" y="4476298"/>
                  <a:pt x="1649690" y="4430598"/>
                </a:cubicBezTo>
                <a:cubicBezTo>
                  <a:pt x="1671686" y="4424313"/>
                  <a:pt x="1693813" y="4418472"/>
                  <a:pt x="1715678" y="4411744"/>
                </a:cubicBezTo>
                <a:cubicBezTo>
                  <a:pt x="1734673" y="4405899"/>
                  <a:pt x="1772239" y="4392890"/>
                  <a:pt x="1772239" y="4392890"/>
                </a:cubicBezTo>
                <a:cubicBezTo>
                  <a:pt x="1782815" y="4361165"/>
                  <a:pt x="1781883" y="4359517"/>
                  <a:pt x="1800519" y="4326903"/>
                </a:cubicBezTo>
                <a:cubicBezTo>
                  <a:pt x="1806140" y="4317066"/>
                  <a:pt x="1814772" y="4308975"/>
                  <a:pt x="1819373" y="4298622"/>
                </a:cubicBezTo>
                <a:cubicBezTo>
                  <a:pt x="1837293" y="4258302"/>
                  <a:pt x="1836685" y="4242740"/>
                  <a:pt x="1847653" y="4204354"/>
                </a:cubicBezTo>
                <a:cubicBezTo>
                  <a:pt x="1850383" y="4194800"/>
                  <a:pt x="1854350" y="4185628"/>
                  <a:pt x="1857080" y="4176074"/>
                </a:cubicBezTo>
                <a:cubicBezTo>
                  <a:pt x="1880757" y="4093208"/>
                  <a:pt x="1853329" y="4177900"/>
                  <a:pt x="1875934" y="4110086"/>
                </a:cubicBezTo>
                <a:cubicBezTo>
                  <a:pt x="1879076" y="4088090"/>
                  <a:pt x="1883034" y="4066196"/>
                  <a:pt x="1885360" y="4044099"/>
                </a:cubicBezTo>
                <a:cubicBezTo>
                  <a:pt x="1889321" y="4006469"/>
                  <a:pt x="1890366" y="3968556"/>
                  <a:pt x="1894787" y="3930977"/>
                </a:cubicBezTo>
                <a:cubicBezTo>
                  <a:pt x="1896659" y="3915064"/>
                  <a:pt x="1901948" y="3899704"/>
                  <a:pt x="1904214" y="3883843"/>
                </a:cubicBezTo>
                <a:cubicBezTo>
                  <a:pt x="1920001" y="3773339"/>
                  <a:pt x="1902805" y="3831509"/>
                  <a:pt x="1923068" y="3770721"/>
                </a:cubicBezTo>
                <a:cubicBezTo>
                  <a:pt x="1919926" y="3484775"/>
                  <a:pt x="1919597" y="3198784"/>
                  <a:pt x="1913641" y="2912882"/>
                </a:cubicBezTo>
                <a:cubicBezTo>
                  <a:pt x="1913307" y="2896863"/>
                  <a:pt x="1906480" y="2881609"/>
                  <a:pt x="1904214" y="2865748"/>
                </a:cubicBezTo>
                <a:cubicBezTo>
                  <a:pt x="1881821" y="2709002"/>
                  <a:pt x="1906672" y="2840331"/>
                  <a:pt x="1885360" y="2733773"/>
                </a:cubicBezTo>
                <a:cubicBezTo>
                  <a:pt x="1882218" y="2702350"/>
                  <a:pt x="1880736" y="2670717"/>
                  <a:pt x="1875934" y="2639505"/>
                </a:cubicBezTo>
                <a:cubicBezTo>
                  <a:pt x="1874423" y="2629684"/>
                  <a:pt x="1869996" y="2620528"/>
                  <a:pt x="1866507" y="2611224"/>
                </a:cubicBezTo>
                <a:cubicBezTo>
                  <a:pt x="1846740" y="2558514"/>
                  <a:pt x="1854833" y="2574861"/>
                  <a:pt x="1828800" y="2535810"/>
                </a:cubicBezTo>
                <a:cubicBezTo>
                  <a:pt x="1825658" y="2513814"/>
                  <a:pt x="1825219" y="2491258"/>
                  <a:pt x="1819373" y="2469822"/>
                </a:cubicBezTo>
                <a:cubicBezTo>
                  <a:pt x="1815675" y="2456265"/>
                  <a:pt x="1804557" y="2445575"/>
                  <a:pt x="1800519" y="2432115"/>
                </a:cubicBezTo>
                <a:cubicBezTo>
                  <a:pt x="1795027" y="2413807"/>
                  <a:pt x="1795238" y="2394213"/>
                  <a:pt x="1791092" y="2375554"/>
                </a:cubicBezTo>
                <a:cubicBezTo>
                  <a:pt x="1788937" y="2365854"/>
                  <a:pt x="1784808" y="2356701"/>
                  <a:pt x="1781666" y="2347274"/>
                </a:cubicBezTo>
                <a:cubicBezTo>
                  <a:pt x="1778524" y="2322136"/>
                  <a:pt x="1775822" y="2296938"/>
                  <a:pt x="1772239" y="2271859"/>
                </a:cubicBezTo>
                <a:cubicBezTo>
                  <a:pt x="1769536" y="2252938"/>
                  <a:pt x="1765338" y="2234245"/>
                  <a:pt x="1762812" y="2215299"/>
                </a:cubicBezTo>
                <a:cubicBezTo>
                  <a:pt x="1755235" y="2158474"/>
                  <a:pt x="1749029" y="2082545"/>
                  <a:pt x="1743958" y="2026762"/>
                </a:cubicBezTo>
                <a:cubicBezTo>
                  <a:pt x="1754212" y="1780666"/>
                  <a:pt x="1729516" y="1872124"/>
                  <a:pt x="1772239" y="1743958"/>
                </a:cubicBezTo>
                <a:lnTo>
                  <a:pt x="1781666" y="1715678"/>
                </a:lnTo>
                <a:cubicBezTo>
                  <a:pt x="1784808" y="1706251"/>
                  <a:pt x="1784066" y="1694424"/>
                  <a:pt x="1791092" y="1687398"/>
                </a:cubicBezTo>
                <a:cubicBezTo>
                  <a:pt x="1803661" y="1674829"/>
                  <a:pt x="1817232" y="1663186"/>
                  <a:pt x="1828800" y="1649690"/>
                </a:cubicBezTo>
                <a:cubicBezTo>
                  <a:pt x="1850631" y="1624220"/>
                  <a:pt x="1841533" y="1615457"/>
                  <a:pt x="1875934" y="1602556"/>
                </a:cubicBezTo>
                <a:cubicBezTo>
                  <a:pt x="1890936" y="1596930"/>
                  <a:pt x="1907524" y="1597015"/>
                  <a:pt x="1923068" y="1593129"/>
                </a:cubicBezTo>
                <a:cubicBezTo>
                  <a:pt x="2010512" y="1571269"/>
                  <a:pt x="1868706" y="1599457"/>
                  <a:pt x="1998482" y="1564849"/>
                </a:cubicBezTo>
                <a:cubicBezTo>
                  <a:pt x="2029445" y="1556592"/>
                  <a:pt x="2062349" y="1556128"/>
                  <a:pt x="2092750" y="1545995"/>
                </a:cubicBezTo>
                <a:cubicBezTo>
                  <a:pt x="2102177" y="1542853"/>
                  <a:pt x="2111229" y="1538202"/>
                  <a:pt x="2121030" y="1536569"/>
                </a:cubicBezTo>
                <a:cubicBezTo>
                  <a:pt x="2149098" y="1531891"/>
                  <a:pt x="2177637" y="1530671"/>
                  <a:pt x="2205872" y="1527142"/>
                </a:cubicBezTo>
                <a:cubicBezTo>
                  <a:pt x="2227919" y="1524386"/>
                  <a:pt x="2249792" y="1520311"/>
                  <a:pt x="2271859" y="1517715"/>
                </a:cubicBezTo>
                <a:cubicBezTo>
                  <a:pt x="2303222" y="1514025"/>
                  <a:pt x="2334825" y="1512462"/>
                  <a:pt x="2366127" y="1508288"/>
                </a:cubicBezTo>
                <a:cubicBezTo>
                  <a:pt x="2470896" y="1494318"/>
                  <a:pt x="2361385" y="1504365"/>
                  <a:pt x="2450969" y="1489435"/>
                </a:cubicBezTo>
                <a:cubicBezTo>
                  <a:pt x="2475958" y="1485270"/>
                  <a:pt x="2501245" y="1483150"/>
                  <a:pt x="2526383" y="1480008"/>
                </a:cubicBezTo>
                <a:lnTo>
                  <a:pt x="2639505" y="1442301"/>
                </a:lnTo>
                <a:lnTo>
                  <a:pt x="2677212" y="1432874"/>
                </a:lnTo>
                <a:cubicBezTo>
                  <a:pt x="2711515" y="1412292"/>
                  <a:pt x="2748998" y="1390818"/>
                  <a:pt x="2780907" y="1366886"/>
                </a:cubicBezTo>
                <a:cubicBezTo>
                  <a:pt x="2793476" y="1357459"/>
                  <a:pt x="2807101" y="1349297"/>
                  <a:pt x="2818614" y="1338606"/>
                </a:cubicBezTo>
                <a:cubicBezTo>
                  <a:pt x="2851178" y="1308368"/>
                  <a:pt x="2890019" y="1282444"/>
                  <a:pt x="2912882" y="1244338"/>
                </a:cubicBezTo>
                <a:cubicBezTo>
                  <a:pt x="2951514" y="1179951"/>
                  <a:pt x="2926855" y="1208650"/>
                  <a:pt x="2988296" y="1159496"/>
                </a:cubicBezTo>
                <a:cubicBezTo>
                  <a:pt x="3029190" y="1057262"/>
                  <a:pt x="2995995" y="1128878"/>
                  <a:pt x="3110845" y="970960"/>
                </a:cubicBezTo>
                <a:cubicBezTo>
                  <a:pt x="3126744" y="949099"/>
                  <a:pt x="3145891" y="929150"/>
                  <a:pt x="3157979" y="904973"/>
                </a:cubicBezTo>
                <a:cubicBezTo>
                  <a:pt x="3176833" y="867266"/>
                  <a:pt x="3199737" y="831325"/>
                  <a:pt x="3214540" y="791851"/>
                </a:cubicBezTo>
                <a:cubicBezTo>
                  <a:pt x="3236696" y="732768"/>
                  <a:pt x="3245193" y="706583"/>
                  <a:pt x="3271101" y="650449"/>
                </a:cubicBezTo>
                <a:cubicBezTo>
                  <a:pt x="3347545" y="484820"/>
                  <a:pt x="3255685" y="699957"/>
                  <a:pt x="3318235" y="537327"/>
                </a:cubicBezTo>
                <a:cubicBezTo>
                  <a:pt x="3326826" y="514992"/>
                  <a:pt x="3338466" y="493876"/>
                  <a:pt x="3346515" y="471340"/>
                </a:cubicBezTo>
                <a:cubicBezTo>
                  <a:pt x="3365374" y="418535"/>
                  <a:pt x="3373208" y="366156"/>
                  <a:pt x="3384222" y="311084"/>
                </a:cubicBezTo>
                <a:cubicBezTo>
                  <a:pt x="3398008" y="242154"/>
                  <a:pt x="3391381" y="279823"/>
                  <a:pt x="3403076" y="197962"/>
                </a:cubicBezTo>
                <a:cubicBezTo>
                  <a:pt x="3399934" y="144544"/>
                  <a:pt x="3439114" y="65927"/>
                  <a:pt x="3393649" y="37707"/>
                </a:cubicBezTo>
                <a:cubicBezTo>
                  <a:pt x="3318847" y="-8722"/>
                  <a:pt x="3217652" y="32189"/>
                  <a:pt x="3129699" y="28280"/>
                </a:cubicBezTo>
                <a:cubicBezTo>
                  <a:pt x="3076241" y="25904"/>
                  <a:pt x="3022862" y="21995"/>
                  <a:pt x="2969443" y="18853"/>
                </a:cubicBezTo>
                <a:cubicBezTo>
                  <a:pt x="2950589" y="15711"/>
                  <a:pt x="2931541" y="13572"/>
                  <a:pt x="2912882" y="9426"/>
                </a:cubicBezTo>
                <a:cubicBezTo>
                  <a:pt x="2903182" y="7271"/>
                  <a:pt x="2894539" y="0"/>
                  <a:pt x="2884602" y="0"/>
                </a:cubicBezTo>
                <a:cubicBezTo>
                  <a:pt x="2856147" y="0"/>
                  <a:pt x="2828073" y="6595"/>
                  <a:pt x="2799760" y="9426"/>
                </a:cubicBezTo>
                <a:cubicBezTo>
                  <a:pt x="2796634" y="9739"/>
                  <a:pt x="3013434" y="42421"/>
                  <a:pt x="2762053" y="47134"/>
                </a:cubicBezTo>
                <a:close/>
              </a:path>
            </a:pathLst>
          </a:custGeom>
          <a:solidFill>
            <a:srgbClr val="FBE5D6">
              <a:alpha val="20000"/>
            </a:srgb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13" name="Freeform 12"/>
          <p:cNvSpPr/>
          <p:nvPr/>
        </p:nvSpPr>
        <p:spPr>
          <a:xfrm>
            <a:off x="7590317" y="2978871"/>
            <a:ext cx="2025659" cy="2403835"/>
          </a:xfrm>
          <a:custGeom>
            <a:avLst/>
            <a:gdLst>
              <a:gd name="connsiteX0" fmla="*/ 1630837 w 2649349"/>
              <a:gd name="connsiteY0" fmla="*/ 122549 h 2507530"/>
              <a:gd name="connsiteX1" fmla="*/ 1564849 w 2649349"/>
              <a:gd name="connsiteY1" fmla="*/ 65988 h 2507530"/>
              <a:gd name="connsiteX2" fmla="*/ 1517715 w 2649349"/>
              <a:gd name="connsiteY2" fmla="*/ 56561 h 2507530"/>
              <a:gd name="connsiteX3" fmla="*/ 1451728 w 2649349"/>
              <a:gd name="connsiteY3" fmla="*/ 47134 h 2507530"/>
              <a:gd name="connsiteX4" fmla="*/ 1404594 w 2649349"/>
              <a:gd name="connsiteY4" fmla="*/ 37707 h 2507530"/>
              <a:gd name="connsiteX5" fmla="*/ 1234911 w 2649349"/>
              <a:gd name="connsiteY5" fmla="*/ 28281 h 2507530"/>
              <a:gd name="connsiteX6" fmla="*/ 1102936 w 2649349"/>
              <a:gd name="connsiteY6" fmla="*/ 0 h 2507530"/>
              <a:gd name="connsiteX7" fmla="*/ 584462 w 2649349"/>
              <a:gd name="connsiteY7" fmla="*/ 18854 h 2507530"/>
              <a:gd name="connsiteX8" fmla="*/ 490194 w 2649349"/>
              <a:gd name="connsiteY8" fmla="*/ 37707 h 2507530"/>
              <a:gd name="connsiteX9" fmla="*/ 452487 w 2649349"/>
              <a:gd name="connsiteY9" fmla="*/ 56561 h 2507530"/>
              <a:gd name="connsiteX10" fmla="*/ 405353 w 2649349"/>
              <a:gd name="connsiteY10" fmla="*/ 75415 h 2507530"/>
              <a:gd name="connsiteX11" fmla="*/ 367645 w 2649349"/>
              <a:gd name="connsiteY11" fmla="*/ 94268 h 2507530"/>
              <a:gd name="connsiteX12" fmla="*/ 301658 w 2649349"/>
              <a:gd name="connsiteY12" fmla="*/ 113122 h 2507530"/>
              <a:gd name="connsiteX13" fmla="*/ 273377 w 2649349"/>
              <a:gd name="connsiteY13" fmla="*/ 131975 h 2507530"/>
              <a:gd name="connsiteX14" fmla="*/ 216817 w 2649349"/>
              <a:gd name="connsiteY14" fmla="*/ 150829 h 2507530"/>
              <a:gd name="connsiteX15" fmla="*/ 169682 w 2649349"/>
              <a:gd name="connsiteY15" fmla="*/ 179109 h 2507530"/>
              <a:gd name="connsiteX16" fmla="*/ 141402 w 2649349"/>
              <a:gd name="connsiteY16" fmla="*/ 207390 h 2507530"/>
              <a:gd name="connsiteX17" fmla="*/ 113122 w 2649349"/>
              <a:gd name="connsiteY17" fmla="*/ 226243 h 2507530"/>
              <a:gd name="connsiteX18" fmla="*/ 75414 w 2649349"/>
              <a:gd name="connsiteY18" fmla="*/ 282804 h 2507530"/>
              <a:gd name="connsiteX19" fmla="*/ 65988 w 2649349"/>
              <a:gd name="connsiteY19" fmla="*/ 339365 h 2507530"/>
              <a:gd name="connsiteX20" fmla="*/ 37707 w 2649349"/>
              <a:gd name="connsiteY20" fmla="*/ 405353 h 2507530"/>
              <a:gd name="connsiteX21" fmla="*/ 28280 w 2649349"/>
              <a:gd name="connsiteY21" fmla="*/ 452487 h 2507530"/>
              <a:gd name="connsiteX22" fmla="*/ 18854 w 2649349"/>
              <a:gd name="connsiteY22" fmla="*/ 490194 h 2507530"/>
              <a:gd name="connsiteX23" fmla="*/ 0 w 2649349"/>
              <a:gd name="connsiteY23" fmla="*/ 575035 h 2507530"/>
              <a:gd name="connsiteX24" fmla="*/ 9427 w 2649349"/>
              <a:gd name="connsiteY24" fmla="*/ 782425 h 2507530"/>
              <a:gd name="connsiteX25" fmla="*/ 18854 w 2649349"/>
              <a:gd name="connsiteY25" fmla="*/ 914400 h 2507530"/>
              <a:gd name="connsiteX26" fmla="*/ 75414 w 2649349"/>
              <a:gd name="connsiteY26" fmla="*/ 1084083 h 2507530"/>
              <a:gd name="connsiteX27" fmla="*/ 94268 w 2649349"/>
              <a:gd name="connsiteY27" fmla="*/ 1178351 h 2507530"/>
              <a:gd name="connsiteX28" fmla="*/ 113122 w 2649349"/>
              <a:gd name="connsiteY28" fmla="*/ 1206631 h 2507530"/>
              <a:gd name="connsiteX29" fmla="*/ 141402 w 2649349"/>
              <a:gd name="connsiteY29" fmla="*/ 1310326 h 2507530"/>
              <a:gd name="connsiteX30" fmla="*/ 160256 w 2649349"/>
              <a:gd name="connsiteY30" fmla="*/ 1348033 h 2507530"/>
              <a:gd name="connsiteX31" fmla="*/ 169682 w 2649349"/>
              <a:gd name="connsiteY31" fmla="*/ 1376314 h 2507530"/>
              <a:gd name="connsiteX32" fmla="*/ 207390 w 2649349"/>
              <a:gd name="connsiteY32" fmla="*/ 1432874 h 2507530"/>
              <a:gd name="connsiteX33" fmla="*/ 235670 w 2649349"/>
              <a:gd name="connsiteY33" fmla="*/ 1498862 h 2507530"/>
              <a:gd name="connsiteX34" fmla="*/ 254524 w 2649349"/>
              <a:gd name="connsiteY34" fmla="*/ 1555423 h 2507530"/>
              <a:gd name="connsiteX35" fmla="*/ 301658 w 2649349"/>
              <a:gd name="connsiteY35" fmla="*/ 1611984 h 2507530"/>
              <a:gd name="connsiteX36" fmla="*/ 311085 w 2649349"/>
              <a:gd name="connsiteY36" fmla="*/ 1649691 h 2507530"/>
              <a:gd name="connsiteX37" fmla="*/ 329938 w 2649349"/>
              <a:gd name="connsiteY37" fmla="*/ 1677971 h 2507530"/>
              <a:gd name="connsiteX38" fmla="*/ 367645 w 2649349"/>
              <a:gd name="connsiteY38" fmla="*/ 1743959 h 2507530"/>
              <a:gd name="connsiteX39" fmla="*/ 405353 w 2649349"/>
              <a:gd name="connsiteY39" fmla="*/ 1819373 h 2507530"/>
              <a:gd name="connsiteX40" fmla="*/ 414779 w 2649349"/>
              <a:gd name="connsiteY40" fmla="*/ 1847654 h 2507530"/>
              <a:gd name="connsiteX41" fmla="*/ 471340 w 2649349"/>
              <a:gd name="connsiteY41" fmla="*/ 1941922 h 2507530"/>
              <a:gd name="connsiteX42" fmla="*/ 499621 w 2649349"/>
              <a:gd name="connsiteY42" fmla="*/ 1960775 h 2507530"/>
              <a:gd name="connsiteX43" fmla="*/ 537328 w 2649349"/>
              <a:gd name="connsiteY43" fmla="*/ 2007909 h 2507530"/>
              <a:gd name="connsiteX44" fmla="*/ 584462 w 2649349"/>
              <a:gd name="connsiteY44" fmla="*/ 2055043 h 2507530"/>
              <a:gd name="connsiteX45" fmla="*/ 612742 w 2649349"/>
              <a:gd name="connsiteY45" fmla="*/ 2092751 h 2507530"/>
              <a:gd name="connsiteX46" fmla="*/ 641023 w 2649349"/>
              <a:gd name="connsiteY46" fmla="*/ 2111604 h 2507530"/>
              <a:gd name="connsiteX47" fmla="*/ 678730 w 2649349"/>
              <a:gd name="connsiteY47" fmla="*/ 2139885 h 2507530"/>
              <a:gd name="connsiteX48" fmla="*/ 763571 w 2649349"/>
              <a:gd name="connsiteY48" fmla="*/ 2187019 h 2507530"/>
              <a:gd name="connsiteX49" fmla="*/ 810705 w 2649349"/>
              <a:gd name="connsiteY49" fmla="*/ 2243579 h 2507530"/>
              <a:gd name="connsiteX50" fmla="*/ 838986 w 2649349"/>
              <a:gd name="connsiteY50" fmla="*/ 2253006 h 2507530"/>
              <a:gd name="connsiteX51" fmla="*/ 876693 w 2649349"/>
              <a:gd name="connsiteY51" fmla="*/ 2281287 h 2507530"/>
              <a:gd name="connsiteX52" fmla="*/ 999241 w 2649349"/>
              <a:gd name="connsiteY52" fmla="*/ 2337848 h 2507530"/>
              <a:gd name="connsiteX53" fmla="*/ 1121790 w 2649349"/>
              <a:gd name="connsiteY53" fmla="*/ 2394408 h 2507530"/>
              <a:gd name="connsiteX54" fmla="*/ 1197204 w 2649349"/>
              <a:gd name="connsiteY54" fmla="*/ 2413262 h 2507530"/>
              <a:gd name="connsiteX55" fmla="*/ 1253765 w 2649349"/>
              <a:gd name="connsiteY55" fmla="*/ 2422689 h 2507530"/>
              <a:gd name="connsiteX56" fmla="*/ 1376313 w 2649349"/>
              <a:gd name="connsiteY56" fmla="*/ 2450969 h 2507530"/>
              <a:gd name="connsiteX57" fmla="*/ 1451728 w 2649349"/>
              <a:gd name="connsiteY57" fmla="*/ 2479250 h 2507530"/>
              <a:gd name="connsiteX58" fmla="*/ 1593130 w 2649349"/>
              <a:gd name="connsiteY58" fmla="*/ 2488676 h 2507530"/>
              <a:gd name="connsiteX59" fmla="*/ 1659118 w 2649349"/>
              <a:gd name="connsiteY59" fmla="*/ 2498103 h 2507530"/>
              <a:gd name="connsiteX60" fmla="*/ 1743959 w 2649349"/>
              <a:gd name="connsiteY60" fmla="*/ 2507530 h 2507530"/>
              <a:gd name="connsiteX61" fmla="*/ 1979629 w 2649349"/>
              <a:gd name="connsiteY61" fmla="*/ 2498103 h 2507530"/>
              <a:gd name="connsiteX62" fmla="*/ 2055043 w 2649349"/>
              <a:gd name="connsiteY62" fmla="*/ 2450969 h 2507530"/>
              <a:gd name="connsiteX63" fmla="*/ 2102177 w 2649349"/>
              <a:gd name="connsiteY63" fmla="*/ 2422689 h 2507530"/>
              <a:gd name="connsiteX64" fmla="*/ 2139885 w 2649349"/>
              <a:gd name="connsiteY64" fmla="*/ 2394408 h 2507530"/>
              <a:gd name="connsiteX65" fmla="*/ 2168165 w 2649349"/>
              <a:gd name="connsiteY65" fmla="*/ 2375555 h 2507530"/>
              <a:gd name="connsiteX66" fmla="*/ 2215299 w 2649349"/>
              <a:gd name="connsiteY66" fmla="*/ 2337848 h 2507530"/>
              <a:gd name="connsiteX67" fmla="*/ 2253006 w 2649349"/>
              <a:gd name="connsiteY67" fmla="*/ 2300140 h 2507530"/>
              <a:gd name="connsiteX68" fmla="*/ 2300140 w 2649349"/>
              <a:gd name="connsiteY68" fmla="*/ 2271860 h 2507530"/>
              <a:gd name="connsiteX69" fmla="*/ 2375555 w 2649349"/>
              <a:gd name="connsiteY69" fmla="*/ 2187019 h 2507530"/>
              <a:gd name="connsiteX70" fmla="*/ 2413262 w 2649349"/>
              <a:gd name="connsiteY70" fmla="*/ 2158738 h 2507530"/>
              <a:gd name="connsiteX71" fmla="*/ 2460396 w 2649349"/>
              <a:gd name="connsiteY71" fmla="*/ 2092751 h 2507530"/>
              <a:gd name="connsiteX72" fmla="*/ 2526384 w 2649349"/>
              <a:gd name="connsiteY72" fmla="*/ 2026763 h 2507530"/>
              <a:gd name="connsiteX73" fmla="*/ 2573518 w 2649349"/>
              <a:gd name="connsiteY73" fmla="*/ 1932495 h 2507530"/>
              <a:gd name="connsiteX74" fmla="*/ 2592371 w 2649349"/>
              <a:gd name="connsiteY74" fmla="*/ 1866507 h 2507530"/>
              <a:gd name="connsiteX75" fmla="*/ 2611225 w 2649349"/>
              <a:gd name="connsiteY75" fmla="*/ 1819373 h 2507530"/>
              <a:gd name="connsiteX76" fmla="*/ 2630078 w 2649349"/>
              <a:gd name="connsiteY76" fmla="*/ 1753386 h 2507530"/>
              <a:gd name="connsiteX77" fmla="*/ 2639505 w 2649349"/>
              <a:gd name="connsiteY77" fmla="*/ 1649691 h 2507530"/>
              <a:gd name="connsiteX78" fmla="*/ 2648932 w 2649349"/>
              <a:gd name="connsiteY78" fmla="*/ 1611984 h 2507530"/>
              <a:gd name="connsiteX79" fmla="*/ 2630078 w 2649349"/>
              <a:gd name="connsiteY79" fmla="*/ 1027522 h 2507530"/>
              <a:gd name="connsiteX80" fmla="*/ 2620652 w 2649349"/>
              <a:gd name="connsiteY80" fmla="*/ 970961 h 2507530"/>
              <a:gd name="connsiteX81" fmla="*/ 2601798 w 2649349"/>
              <a:gd name="connsiteY81" fmla="*/ 716437 h 2507530"/>
              <a:gd name="connsiteX82" fmla="*/ 2573518 w 2649349"/>
              <a:gd name="connsiteY82" fmla="*/ 659876 h 2507530"/>
              <a:gd name="connsiteX83" fmla="*/ 2554664 w 2649349"/>
              <a:gd name="connsiteY83" fmla="*/ 603316 h 2507530"/>
              <a:gd name="connsiteX84" fmla="*/ 2535810 w 2649349"/>
              <a:gd name="connsiteY84" fmla="*/ 575035 h 2507530"/>
              <a:gd name="connsiteX85" fmla="*/ 2498103 w 2649349"/>
              <a:gd name="connsiteY85" fmla="*/ 499621 h 2507530"/>
              <a:gd name="connsiteX86" fmla="*/ 2460396 w 2649349"/>
              <a:gd name="connsiteY86" fmla="*/ 443060 h 2507530"/>
              <a:gd name="connsiteX87" fmla="*/ 2441542 w 2649349"/>
              <a:gd name="connsiteY87" fmla="*/ 414779 h 2507530"/>
              <a:gd name="connsiteX88" fmla="*/ 2403835 w 2649349"/>
              <a:gd name="connsiteY88" fmla="*/ 386499 h 2507530"/>
              <a:gd name="connsiteX89" fmla="*/ 2356701 w 2649349"/>
              <a:gd name="connsiteY89" fmla="*/ 329938 h 2507530"/>
              <a:gd name="connsiteX90" fmla="*/ 2224726 w 2649349"/>
              <a:gd name="connsiteY90" fmla="*/ 254524 h 2507530"/>
              <a:gd name="connsiteX91" fmla="*/ 2158738 w 2649349"/>
              <a:gd name="connsiteY91" fmla="*/ 216817 h 2507530"/>
              <a:gd name="connsiteX92" fmla="*/ 2130458 w 2649349"/>
              <a:gd name="connsiteY92" fmla="*/ 207390 h 2507530"/>
              <a:gd name="connsiteX93" fmla="*/ 2045617 w 2649349"/>
              <a:gd name="connsiteY93" fmla="*/ 188536 h 2507530"/>
              <a:gd name="connsiteX94" fmla="*/ 1998482 w 2649349"/>
              <a:gd name="connsiteY94" fmla="*/ 169683 h 2507530"/>
              <a:gd name="connsiteX95" fmla="*/ 1904214 w 2649349"/>
              <a:gd name="connsiteY95" fmla="*/ 150829 h 2507530"/>
              <a:gd name="connsiteX96" fmla="*/ 1809946 w 2649349"/>
              <a:gd name="connsiteY96" fmla="*/ 122549 h 2507530"/>
              <a:gd name="connsiteX97" fmla="*/ 1772239 w 2649349"/>
              <a:gd name="connsiteY97" fmla="*/ 103695 h 2507530"/>
              <a:gd name="connsiteX98" fmla="*/ 1677971 w 2649349"/>
              <a:gd name="connsiteY98" fmla="*/ 84841 h 2507530"/>
              <a:gd name="connsiteX99" fmla="*/ 1649691 w 2649349"/>
              <a:gd name="connsiteY99" fmla="*/ 75415 h 2507530"/>
              <a:gd name="connsiteX100" fmla="*/ 1564849 w 2649349"/>
              <a:gd name="connsiteY100" fmla="*/ 56561 h 2507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2649349" h="2507530">
                <a:moveTo>
                  <a:pt x="1630837" y="122549"/>
                </a:moveTo>
                <a:cubicBezTo>
                  <a:pt x="1608841" y="103695"/>
                  <a:pt x="1589873" y="80585"/>
                  <a:pt x="1564849" y="65988"/>
                </a:cubicBezTo>
                <a:cubicBezTo>
                  <a:pt x="1551009" y="57915"/>
                  <a:pt x="1533519" y="59195"/>
                  <a:pt x="1517715" y="56561"/>
                </a:cubicBezTo>
                <a:cubicBezTo>
                  <a:pt x="1495798" y="52908"/>
                  <a:pt x="1473645" y="50787"/>
                  <a:pt x="1451728" y="47134"/>
                </a:cubicBezTo>
                <a:cubicBezTo>
                  <a:pt x="1435924" y="44500"/>
                  <a:pt x="1420556" y="39095"/>
                  <a:pt x="1404594" y="37707"/>
                </a:cubicBezTo>
                <a:cubicBezTo>
                  <a:pt x="1348159" y="32800"/>
                  <a:pt x="1291472" y="31423"/>
                  <a:pt x="1234911" y="28281"/>
                </a:cubicBezTo>
                <a:cubicBezTo>
                  <a:pt x="1127939" y="6886"/>
                  <a:pt x="1171731" y="17199"/>
                  <a:pt x="1102936" y="0"/>
                </a:cubicBezTo>
                <a:lnTo>
                  <a:pt x="584462" y="18854"/>
                </a:lnTo>
                <a:cubicBezTo>
                  <a:pt x="555135" y="20273"/>
                  <a:pt x="518760" y="25465"/>
                  <a:pt x="490194" y="37707"/>
                </a:cubicBezTo>
                <a:cubicBezTo>
                  <a:pt x="477278" y="43243"/>
                  <a:pt x="465328" y="50854"/>
                  <a:pt x="452487" y="56561"/>
                </a:cubicBezTo>
                <a:cubicBezTo>
                  <a:pt x="437024" y="63434"/>
                  <a:pt x="420816" y="68543"/>
                  <a:pt x="405353" y="75415"/>
                </a:cubicBezTo>
                <a:cubicBezTo>
                  <a:pt x="392511" y="81122"/>
                  <a:pt x="380852" y="89466"/>
                  <a:pt x="367645" y="94268"/>
                </a:cubicBezTo>
                <a:cubicBezTo>
                  <a:pt x="346146" y="102086"/>
                  <a:pt x="323654" y="106837"/>
                  <a:pt x="301658" y="113122"/>
                </a:cubicBezTo>
                <a:cubicBezTo>
                  <a:pt x="292231" y="119406"/>
                  <a:pt x="283730" y="127374"/>
                  <a:pt x="273377" y="131975"/>
                </a:cubicBezTo>
                <a:cubicBezTo>
                  <a:pt x="255217" y="140046"/>
                  <a:pt x="233858" y="140605"/>
                  <a:pt x="216817" y="150829"/>
                </a:cubicBezTo>
                <a:cubicBezTo>
                  <a:pt x="201105" y="160256"/>
                  <a:pt x="184340" y="168115"/>
                  <a:pt x="169682" y="179109"/>
                </a:cubicBezTo>
                <a:cubicBezTo>
                  <a:pt x="159017" y="187108"/>
                  <a:pt x="151644" y="198855"/>
                  <a:pt x="141402" y="207390"/>
                </a:cubicBezTo>
                <a:cubicBezTo>
                  <a:pt x="132699" y="214643"/>
                  <a:pt x="122549" y="219959"/>
                  <a:pt x="113122" y="226243"/>
                </a:cubicBezTo>
                <a:cubicBezTo>
                  <a:pt x="100553" y="245097"/>
                  <a:pt x="79139" y="260453"/>
                  <a:pt x="75414" y="282804"/>
                </a:cubicBezTo>
                <a:cubicBezTo>
                  <a:pt x="72272" y="301658"/>
                  <a:pt x="70134" y="320706"/>
                  <a:pt x="65988" y="339365"/>
                </a:cubicBezTo>
                <a:cubicBezTo>
                  <a:pt x="60440" y="364330"/>
                  <a:pt x="49233" y="382301"/>
                  <a:pt x="37707" y="405353"/>
                </a:cubicBezTo>
                <a:cubicBezTo>
                  <a:pt x="34565" y="421064"/>
                  <a:pt x="31756" y="436846"/>
                  <a:pt x="28280" y="452487"/>
                </a:cubicBezTo>
                <a:cubicBezTo>
                  <a:pt x="25470" y="465134"/>
                  <a:pt x="21395" y="477490"/>
                  <a:pt x="18854" y="490194"/>
                </a:cubicBezTo>
                <a:cubicBezTo>
                  <a:pt x="2265" y="573140"/>
                  <a:pt x="18345" y="520001"/>
                  <a:pt x="0" y="575035"/>
                </a:cubicBezTo>
                <a:cubicBezTo>
                  <a:pt x="3142" y="644165"/>
                  <a:pt x="5588" y="713330"/>
                  <a:pt x="9427" y="782425"/>
                </a:cubicBezTo>
                <a:cubicBezTo>
                  <a:pt x="11873" y="826461"/>
                  <a:pt x="11101" y="870983"/>
                  <a:pt x="18854" y="914400"/>
                </a:cubicBezTo>
                <a:cubicBezTo>
                  <a:pt x="36173" y="1011388"/>
                  <a:pt x="43549" y="1020349"/>
                  <a:pt x="75414" y="1084083"/>
                </a:cubicBezTo>
                <a:cubicBezTo>
                  <a:pt x="77541" y="1096842"/>
                  <a:pt x="86598" y="1160454"/>
                  <a:pt x="94268" y="1178351"/>
                </a:cubicBezTo>
                <a:cubicBezTo>
                  <a:pt x="98731" y="1188764"/>
                  <a:pt x="106837" y="1197204"/>
                  <a:pt x="113122" y="1206631"/>
                </a:cubicBezTo>
                <a:cubicBezTo>
                  <a:pt x="120018" y="1241113"/>
                  <a:pt x="125454" y="1278430"/>
                  <a:pt x="141402" y="1310326"/>
                </a:cubicBezTo>
                <a:cubicBezTo>
                  <a:pt x="147687" y="1322895"/>
                  <a:pt x="154720" y="1335117"/>
                  <a:pt x="160256" y="1348033"/>
                </a:cubicBezTo>
                <a:cubicBezTo>
                  <a:pt x="164170" y="1357166"/>
                  <a:pt x="164856" y="1367628"/>
                  <a:pt x="169682" y="1376314"/>
                </a:cubicBezTo>
                <a:cubicBezTo>
                  <a:pt x="180686" y="1396122"/>
                  <a:pt x="207390" y="1432874"/>
                  <a:pt x="207390" y="1432874"/>
                </a:cubicBezTo>
                <a:cubicBezTo>
                  <a:pt x="232327" y="1532621"/>
                  <a:pt x="198471" y="1415163"/>
                  <a:pt x="235670" y="1498862"/>
                </a:cubicBezTo>
                <a:cubicBezTo>
                  <a:pt x="243741" y="1517023"/>
                  <a:pt x="240471" y="1541370"/>
                  <a:pt x="254524" y="1555423"/>
                </a:cubicBezTo>
                <a:cubicBezTo>
                  <a:pt x="290815" y="1591714"/>
                  <a:pt x="275409" y="1572611"/>
                  <a:pt x="301658" y="1611984"/>
                </a:cubicBezTo>
                <a:cubicBezTo>
                  <a:pt x="304800" y="1624553"/>
                  <a:pt x="305981" y="1637783"/>
                  <a:pt x="311085" y="1649691"/>
                </a:cubicBezTo>
                <a:cubicBezTo>
                  <a:pt x="315548" y="1660104"/>
                  <a:pt x="324317" y="1668134"/>
                  <a:pt x="329938" y="1677971"/>
                </a:cubicBezTo>
                <a:cubicBezTo>
                  <a:pt x="377784" y="1761700"/>
                  <a:pt x="321708" y="1675051"/>
                  <a:pt x="367645" y="1743959"/>
                </a:cubicBezTo>
                <a:cubicBezTo>
                  <a:pt x="386389" y="1818935"/>
                  <a:pt x="362620" y="1744590"/>
                  <a:pt x="405353" y="1819373"/>
                </a:cubicBezTo>
                <a:cubicBezTo>
                  <a:pt x="410283" y="1828001"/>
                  <a:pt x="410865" y="1838521"/>
                  <a:pt x="414779" y="1847654"/>
                </a:cubicBezTo>
                <a:cubicBezTo>
                  <a:pt x="427182" y="1876595"/>
                  <a:pt x="452580" y="1920482"/>
                  <a:pt x="471340" y="1941922"/>
                </a:cubicBezTo>
                <a:cubicBezTo>
                  <a:pt x="478801" y="1950448"/>
                  <a:pt x="491610" y="1952764"/>
                  <a:pt x="499621" y="1960775"/>
                </a:cubicBezTo>
                <a:cubicBezTo>
                  <a:pt x="513848" y="1975002"/>
                  <a:pt x="523868" y="1992954"/>
                  <a:pt x="537328" y="2007909"/>
                </a:cubicBezTo>
                <a:cubicBezTo>
                  <a:pt x="552192" y="2024424"/>
                  <a:pt x="569701" y="2038436"/>
                  <a:pt x="584462" y="2055043"/>
                </a:cubicBezTo>
                <a:cubicBezTo>
                  <a:pt x="594900" y="2066786"/>
                  <a:pt x="601632" y="2081641"/>
                  <a:pt x="612742" y="2092751"/>
                </a:cubicBezTo>
                <a:cubicBezTo>
                  <a:pt x="620753" y="2100762"/>
                  <a:pt x="631804" y="2105019"/>
                  <a:pt x="641023" y="2111604"/>
                </a:cubicBezTo>
                <a:cubicBezTo>
                  <a:pt x="653808" y="2120736"/>
                  <a:pt x="665657" y="2131170"/>
                  <a:pt x="678730" y="2139885"/>
                </a:cubicBezTo>
                <a:cubicBezTo>
                  <a:pt x="714235" y="2163555"/>
                  <a:pt x="727637" y="2169052"/>
                  <a:pt x="763571" y="2187019"/>
                </a:cubicBezTo>
                <a:cubicBezTo>
                  <a:pt x="777482" y="2207885"/>
                  <a:pt x="788931" y="2229063"/>
                  <a:pt x="810705" y="2243579"/>
                </a:cubicBezTo>
                <a:cubicBezTo>
                  <a:pt x="818973" y="2249091"/>
                  <a:pt x="829559" y="2249864"/>
                  <a:pt x="838986" y="2253006"/>
                </a:cubicBezTo>
                <a:cubicBezTo>
                  <a:pt x="851555" y="2262433"/>
                  <a:pt x="863122" y="2273370"/>
                  <a:pt x="876693" y="2281287"/>
                </a:cubicBezTo>
                <a:cubicBezTo>
                  <a:pt x="960150" y="2329971"/>
                  <a:pt x="930282" y="2306503"/>
                  <a:pt x="999241" y="2337848"/>
                </a:cubicBezTo>
                <a:cubicBezTo>
                  <a:pt x="1102790" y="2384915"/>
                  <a:pt x="1007383" y="2348645"/>
                  <a:pt x="1121790" y="2394408"/>
                </a:cubicBezTo>
                <a:cubicBezTo>
                  <a:pt x="1149047" y="2405311"/>
                  <a:pt x="1166485" y="2407677"/>
                  <a:pt x="1197204" y="2413262"/>
                </a:cubicBezTo>
                <a:cubicBezTo>
                  <a:pt x="1216009" y="2416681"/>
                  <a:pt x="1235141" y="2418391"/>
                  <a:pt x="1253765" y="2422689"/>
                </a:cubicBezTo>
                <a:cubicBezTo>
                  <a:pt x="1410448" y="2458846"/>
                  <a:pt x="1236766" y="2427710"/>
                  <a:pt x="1376313" y="2450969"/>
                </a:cubicBezTo>
                <a:cubicBezTo>
                  <a:pt x="1401451" y="2460396"/>
                  <a:pt x="1425277" y="2474650"/>
                  <a:pt x="1451728" y="2479250"/>
                </a:cubicBezTo>
                <a:cubicBezTo>
                  <a:pt x="1498268" y="2487344"/>
                  <a:pt x="1546085" y="2484399"/>
                  <a:pt x="1593130" y="2488676"/>
                </a:cubicBezTo>
                <a:cubicBezTo>
                  <a:pt x="1615258" y="2490688"/>
                  <a:pt x="1637070" y="2495347"/>
                  <a:pt x="1659118" y="2498103"/>
                </a:cubicBezTo>
                <a:cubicBezTo>
                  <a:pt x="1687353" y="2501632"/>
                  <a:pt x="1715679" y="2504388"/>
                  <a:pt x="1743959" y="2507530"/>
                </a:cubicBezTo>
                <a:cubicBezTo>
                  <a:pt x="1822516" y="2504388"/>
                  <a:pt x="1901427" y="2506193"/>
                  <a:pt x="1979629" y="2498103"/>
                </a:cubicBezTo>
                <a:cubicBezTo>
                  <a:pt x="2001426" y="2495848"/>
                  <a:pt x="2039594" y="2461268"/>
                  <a:pt x="2055043" y="2450969"/>
                </a:cubicBezTo>
                <a:cubicBezTo>
                  <a:pt x="2070288" y="2440806"/>
                  <a:pt x="2086932" y="2432852"/>
                  <a:pt x="2102177" y="2422689"/>
                </a:cubicBezTo>
                <a:cubicBezTo>
                  <a:pt x="2115250" y="2413974"/>
                  <a:pt x="2127100" y="2403540"/>
                  <a:pt x="2139885" y="2394408"/>
                </a:cubicBezTo>
                <a:cubicBezTo>
                  <a:pt x="2149104" y="2387823"/>
                  <a:pt x="2159101" y="2382353"/>
                  <a:pt x="2168165" y="2375555"/>
                </a:cubicBezTo>
                <a:cubicBezTo>
                  <a:pt x="2184261" y="2363483"/>
                  <a:pt x="2200261" y="2351215"/>
                  <a:pt x="2215299" y="2337848"/>
                </a:cubicBezTo>
                <a:cubicBezTo>
                  <a:pt x="2228585" y="2326039"/>
                  <a:pt x="2238975" y="2311053"/>
                  <a:pt x="2253006" y="2300140"/>
                </a:cubicBezTo>
                <a:cubicBezTo>
                  <a:pt x="2267469" y="2288891"/>
                  <a:pt x="2285482" y="2282853"/>
                  <a:pt x="2300140" y="2271860"/>
                </a:cubicBezTo>
                <a:cubicBezTo>
                  <a:pt x="2324330" y="2253717"/>
                  <a:pt x="2359361" y="2203213"/>
                  <a:pt x="2375555" y="2187019"/>
                </a:cubicBezTo>
                <a:cubicBezTo>
                  <a:pt x="2386665" y="2175909"/>
                  <a:pt x="2402752" y="2170416"/>
                  <a:pt x="2413262" y="2158738"/>
                </a:cubicBezTo>
                <a:cubicBezTo>
                  <a:pt x="2431345" y="2138646"/>
                  <a:pt x="2442805" y="2113274"/>
                  <a:pt x="2460396" y="2092751"/>
                </a:cubicBezTo>
                <a:cubicBezTo>
                  <a:pt x="2480640" y="2069133"/>
                  <a:pt x="2526384" y="2026763"/>
                  <a:pt x="2526384" y="2026763"/>
                </a:cubicBezTo>
                <a:cubicBezTo>
                  <a:pt x="2542095" y="1995340"/>
                  <a:pt x="2563867" y="1966275"/>
                  <a:pt x="2573518" y="1932495"/>
                </a:cubicBezTo>
                <a:cubicBezTo>
                  <a:pt x="2579802" y="1910499"/>
                  <a:pt x="2585137" y="1888209"/>
                  <a:pt x="2592371" y="1866507"/>
                </a:cubicBezTo>
                <a:cubicBezTo>
                  <a:pt x="2597722" y="1850454"/>
                  <a:pt x="2605283" y="1835217"/>
                  <a:pt x="2611225" y="1819373"/>
                </a:cubicBezTo>
                <a:cubicBezTo>
                  <a:pt x="2621369" y="1792322"/>
                  <a:pt x="2622649" y="1783105"/>
                  <a:pt x="2630078" y="1753386"/>
                </a:cubicBezTo>
                <a:cubicBezTo>
                  <a:pt x="2633220" y="1718821"/>
                  <a:pt x="2634918" y="1684094"/>
                  <a:pt x="2639505" y="1649691"/>
                </a:cubicBezTo>
                <a:cubicBezTo>
                  <a:pt x="2641217" y="1636849"/>
                  <a:pt x="2648932" y="1624940"/>
                  <a:pt x="2648932" y="1611984"/>
                </a:cubicBezTo>
                <a:cubicBezTo>
                  <a:pt x="2648932" y="1436319"/>
                  <a:pt x="2653828" y="1217529"/>
                  <a:pt x="2630078" y="1027522"/>
                </a:cubicBezTo>
                <a:cubicBezTo>
                  <a:pt x="2627707" y="1008556"/>
                  <a:pt x="2623794" y="989815"/>
                  <a:pt x="2620652" y="970961"/>
                </a:cubicBezTo>
                <a:cubicBezTo>
                  <a:pt x="2614367" y="886120"/>
                  <a:pt x="2610263" y="801089"/>
                  <a:pt x="2601798" y="716437"/>
                </a:cubicBezTo>
                <a:cubicBezTo>
                  <a:pt x="2598471" y="683171"/>
                  <a:pt x="2586842" y="689855"/>
                  <a:pt x="2573518" y="659876"/>
                </a:cubicBezTo>
                <a:cubicBezTo>
                  <a:pt x="2565447" y="641716"/>
                  <a:pt x="2562735" y="621476"/>
                  <a:pt x="2554664" y="603316"/>
                </a:cubicBezTo>
                <a:cubicBezTo>
                  <a:pt x="2550062" y="592963"/>
                  <a:pt x="2540877" y="585169"/>
                  <a:pt x="2535810" y="575035"/>
                </a:cubicBezTo>
                <a:cubicBezTo>
                  <a:pt x="2489690" y="482794"/>
                  <a:pt x="2541783" y="565138"/>
                  <a:pt x="2498103" y="499621"/>
                </a:cubicBezTo>
                <a:cubicBezTo>
                  <a:pt x="2481536" y="449920"/>
                  <a:pt x="2499626" y="490136"/>
                  <a:pt x="2460396" y="443060"/>
                </a:cubicBezTo>
                <a:cubicBezTo>
                  <a:pt x="2453143" y="434356"/>
                  <a:pt x="2449553" y="422790"/>
                  <a:pt x="2441542" y="414779"/>
                </a:cubicBezTo>
                <a:cubicBezTo>
                  <a:pt x="2430433" y="403670"/>
                  <a:pt x="2414945" y="397608"/>
                  <a:pt x="2403835" y="386499"/>
                </a:cubicBezTo>
                <a:cubicBezTo>
                  <a:pt x="2316554" y="299220"/>
                  <a:pt x="2464808" y="422602"/>
                  <a:pt x="2356701" y="329938"/>
                </a:cubicBezTo>
                <a:cubicBezTo>
                  <a:pt x="2303462" y="284304"/>
                  <a:pt x="2304931" y="300355"/>
                  <a:pt x="2224726" y="254524"/>
                </a:cubicBezTo>
                <a:cubicBezTo>
                  <a:pt x="2202730" y="241955"/>
                  <a:pt x="2181397" y="228147"/>
                  <a:pt x="2158738" y="216817"/>
                </a:cubicBezTo>
                <a:cubicBezTo>
                  <a:pt x="2149850" y="212373"/>
                  <a:pt x="2140098" y="209800"/>
                  <a:pt x="2130458" y="207390"/>
                </a:cubicBezTo>
                <a:cubicBezTo>
                  <a:pt x="2100564" y="199916"/>
                  <a:pt x="2074655" y="198215"/>
                  <a:pt x="2045617" y="188536"/>
                </a:cubicBezTo>
                <a:cubicBezTo>
                  <a:pt x="2029563" y="183185"/>
                  <a:pt x="2014536" y="175034"/>
                  <a:pt x="1998482" y="169683"/>
                </a:cubicBezTo>
                <a:cubicBezTo>
                  <a:pt x="1970354" y="160307"/>
                  <a:pt x="1932066" y="155471"/>
                  <a:pt x="1904214" y="150829"/>
                </a:cubicBezTo>
                <a:cubicBezTo>
                  <a:pt x="1814895" y="106168"/>
                  <a:pt x="1927316" y="157760"/>
                  <a:pt x="1809946" y="122549"/>
                </a:cubicBezTo>
                <a:cubicBezTo>
                  <a:pt x="1796486" y="118511"/>
                  <a:pt x="1785751" y="107556"/>
                  <a:pt x="1772239" y="103695"/>
                </a:cubicBezTo>
                <a:cubicBezTo>
                  <a:pt x="1741427" y="94891"/>
                  <a:pt x="1708372" y="94974"/>
                  <a:pt x="1677971" y="84841"/>
                </a:cubicBezTo>
                <a:cubicBezTo>
                  <a:pt x="1668544" y="81699"/>
                  <a:pt x="1659277" y="78029"/>
                  <a:pt x="1649691" y="75415"/>
                </a:cubicBezTo>
                <a:cubicBezTo>
                  <a:pt x="1577764" y="55799"/>
                  <a:pt x="1599395" y="56561"/>
                  <a:pt x="1564849" y="56561"/>
                </a:cubicBezTo>
              </a:path>
            </a:pathLst>
          </a:cu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3" name="Slide Number Placeholder 2"/>
          <p:cNvSpPr>
            <a:spLocks noGrp="1"/>
          </p:cNvSpPr>
          <p:nvPr>
            <p:ph type="sldNum" sz="quarter" idx="12"/>
          </p:nvPr>
        </p:nvSpPr>
        <p:spPr/>
        <p:txBody>
          <a:bodyPr/>
          <a:lstStyle/>
          <a:p>
            <a:fld id="{27C78C6E-F64F-49F6-B25D-EA49DEFA2EE4}" type="slidenum">
              <a:rPr lang="en-NZ" smtClean="0"/>
              <a:t>29</a:t>
            </a:fld>
            <a:r>
              <a:rPr lang="en-NZ" dirty="0"/>
              <a:t>/50</a:t>
            </a:r>
          </a:p>
        </p:txBody>
      </p:sp>
    </p:spTree>
    <p:extLst>
      <p:ext uri="{BB962C8B-B14F-4D97-AF65-F5344CB8AC3E}">
        <p14:creationId xmlns:p14="http://schemas.microsoft.com/office/powerpoint/2010/main" val="52886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984402" y="207168"/>
            <a:ext cx="4238625" cy="6343650"/>
          </a:xfrm>
          <a:prstGeom prst="rect">
            <a:avLst/>
          </a:prstGeom>
        </p:spPr>
      </p:pic>
      <p:sp>
        <p:nvSpPr>
          <p:cNvPr id="3" name="Slide Number Placeholder 2"/>
          <p:cNvSpPr>
            <a:spLocks noGrp="1"/>
          </p:cNvSpPr>
          <p:nvPr>
            <p:ph type="sldNum" sz="quarter" idx="12"/>
          </p:nvPr>
        </p:nvSpPr>
        <p:spPr/>
        <p:txBody>
          <a:bodyPr/>
          <a:lstStyle/>
          <a:p>
            <a:fld id="{27C78C6E-F64F-49F6-B25D-EA49DEFA2EE4}" type="slidenum">
              <a:rPr lang="en-NZ" smtClean="0"/>
              <a:t>3</a:t>
            </a:fld>
            <a:r>
              <a:rPr lang="en-NZ" dirty="0"/>
              <a:t>/50</a:t>
            </a:r>
          </a:p>
        </p:txBody>
      </p:sp>
    </p:spTree>
    <p:extLst>
      <p:ext uri="{BB962C8B-B14F-4D97-AF65-F5344CB8AC3E}">
        <p14:creationId xmlns:p14="http://schemas.microsoft.com/office/powerpoint/2010/main" val="90524579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338" y="1581150"/>
            <a:ext cx="9210675" cy="3695700"/>
          </a:xfrm>
          <a:prstGeom prst="rect">
            <a:avLst/>
          </a:prstGeom>
        </p:spPr>
      </p:pic>
      <p:sp>
        <p:nvSpPr>
          <p:cNvPr id="6" name="Rectangle 5"/>
          <p:cNvSpPr/>
          <p:nvPr/>
        </p:nvSpPr>
        <p:spPr>
          <a:xfrm>
            <a:off x="4150936" y="2064470"/>
            <a:ext cx="395926" cy="2347274"/>
          </a:xfrm>
          <a:prstGeom prst="rect">
            <a:avLst/>
          </a:prstGeom>
          <a:solidFill>
            <a:srgbClr val="FFCCFF">
              <a:alpha val="1411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4" name="Slide Number Placeholder 3"/>
          <p:cNvSpPr>
            <a:spLocks noGrp="1"/>
          </p:cNvSpPr>
          <p:nvPr>
            <p:ph type="sldNum" sz="quarter" idx="12"/>
          </p:nvPr>
        </p:nvSpPr>
        <p:spPr/>
        <p:txBody>
          <a:bodyPr/>
          <a:lstStyle/>
          <a:p>
            <a:fld id="{27C78C6E-F64F-49F6-B25D-EA49DEFA2EE4}" type="slidenum">
              <a:rPr lang="en-NZ" smtClean="0"/>
              <a:t>30</a:t>
            </a:fld>
            <a:r>
              <a:rPr lang="en-NZ" dirty="0"/>
              <a:t>/50</a:t>
            </a:r>
          </a:p>
        </p:txBody>
      </p:sp>
    </p:spTree>
    <p:extLst>
      <p:ext uri="{BB962C8B-B14F-4D97-AF65-F5344CB8AC3E}">
        <p14:creationId xmlns:p14="http://schemas.microsoft.com/office/powerpoint/2010/main" val="1414505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338" y="1581150"/>
            <a:ext cx="9210675" cy="3695700"/>
          </a:xfrm>
          <a:prstGeom prst="rect">
            <a:avLst/>
          </a:prstGeom>
        </p:spPr>
      </p:pic>
      <p:sp>
        <p:nvSpPr>
          <p:cNvPr id="7" name="Rectangle 6"/>
          <p:cNvSpPr/>
          <p:nvPr/>
        </p:nvSpPr>
        <p:spPr>
          <a:xfrm>
            <a:off x="6337954" y="2064470"/>
            <a:ext cx="395926" cy="2347275"/>
          </a:xfrm>
          <a:prstGeom prst="rect">
            <a:avLst/>
          </a:prstGeom>
          <a:solidFill>
            <a:srgbClr val="FFCCFF">
              <a:alpha val="1411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4" name="Slide Number Placeholder 3"/>
          <p:cNvSpPr>
            <a:spLocks noGrp="1"/>
          </p:cNvSpPr>
          <p:nvPr>
            <p:ph type="sldNum" sz="quarter" idx="12"/>
          </p:nvPr>
        </p:nvSpPr>
        <p:spPr/>
        <p:txBody>
          <a:bodyPr/>
          <a:lstStyle/>
          <a:p>
            <a:fld id="{27C78C6E-F64F-49F6-B25D-EA49DEFA2EE4}" type="slidenum">
              <a:rPr lang="en-NZ" smtClean="0"/>
              <a:t>31</a:t>
            </a:fld>
            <a:r>
              <a:rPr lang="en-NZ" dirty="0"/>
              <a:t>/50</a:t>
            </a:r>
          </a:p>
        </p:txBody>
      </p:sp>
    </p:spTree>
    <p:extLst>
      <p:ext uri="{BB962C8B-B14F-4D97-AF65-F5344CB8AC3E}">
        <p14:creationId xmlns:p14="http://schemas.microsoft.com/office/powerpoint/2010/main" val="3017337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500438" y="62655"/>
            <a:ext cx="2143125" cy="6229350"/>
          </a:xfrm>
          <a:prstGeom prst="rect">
            <a:avLst/>
          </a:prstGeom>
        </p:spPr>
      </p:pic>
      <p:pic>
        <p:nvPicPr>
          <p:cNvPr id="5" name="Picture 4"/>
          <p:cNvPicPr>
            <a:picLocks noChangeAspect="1"/>
          </p:cNvPicPr>
          <p:nvPr/>
        </p:nvPicPr>
        <p:blipFill>
          <a:blip r:embed="rId3"/>
          <a:stretch>
            <a:fillRect/>
          </a:stretch>
        </p:blipFill>
        <p:spPr>
          <a:xfrm>
            <a:off x="5643563" y="1637731"/>
            <a:ext cx="3536765" cy="3000420"/>
          </a:xfrm>
          <a:prstGeom prst="rect">
            <a:avLst/>
          </a:prstGeom>
        </p:spPr>
      </p:pic>
      <p:pic>
        <p:nvPicPr>
          <p:cNvPr id="6" name="Picture 5"/>
          <p:cNvPicPr>
            <a:picLocks noChangeAspect="1"/>
          </p:cNvPicPr>
          <p:nvPr/>
        </p:nvPicPr>
        <p:blipFill>
          <a:blip r:embed="rId4"/>
          <a:stretch>
            <a:fillRect/>
          </a:stretch>
        </p:blipFill>
        <p:spPr>
          <a:xfrm>
            <a:off x="33786" y="1473958"/>
            <a:ext cx="3335224" cy="3769205"/>
          </a:xfrm>
          <a:prstGeom prst="rect">
            <a:avLst/>
          </a:prstGeom>
        </p:spPr>
      </p:pic>
      <p:sp>
        <p:nvSpPr>
          <p:cNvPr id="2" name="TextBox 1"/>
          <p:cNvSpPr txBox="1"/>
          <p:nvPr/>
        </p:nvSpPr>
        <p:spPr>
          <a:xfrm>
            <a:off x="15631" y="5392615"/>
            <a:ext cx="3484806" cy="369332"/>
          </a:xfrm>
          <a:prstGeom prst="rect">
            <a:avLst/>
          </a:prstGeom>
          <a:noFill/>
        </p:spPr>
        <p:txBody>
          <a:bodyPr wrap="square" rtlCol="0">
            <a:spAutoFit/>
          </a:bodyPr>
          <a:lstStyle/>
          <a:p>
            <a:r>
              <a:rPr lang="en-NZ" dirty="0"/>
              <a:t>140ft NRAO RT in Green Bank, WV</a:t>
            </a:r>
          </a:p>
        </p:txBody>
      </p:sp>
      <p:sp>
        <p:nvSpPr>
          <p:cNvPr id="7" name="Slide Number Placeholder 6"/>
          <p:cNvSpPr>
            <a:spLocks noGrp="1"/>
          </p:cNvSpPr>
          <p:nvPr>
            <p:ph type="sldNum" sz="quarter" idx="12"/>
          </p:nvPr>
        </p:nvSpPr>
        <p:spPr/>
        <p:txBody>
          <a:bodyPr/>
          <a:lstStyle/>
          <a:p>
            <a:fld id="{27C78C6E-F64F-49F6-B25D-EA49DEFA2EE4}" type="slidenum">
              <a:rPr lang="en-NZ" smtClean="0"/>
              <a:t>32</a:t>
            </a:fld>
            <a:r>
              <a:rPr lang="en-NZ" dirty="0"/>
              <a:t>/50</a:t>
            </a:r>
          </a:p>
        </p:txBody>
      </p:sp>
      <p:sp>
        <p:nvSpPr>
          <p:cNvPr id="8" name="TextBox 7"/>
          <p:cNvSpPr txBox="1"/>
          <p:nvPr/>
        </p:nvSpPr>
        <p:spPr>
          <a:xfrm>
            <a:off x="5836920" y="5692140"/>
            <a:ext cx="3169920" cy="369332"/>
          </a:xfrm>
          <a:prstGeom prst="rect">
            <a:avLst/>
          </a:prstGeom>
          <a:noFill/>
        </p:spPr>
        <p:txBody>
          <a:bodyPr wrap="square" rtlCol="0">
            <a:spAutoFit/>
          </a:bodyPr>
          <a:lstStyle/>
          <a:p>
            <a:r>
              <a:rPr lang="en-NZ" dirty="0" err="1" smtClean="0"/>
              <a:t>Höglund</a:t>
            </a:r>
            <a:r>
              <a:rPr lang="en-NZ" dirty="0" smtClean="0"/>
              <a:t> and </a:t>
            </a:r>
            <a:r>
              <a:rPr lang="en-NZ" dirty="0" err="1" smtClean="0"/>
              <a:t>Mezger</a:t>
            </a:r>
            <a:r>
              <a:rPr lang="en-NZ" dirty="0" smtClean="0"/>
              <a:t>, 1965</a:t>
            </a:r>
            <a:endParaRPr lang="en-NZ" dirty="0"/>
          </a:p>
        </p:txBody>
      </p:sp>
    </p:spTree>
    <p:extLst>
      <p:ext uri="{BB962C8B-B14F-4D97-AF65-F5344CB8AC3E}">
        <p14:creationId xmlns:p14="http://schemas.microsoft.com/office/powerpoint/2010/main" val="269123972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354168" y="3218220"/>
            <a:ext cx="3719460" cy="2892860"/>
          </a:xfrm>
          <a:prstGeom prst="rect">
            <a:avLst/>
          </a:prstGeom>
        </p:spPr>
      </p:pic>
      <p:cxnSp>
        <p:nvCxnSpPr>
          <p:cNvPr id="4" name="Straight Connector 3"/>
          <p:cNvCxnSpPr/>
          <p:nvPr/>
        </p:nvCxnSpPr>
        <p:spPr>
          <a:xfrm>
            <a:off x="3810988" y="3518854"/>
            <a:ext cx="0" cy="1778576"/>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p:nvPicPr>
        <p:blipFill>
          <a:blip r:embed="rId3"/>
          <a:stretch>
            <a:fillRect/>
          </a:stretch>
        </p:blipFill>
        <p:spPr>
          <a:xfrm>
            <a:off x="1904217" y="872191"/>
            <a:ext cx="2380300" cy="2353537"/>
          </a:xfrm>
          <a:prstGeom prst="rect">
            <a:avLst/>
          </a:prstGeom>
        </p:spPr>
      </p:pic>
      <p:cxnSp>
        <p:nvCxnSpPr>
          <p:cNvPr id="7" name="Straight Connector 6"/>
          <p:cNvCxnSpPr/>
          <p:nvPr/>
        </p:nvCxnSpPr>
        <p:spPr>
          <a:xfrm>
            <a:off x="2127105" y="1303456"/>
            <a:ext cx="0" cy="5647269"/>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4046417" y="1255834"/>
            <a:ext cx="0" cy="5647269"/>
          </a:xfrm>
          <a:prstGeom prst="line">
            <a:avLst/>
          </a:prstGeom>
        </p:spPr>
        <p:style>
          <a:lnRef idx="1">
            <a:schemeClr val="accent1"/>
          </a:lnRef>
          <a:fillRef idx="0">
            <a:schemeClr val="accent1"/>
          </a:fillRef>
          <a:effectRef idx="0">
            <a:schemeClr val="accent1"/>
          </a:effectRef>
          <a:fontRef idx="minor">
            <a:schemeClr val="tx1"/>
          </a:fontRef>
        </p:style>
      </p:cxnSp>
      <p:pic>
        <p:nvPicPr>
          <p:cNvPr id="2050" name="Picture 2" descr="https://upload.wikimedia.org/wikipedia/commons/c/cf/TNA-400.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73629" y="1467026"/>
            <a:ext cx="4689869" cy="351740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236309" y="5178422"/>
            <a:ext cx="5111260" cy="1477328"/>
          </a:xfrm>
          <a:prstGeom prst="rect">
            <a:avLst/>
          </a:prstGeom>
          <a:noFill/>
        </p:spPr>
        <p:txBody>
          <a:bodyPr wrap="square" rtlCol="0">
            <a:spAutoFit/>
          </a:bodyPr>
          <a:lstStyle/>
          <a:p>
            <a:pPr algn="ctr"/>
            <a:r>
              <a:rPr lang="en-NZ" dirty="0"/>
              <a:t>32m RT in Crimea </a:t>
            </a:r>
            <a:r>
              <a:rPr lang="en-NZ" dirty="0">
                <a:hlinkClick r:id="rId5"/>
              </a:rPr>
              <a:t>https://ru.wikivoyage.org/wiki/%D0%A1%D0%B8%D0%BC%D1%84%D0%B5%D1%80%D0%BE%D0%BF%D0%BE%D0%BB%D1%8C#/media/File:TNA-400.jpg</a:t>
            </a:r>
            <a:endParaRPr lang="en-NZ" dirty="0"/>
          </a:p>
          <a:p>
            <a:endParaRPr lang="en-NZ" dirty="0"/>
          </a:p>
        </p:txBody>
      </p:sp>
      <p:sp>
        <p:nvSpPr>
          <p:cNvPr id="9" name="Slide Number Placeholder 8"/>
          <p:cNvSpPr>
            <a:spLocks noGrp="1"/>
          </p:cNvSpPr>
          <p:nvPr>
            <p:ph type="sldNum" sz="quarter" idx="12"/>
          </p:nvPr>
        </p:nvSpPr>
        <p:spPr/>
        <p:txBody>
          <a:bodyPr/>
          <a:lstStyle/>
          <a:p>
            <a:fld id="{27C78C6E-F64F-49F6-B25D-EA49DEFA2EE4}" type="slidenum">
              <a:rPr lang="en-NZ" smtClean="0"/>
              <a:t>33</a:t>
            </a:fld>
            <a:r>
              <a:rPr lang="en-NZ" dirty="0"/>
              <a:t>/50</a:t>
            </a:r>
          </a:p>
        </p:txBody>
      </p:sp>
    </p:spTree>
    <p:extLst>
      <p:ext uri="{BB962C8B-B14F-4D97-AF65-F5344CB8AC3E}">
        <p14:creationId xmlns:p14="http://schemas.microsoft.com/office/powerpoint/2010/main" val="1671290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823828" y="25402"/>
            <a:ext cx="5567572" cy="7886073"/>
          </a:xfrm>
          <a:prstGeom prst="rect">
            <a:avLst/>
          </a:prstGeom>
        </p:spPr>
      </p:pic>
      <p:sp>
        <p:nvSpPr>
          <p:cNvPr id="6" name="Freeform 5"/>
          <p:cNvSpPr/>
          <p:nvPr/>
        </p:nvSpPr>
        <p:spPr>
          <a:xfrm>
            <a:off x="3103629" y="5928131"/>
            <a:ext cx="1043042" cy="212972"/>
          </a:xfrm>
          <a:custGeom>
            <a:avLst/>
            <a:gdLst>
              <a:gd name="connsiteX0" fmla="*/ 1043042 w 1043042"/>
              <a:gd name="connsiteY0" fmla="*/ 115621 h 212972"/>
              <a:gd name="connsiteX1" fmla="*/ 1039565 w 1043042"/>
              <a:gd name="connsiteY1" fmla="*/ 98237 h 212972"/>
              <a:gd name="connsiteX2" fmla="*/ 1001320 w 1043042"/>
              <a:gd name="connsiteY2" fmla="*/ 70423 h 212972"/>
              <a:gd name="connsiteX3" fmla="*/ 987413 w 1043042"/>
              <a:gd name="connsiteY3" fmla="*/ 63469 h 212972"/>
              <a:gd name="connsiteX4" fmla="*/ 970029 w 1043042"/>
              <a:gd name="connsiteY4" fmla="*/ 59992 h 212972"/>
              <a:gd name="connsiteX5" fmla="*/ 959598 w 1043042"/>
              <a:gd name="connsiteY5" fmla="*/ 56516 h 212972"/>
              <a:gd name="connsiteX6" fmla="*/ 938738 w 1043042"/>
              <a:gd name="connsiteY6" fmla="*/ 53039 h 212972"/>
              <a:gd name="connsiteX7" fmla="*/ 876155 w 1043042"/>
              <a:gd name="connsiteY7" fmla="*/ 42608 h 212972"/>
              <a:gd name="connsiteX8" fmla="*/ 806619 w 1043042"/>
              <a:gd name="connsiteY8" fmla="*/ 39132 h 212972"/>
              <a:gd name="connsiteX9" fmla="*/ 778804 w 1043042"/>
              <a:gd name="connsiteY9" fmla="*/ 35655 h 212972"/>
              <a:gd name="connsiteX10" fmla="*/ 730129 w 1043042"/>
              <a:gd name="connsiteY10" fmla="*/ 28701 h 212972"/>
              <a:gd name="connsiteX11" fmla="*/ 587580 w 1043042"/>
              <a:gd name="connsiteY11" fmla="*/ 18271 h 212972"/>
              <a:gd name="connsiteX12" fmla="*/ 531951 w 1043042"/>
              <a:gd name="connsiteY12" fmla="*/ 11317 h 212972"/>
              <a:gd name="connsiteX13" fmla="*/ 424170 w 1043042"/>
              <a:gd name="connsiteY13" fmla="*/ 7840 h 212972"/>
              <a:gd name="connsiteX14" fmla="*/ 375495 w 1043042"/>
              <a:gd name="connsiteY14" fmla="*/ 887 h 212972"/>
              <a:gd name="connsiteX15" fmla="*/ 132119 w 1043042"/>
              <a:gd name="connsiteY15" fmla="*/ 7840 h 212972"/>
              <a:gd name="connsiteX16" fmla="*/ 121688 w 1043042"/>
              <a:gd name="connsiteY16" fmla="*/ 14794 h 212972"/>
              <a:gd name="connsiteX17" fmla="*/ 76490 w 1043042"/>
              <a:gd name="connsiteY17" fmla="*/ 21748 h 212972"/>
              <a:gd name="connsiteX18" fmla="*/ 27814 w 1043042"/>
              <a:gd name="connsiteY18" fmla="*/ 35655 h 212972"/>
              <a:gd name="connsiteX19" fmla="*/ 6954 w 1043042"/>
              <a:gd name="connsiteY19" fmla="*/ 53039 h 212972"/>
              <a:gd name="connsiteX20" fmla="*/ 0 w 1043042"/>
              <a:gd name="connsiteY20" fmla="*/ 77376 h 212972"/>
              <a:gd name="connsiteX21" fmla="*/ 3477 w 1043042"/>
              <a:gd name="connsiteY21" fmla="*/ 94760 h 212972"/>
              <a:gd name="connsiteX22" fmla="*/ 10430 w 1043042"/>
              <a:gd name="connsiteY22" fmla="*/ 105191 h 212972"/>
              <a:gd name="connsiteX23" fmla="*/ 20861 w 1043042"/>
              <a:gd name="connsiteY23" fmla="*/ 115621 h 212972"/>
              <a:gd name="connsiteX24" fmla="*/ 45198 w 1043042"/>
              <a:gd name="connsiteY24" fmla="*/ 129529 h 212972"/>
              <a:gd name="connsiteX25" fmla="*/ 55629 w 1043042"/>
              <a:gd name="connsiteY25" fmla="*/ 133005 h 212972"/>
              <a:gd name="connsiteX26" fmla="*/ 73013 w 1043042"/>
              <a:gd name="connsiteY26" fmla="*/ 139959 h 212972"/>
              <a:gd name="connsiteX27" fmla="*/ 107781 w 1043042"/>
              <a:gd name="connsiteY27" fmla="*/ 146913 h 212972"/>
              <a:gd name="connsiteX28" fmla="*/ 118211 w 1043042"/>
              <a:gd name="connsiteY28" fmla="*/ 150389 h 212972"/>
              <a:gd name="connsiteX29" fmla="*/ 135595 w 1043042"/>
              <a:gd name="connsiteY29" fmla="*/ 153866 h 212972"/>
              <a:gd name="connsiteX30" fmla="*/ 149503 w 1043042"/>
              <a:gd name="connsiteY30" fmla="*/ 160820 h 212972"/>
              <a:gd name="connsiteX31" fmla="*/ 177317 w 1043042"/>
              <a:gd name="connsiteY31" fmla="*/ 167773 h 212972"/>
              <a:gd name="connsiteX32" fmla="*/ 208608 w 1043042"/>
              <a:gd name="connsiteY32" fmla="*/ 171250 h 212972"/>
              <a:gd name="connsiteX33" fmla="*/ 351157 w 1043042"/>
              <a:gd name="connsiteY33" fmla="*/ 178204 h 212972"/>
              <a:gd name="connsiteX34" fmla="*/ 382449 w 1043042"/>
              <a:gd name="connsiteY34" fmla="*/ 181681 h 212972"/>
              <a:gd name="connsiteX35" fmla="*/ 392879 w 1043042"/>
              <a:gd name="connsiteY35" fmla="*/ 185157 h 212972"/>
              <a:gd name="connsiteX36" fmla="*/ 441554 w 1043042"/>
              <a:gd name="connsiteY36" fmla="*/ 188634 h 212972"/>
              <a:gd name="connsiteX37" fmla="*/ 462415 w 1043042"/>
              <a:gd name="connsiteY37" fmla="*/ 192111 h 212972"/>
              <a:gd name="connsiteX38" fmla="*/ 549335 w 1043042"/>
              <a:gd name="connsiteY38" fmla="*/ 206018 h 212972"/>
              <a:gd name="connsiteX39" fmla="*/ 618871 w 1043042"/>
              <a:gd name="connsiteY39" fmla="*/ 212972 h 212972"/>
              <a:gd name="connsiteX40" fmla="*/ 817049 w 1043042"/>
              <a:gd name="connsiteY40" fmla="*/ 209495 h 212972"/>
              <a:gd name="connsiteX41" fmla="*/ 834433 w 1043042"/>
              <a:gd name="connsiteY41" fmla="*/ 206018 h 212972"/>
              <a:gd name="connsiteX42" fmla="*/ 858771 w 1043042"/>
              <a:gd name="connsiteY42" fmla="*/ 202541 h 212972"/>
              <a:gd name="connsiteX43" fmla="*/ 879632 w 1043042"/>
              <a:gd name="connsiteY43" fmla="*/ 192111 h 212972"/>
              <a:gd name="connsiteX44" fmla="*/ 914400 w 1043042"/>
              <a:gd name="connsiteY44" fmla="*/ 178204 h 212972"/>
              <a:gd name="connsiteX45" fmla="*/ 935261 w 1043042"/>
              <a:gd name="connsiteY45" fmla="*/ 164297 h 212972"/>
              <a:gd name="connsiteX46" fmla="*/ 942214 w 1043042"/>
              <a:gd name="connsiteY46" fmla="*/ 150389 h 212972"/>
              <a:gd name="connsiteX47" fmla="*/ 945691 w 1043042"/>
              <a:gd name="connsiteY47" fmla="*/ 139959 h 212972"/>
              <a:gd name="connsiteX48" fmla="*/ 966552 w 1043042"/>
              <a:gd name="connsiteY48" fmla="*/ 122575 h 212972"/>
              <a:gd name="connsiteX49" fmla="*/ 987413 w 1043042"/>
              <a:gd name="connsiteY49" fmla="*/ 101714 h 212972"/>
              <a:gd name="connsiteX50" fmla="*/ 1001320 w 1043042"/>
              <a:gd name="connsiteY50" fmla="*/ 84330 h 212972"/>
              <a:gd name="connsiteX51" fmla="*/ 1004797 w 1043042"/>
              <a:gd name="connsiteY51" fmla="*/ 73900 h 212972"/>
              <a:gd name="connsiteX52" fmla="*/ 1011750 w 1043042"/>
              <a:gd name="connsiteY52" fmla="*/ 66946 h 212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043042" h="212972">
                <a:moveTo>
                  <a:pt x="1043042" y="115621"/>
                </a:moveTo>
                <a:cubicBezTo>
                  <a:pt x="1041883" y="109826"/>
                  <a:pt x="1042843" y="103154"/>
                  <a:pt x="1039565" y="98237"/>
                </a:cubicBezTo>
                <a:cubicBezTo>
                  <a:pt x="1017487" y="65121"/>
                  <a:pt x="1024009" y="78932"/>
                  <a:pt x="1001320" y="70423"/>
                </a:cubicBezTo>
                <a:cubicBezTo>
                  <a:pt x="996467" y="68603"/>
                  <a:pt x="992330" y="65108"/>
                  <a:pt x="987413" y="63469"/>
                </a:cubicBezTo>
                <a:cubicBezTo>
                  <a:pt x="981807" y="61600"/>
                  <a:pt x="975762" y="61425"/>
                  <a:pt x="970029" y="59992"/>
                </a:cubicBezTo>
                <a:cubicBezTo>
                  <a:pt x="966473" y="59103"/>
                  <a:pt x="963176" y="57311"/>
                  <a:pt x="959598" y="56516"/>
                </a:cubicBezTo>
                <a:cubicBezTo>
                  <a:pt x="952717" y="54987"/>
                  <a:pt x="945667" y="54338"/>
                  <a:pt x="938738" y="53039"/>
                </a:cubicBezTo>
                <a:cubicBezTo>
                  <a:pt x="913167" y="48244"/>
                  <a:pt x="901182" y="44396"/>
                  <a:pt x="876155" y="42608"/>
                </a:cubicBezTo>
                <a:cubicBezTo>
                  <a:pt x="853006" y="40955"/>
                  <a:pt x="829798" y="40291"/>
                  <a:pt x="806619" y="39132"/>
                </a:cubicBezTo>
                <a:lnTo>
                  <a:pt x="778804" y="35655"/>
                </a:lnTo>
                <a:cubicBezTo>
                  <a:pt x="762565" y="33440"/>
                  <a:pt x="746487" y="29723"/>
                  <a:pt x="730129" y="28701"/>
                </a:cubicBezTo>
                <a:cubicBezTo>
                  <a:pt x="679263" y="25522"/>
                  <a:pt x="640185" y="23403"/>
                  <a:pt x="587580" y="18271"/>
                </a:cubicBezTo>
                <a:cubicBezTo>
                  <a:pt x="568981" y="16456"/>
                  <a:pt x="550629" y="11920"/>
                  <a:pt x="531951" y="11317"/>
                </a:cubicBezTo>
                <a:lnTo>
                  <a:pt x="424170" y="7840"/>
                </a:lnTo>
                <a:cubicBezTo>
                  <a:pt x="407945" y="5522"/>
                  <a:pt x="391883" y="1115"/>
                  <a:pt x="375495" y="887"/>
                </a:cubicBezTo>
                <a:cubicBezTo>
                  <a:pt x="228934" y="-1148"/>
                  <a:pt x="226503" y="-24"/>
                  <a:pt x="132119" y="7840"/>
                </a:cubicBezTo>
                <a:cubicBezTo>
                  <a:pt x="128642" y="10158"/>
                  <a:pt x="125529" y="13148"/>
                  <a:pt x="121688" y="14794"/>
                </a:cubicBezTo>
                <a:cubicBezTo>
                  <a:pt x="111149" y="19311"/>
                  <a:pt x="82773" y="21050"/>
                  <a:pt x="76490" y="21748"/>
                </a:cubicBezTo>
                <a:cubicBezTo>
                  <a:pt x="72776" y="22676"/>
                  <a:pt x="33803" y="31663"/>
                  <a:pt x="27814" y="35655"/>
                </a:cubicBezTo>
                <a:cubicBezTo>
                  <a:pt x="13293" y="45335"/>
                  <a:pt x="20338" y="39653"/>
                  <a:pt x="6954" y="53039"/>
                </a:cubicBezTo>
                <a:cubicBezTo>
                  <a:pt x="5314" y="57958"/>
                  <a:pt x="0" y="73010"/>
                  <a:pt x="0" y="77376"/>
                </a:cubicBezTo>
                <a:cubicBezTo>
                  <a:pt x="0" y="83285"/>
                  <a:pt x="1402" y="89227"/>
                  <a:pt x="3477" y="94760"/>
                </a:cubicBezTo>
                <a:cubicBezTo>
                  <a:pt x="4944" y="98673"/>
                  <a:pt x="7755" y="101981"/>
                  <a:pt x="10430" y="105191"/>
                </a:cubicBezTo>
                <a:cubicBezTo>
                  <a:pt x="13578" y="108968"/>
                  <a:pt x="17084" y="112473"/>
                  <a:pt x="20861" y="115621"/>
                </a:cubicBezTo>
                <a:cubicBezTo>
                  <a:pt x="27023" y="120756"/>
                  <a:pt x="38196" y="126528"/>
                  <a:pt x="45198" y="129529"/>
                </a:cubicBezTo>
                <a:cubicBezTo>
                  <a:pt x="48567" y="130973"/>
                  <a:pt x="52197" y="131718"/>
                  <a:pt x="55629" y="133005"/>
                </a:cubicBezTo>
                <a:cubicBezTo>
                  <a:pt x="61473" y="135196"/>
                  <a:pt x="66983" y="138351"/>
                  <a:pt x="73013" y="139959"/>
                </a:cubicBezTo>
                <a:cubicBezTo>
                  <a:pt x="84433" y="143004"/>
                  <a:pt x="96265" y="144255"/>
                  <a:pt x="107781" y="146913"/>
                </a:cubicBezTo>
                <a:cubicBezTo>
                  <a:pt x="111352" y="147737"/>
                  <a:pt x="114656" y="149500"/>
                  <a:pt x="118211" y="150389"/>
                </a:cubicBezTo>
                <a:cubicBezTo>
                  <a:pt x="123944" y="151822"/>
                  <a:pt x="129800" y="152707"/>
                  <a:pt x="135595" y="153866"/>
                </a:cubicBezTo>
                <a:cubicBezTo>
                  <a:pt x="140231" y="156184"/>
                  <a:pt x="144739" y="158778"/>
                  <a:pt x="149503" y="160820"/>
                </a:cubicBezTo>
                <a:cubicBezTo>
                  <a:pt x="157595" y="164288"/>
                  <a:pt x="169149" y="166606"/>
                  <a:pt x="177317" y="167773"/>
                </a:cubicBezTo>
                <a:cubicBezTo>
                  <a:pt x="187706" y="169257"/>
                  <a:pt x="198166" y="170206"/>
                  <a:pt x="208608" y="171250"/>
                </a:cubicBezTo>
                <a:cubicBezTo>
                  <a:pt x="271557" y="177545"/>
                  <a:pt x="261072" y="175201"/>
                  <a:pt x="351157" y="178204"/>
                </a:cubicBezTo>
                <a:cubicBezTo>
                  <a:pt x="361588" y="179363"/>
                  <a:pt x="372097" y="179956"/>
                  <a:pt x="382449" y="181681"/>
                </a:cubicBezTo>
                <a:cubicBezTo>
                  <a:pt x="386064" y="182283"/>
                  <a:pt x="389239" y="184729"/>
                  <a:pt x="392879" y="185157"/>
                </a:cubicBezTo>
                <a:cubicBezTo>
                  <a:pt x="409034" y="187057"/>
                  <a:pt x="425329" y="187475"/>
                  <a:pt x="441554" y="188634"/>
                </a:cubicBezTo>
                <a:lnTo>
                  <a:pt x="462415" y="192111"/>
                </a:lnTo>
                <a:cubicBezTo>
                  <a:pt x="496541" y="198316"/>
                  <a:pt x="498708" y="202123"/>
                  <a:pt x="549335" y="206018"/>
                </a:cubicBezTo>
                <a:cubicBezTo>
                  <a:pt x="602705" y="210124"/>
                  <a:pt x="579575" y="207358"/>
                  <a:pt x="618871" y="212972"/>
                </a:cubicBezTo>
                <a:lnTo>
                  <a:pt x="817049" y="209495"/>
                </a:lnTo>
                <a:cubicBezTo>
                  <a:pt x="822955" y="209304"/>
                  <a:pt x="828604" y="206990"/>
                  <a:pt x="834433" y="206018"/>
                </a:cubicBezTo>
                <a:cubicBezTo>
                  <a:pt x="842517" y="204671"/>
                  <a:pt x="850658" y="203700"/>
                  <a:pt x="858771" y="202541"/>
                </a:cubicBezTo>
                <a:cubicBezTo>
                  <a:pt x="896790" y="189870"/>
                  <a:pt x="839212" y="210076"/>
                  <a:pt x="879632" y="192111"/>
                </a:cubicBezTo>
                <a:cubicBezTo>
                  <a:pt x="905215" y="180740"/>
                  <a:pt x="894075" y="190399"/>
                  <a:pt x="914400" y="178204"/>
                </a:cubicBezTo>
                <a:cubicBezTo>
                  <a:pt x="921566" y="173904"/>
                  <a:pt x="935261" y="164297"/>
                  <a:pt x="935261" y="164297"/>
                </a:cubicBezTo>
                <a:cubicBezTo>
                  <a:pt x="937579" y="159661"/>
                  <a:pt x="940172" y="155153"/>
                  <a:pt x="942214" y="150389"/>
                </a:cubicBezTo>
                <a:cubicBezTo>
                  <a:pt x="943658" y="147021"/>
                  <a:pt x="943658" y="143008"/>
                  <a:pt x="945691" y="139959"/>
                </a:cubicBezTo>
                <a:cubicBezTo>
                  <a:pt x="954337" y="126991"/>
                  <a:pt x="956059" y="131902"/>
                  <a:pt x="966552" y="122575"/>
                </a:cubicBezTo>
                <a:cubicBezTo>
                  <a:pt x="973902" y="116042"/>
                  <a:pt x="987413" y="101714"/>
                  <a:pt x="987413" y="101714"/>
                </a:cubicBezTo>
                <a:cubicBezTo>
                  <a:pt x="996152" y="75498"/>
                  <a:pt x="983347" y="106796"/>
                  <a:pt x="1001320" y="84330"/>
                </a:cubicBezTo>
                <a:cubicBezTo>
                  <a:pt x="1003609" y="81468"/>
                  <a:pt x="1002912" y="77043"/>
                  <a:pt x="1004797" y="73900"/>
                </a:cubicBezTo>
                <a:cubicBezTo>
                  <a:pt x="1006483" y="71089"/>
                  <a:pt x="1009432" y="69264"/>
                  <a:pt x="1011750" y="66946"/>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7" name="TextBox 6"/>
          <p:cNvSpPr txBox="1"/>
          <p:nvPr/>
        </p:nvSpPr>
        <p:spPr>
          <a:xfrm>
            <a:off x="343044" y="5511397"/>
            <a:ext cx="1251651" cy="523220"/>
          </a:xfrm>
          <a:prstGeom prst="rect">
            <a:avLst/>
          </a:prstGeom>
          <a:noFill/>
        </p:spPr>
        <p:txBody>
          <a:bodyPr wrap="square" rtlCol="0">
            <a:spAutoFit/>
          </a:bodyPr>
          <a:lstStyle/>
          <a:p>
            <a:r>
              <a:rPr lang="en-NZ" sz="1400" dirty="0">
                <a:solidFill>
                  <a:srgbClr val="FF0000"/>
                </a:solidFill>
              </a:rPr>
              <a:t>Huge 21 hour integration</a:t>
            </a:r>
          </a:p>
        </p:txBody>
      </p:sp>
      <p:cxnSp>
        <p:nvCxnSpPr>
          <p:cNvPr id="9" name="Straight Arrow Connector 8"/>
          <p:cNvCxnSpPr/>
          <p:nvPr/>
        </p:nvCxnSpPr>
        <p:spPr>
          <a:xfrm>
            <a:off x="1476484" y="5727363"/>
            <a:ext cx="1568039" cy="271191"/>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1" name="Freeform 10"/>
          <p:cNvSpPr/>
          <p:nvPr/>
        </p:nvSpPr>
        <p:spPr>
          <a:xfrm>
            <a:off x="3510414" y="4583493"/>
            <a:ext cx="556289" cy="104304"/>
          </a:xfrm>
          <a:custGeom>
            <a:avLst/>
            <a:gdLst>
              <a:gd name="connsiteX0" fmla="*/ 0 w 681454"/>
              <a:gd name="connsiteY0" fmla="*/ 100827 h 104304"/>
              <a:gd name="connsiteX1" fmla="*/ 76490 w 681454"/>
              <a:gd name="connsiteY1" fmla="*/ 97351 h 104304"/>
              <a:gd name="connsiteX2" fmla="*/ 212085 w 681454"/>
              <a:gd name="connsiteY2" fmla="*/ 93874 h 104304"/>
              <a:gd name="connsiteX3" fmla="*/ 236423 w 681454"/>
              <a:gd name="connsiteY3" fmla="*/ 86920 h 104304"/>
              <a:gd name="connsiteX4" fmla="*/ 267714 w 681454"/>
              <a:gd name="connsiteY4" fmla="*/ 59106 h 104304"/>
              <a:gd name="connsiteX5" fmla="*/ 288575 w 681454"/>
              <a:gd name="connsiteY5" fmla="*/ 45198 h 104304"/>
              <a:gd name="connsiteX6" fmla="*/ 309436 w 681454"/>
              <a:gd name="connsiteY6" fmla="*/ 31291 h 104304"/>
              <a:gd name="connsiteX7" fmla="*/ 319866 w 681454"/>
              <a:gd name="connsiteY7" fmla="*/ 20861 h 104304"/>
              <a:gd name="connsiteX8" fmla="*/ 323343 w 681454"/>
              <a:gd name="connsiteY8" fmla="*/ 10430 h 104304"/>
              <a:gd name="connsiteX9" fmla="*/ 344204 w 681454"/>
              <a:gd name="connsiteY9" fmla="*/ 0 h 104304"/>
              <a:gd name="connsiteX10" fmla="*/ 361588 w 681454"/>
              <a:gd name="connsiteY10" fmla="*/ 3477 h 104304"/>
              <a:gd name="connsiteX11" fmla="*/ 365065 w 681454"/>
              <a:gd name="connsiteY11" fmla="*/ 17384 h 104304"/>
              <a:gd name="connsiteX12" fmla="*/ 368542 w 681454"/>
              <a:gd name="connsiteY12" fmla="*/ 27814 h 104304"/>
              <a:gd name="connsiteX13" fmla="*/ 403310 w 681454"/>
              <a:gd name="connsiteY13" fmla="*/ 69536 h 104304"/>
              <a:gd name="connsiteX14" fmla="*/ 413740 w 681454"/>
              <a:gd name="connsiteY14" fmla="*/ 83443 h 104304"/>
              <a:gd name="connsiteX15" fmla="*/ 441554 w 681454"/>
              <a:gd name="connsiteY15" fmla="*/ 90397 h 104304"/>
              <a:gd name="connsiteX16" fmla="*/ 465892 w 681454"/>
              <a:gd name="connsiteY16" fmla="*/ 97351 h 104304"/>
              <a:gd name="connsiteX17" fmla="*/ 486753 w 681454"/>
              <a:gd name="connsiteY17" fmla="*/ 104304 h 104304"/>
              <a:gd name="connsiteX18" fmla="*/ 681454 w 681454"/>
              <a:gd name="connsiteY18" fmla="*/ 104304 h 104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81454" h="104304">
                <a:moveTo>
                  <a:pt x="0" y="100827"/>
                </a:moveTo>
                <a:lnTo>
                  <a:pt x="76490" y="97351"/>
                </a:lnTo>
                <a:cubicBezTo>
                  <a:pt x="121679" y="95870"/>
                  <a:pt x="166921" y="95975"/>
                  <a:pt x="212085" y="93874"/>
                </a:cubicBezTo>
                <a:cubicBezTo>
                  <a:pt x="214541" y="93760"/>
                  <a:pt x="232969" y="88647"/>
                  <a:pt x="236423" y="86920"/>
                </a:cubicBezTo>
                <a:cubicBezTo>
                  <a:pt x="256659" y="76802"/>
                  <a:pt x="240076" y="77532"/>
                  <a:pt x="267714" y="59106"/>
                </a:cubicBezTo>
                <a:cubicBezTo>
                  <a:pt x="274668" y="54470"/>
                  <a:pt x="282665" y="51108"/>
                  <a:pt x="288575" y="45198"/>
                </a:cubicBezTo>
                <a:cubicBezTo>
                  <a:pt x="301597" y="32176"/>
                  <a:pt x="294341" y="36323"/>
                  <a:pt x="309436" y="31291"/>
                </a:cubicBezTo>
                <a:cubicBezTo>
                  <a:pt x="312913" y="27814"/>
                  <a:pt x="317139" y="24952"/>
                  <a:pt x="319866" y="20861"/>
                </a:cubicBezTo>
                <a:cubicBezTo>
                  <a:pt x="321899" y="17811"/>
                  <a:pt x="321053" y="13292"/>
                  <a:pt x="323343" y="10430"/>
                </a:cubicBezTo>
                <a:cubicBezTo>
                  <a:pt x="328244" y="4304"/>
                  <a:pt x="337334" y="2290"/>
                  <a:pt x="344204" y="0"/>
                </a:cubicBezTo>
                <a:cubicBezTo>
                  <a:pt x="349999" y="1159"/>
                  <a:pt x="357048" y="-306"/>
                  <a:pt x="361588" y="3477"/>
                </a:cubicBezTo>
                <a:cubicBezTo>
                  <a:pt x="365259" y="6536"/>
                  <a:pt x="363752" y="12790"/>
                  <a:pt x="365065" y="17384"/>
                </a:cubicBezTo>
                <a:cubicBezTo>
                  <a:pt x="366072" y="20908"/>
                  <a:pt x="366762" y="24610"/>
                  <a:pt x="368542" y="27814"/>
                </a:cubicBezTo>
                <a:cubicBezTo>
                  <a:pt x="391711" y="69518"/>
                  <a:pt x="372060" y="27868"/>
                  <a:pt x="403310" y="69536"/>
                </a:cubicBezTo>
                <a:cubicBezTo>
                  <a:pt x="406787" y="74172"/>
                  <a:pt x="408653" y="80668"/>
                  <a:pt x="413740" y="83443"/>
                </a:cubicBezTo>
                <a:cubicBezTo>
                  <a:pt x="422130" y="88019"/>
                  <a:pt x="432488" y="87375"/>
                  <a:pt x="441554" y="90397"/>
                </a:cubicBezTo>
                <a:cubicBezTo>
                  <a:pt x="476591" y="102076"/>
                  <a:pt x="422260" y="84262"/>
                  <a:pt x="465892" y="97351"/>
                </a:cubicBezTo>
                <a:cubicBezTo>
                  <a:pt x="472913" y="99457"/>
                  <a:pt x="479423" y="104304"/>
                  <a:pt x="486753" y="104304"/>
                </a:cubicBezTo>
                <a:lnTo>
                  <a:pt x="681454" y="104304"/>
                </a:ln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14" name="TextBox 13"/>
          <p:cNvSpPr txBox="1"/>
          <p:nvPr/>
        </p:nvSpPr>
        <p:spPr>
          <a:xfrm>
            <a:off x="280524" y="4346548"/>
            <a:ext cx="1136854" cy="369332"/>
          </a:xfrm>
          <a:prstGeom prst="rect">
            <a:avLst/>
          </a:prstGeom>
          <a:noFill/>
        </p:spPr>
        <p:txBody>
          <a:bodyPr wrap="square" rtlCol="0">
            <a:spAutoFit/>
          </a:bodyPr>
          <a:lstStyle/>
          <a:p>
            <a:r>
              <a:rPr lang="en-NZ" dirty="0">
                <a:solidFill>
                  <a:prstClr val="black"/>
                </a:solidFill>
              </a:rPr>
              <a:t>Carbon?</a:t>
            </a:r>
          </a:p>
        </p:txBody>
      </p:sp>
      <p:sp>
        <p:nvSpPr>
          <p:cNvPr id="15" name="Freeform 14"/>
          <p:cNvSpPr/>
          <p:nvPr/>
        </p:nvSpPr>
        <p:spPr>
          <a:xfrm>
            <a:off x="1138280" y="4654045"/>
            <a:ext cx="2669771" cy="599947"/>
          </a:xfrm>
          <a:custGeom>
            <a:avLst/>
            <a:gdLst>
              <a:gd name="connsiteX0" fmla="*/ 0 w 2669771"/>
              <a:gd name="connsiteY0" fmla="*/ 0 h 599947"/>
              <a:gd name="connsiteX1" fmla="*/ 339865 w 2669771"/>
              <a:gd name="connsiteY1" fmla="*/ 380326 h 599947"/>
              <a:gd name="connsiteX2" fmla="*/ 1796432 w 2669771"/>
              <a:gd name="connsiteY2" fmla="*/ 598811 h 599947"/>
              <a:gd name="connsiteX3" fmla="*/ 2209125 w 2669771"/>
              <a:gd name="connsiteY3" fmla="*/ 291314 h 599947"/>
              <a:gd name="connsiteX4" fmla="*/ 2638003 w 2669771"/>
              <a:gd name="connsiteY4" fmla="*/ 194209 h 599947"/>
              <a:gd name="connsiteX5" fmla="*/ 2638003 w 2669771"/>
              <a:gd name="connsiteY5" fmla="*/ 40460 h 599947"/>
              <a:gd name="connsiteX6" fmla="*/ 2638003 w 2669771"/>
              <a:gd name="connsiteY6" fmla="*/ 40460 h 599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9771" h="599947">
                <a:moveTo>
                  <a:pt x="0" y="0"/>
                </a:moveTo>
                <a:cubicBezTo>
                  <a:pt x="20230" y="140262"/>
                  <a:pt x="40460" y="280524"/>
                  <a:pt x="339865" y="380326"/>
                </a:cubicBezTo>
                <a:cubicBezTo>
                  <a:pt x="639270" y="480128"/>
                  <a:pt x="1484889" y="613646"/>
                  <a:pt x="1796432" y="598811"/>
                </a:cubicBezTo>
                <a:cubicBezTo>
                  <a:pt x="2107975" y="583976"/>
                  <a:pt x="2068863" y="358748"/>
                  <a:pt x="2209125" y="291314"/>
                </a:cubicBezTo>
                <a:cubicBezTo>
                  <a:pt x="2349387" y="223880"/>
                  <a:pt x="2566523" y="236018"/>
                  <a:pt x="2638003" y="194209"/>
                </a:cubicBezTo>
                <a:cubicBezTo>
                  <a:pt x="2709483" y="152400"/>
                  <a:pt x="2638003" y="40460"/>
                  <a:pt x="2638003" y="40460"/>
                </a:cubicBezTo>
                <a:lnTo>
                  <a:pt x="2638003" y="40460"/>
                </a:lnTo>
              </a:path>
            </a:pathLst>
          </a:custGeom>
          <a:noFill/>
          <a:ln>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10" name="Freeform 9"/>
          <p:cNvSpPr/>
          <p:nvPr/>
        </p:nvSpPr>
        <p:spPr>
          <a:xfrm>
            <a:off x="5771767" y="4827060"/>
            <a:ext cx="1043042" cy="212972"/>
          </a:xfrm>
          <a:custGeom>
            <a:avLst/>
            <a:gdLst>
              <a:gd name="connsiteX0" fmla="*/ 1043042 w 1043042"/>
              <a:gd name="connsiteY0" fmla="*/ 115621 h 212972"/>
              <a:gd name="connsiteX1" fmla="*/ 1039565 w 1043042"/>
              <a:gd name="connsiteY1" fmla="*/ 98237 h 212972"/>
              <a:gd name="connsiteX2" fmla="*/ 1001320 w 1043042"/>
              <a:gd name="connsiteY2" fmla="*/ 70423 h 212972"/>
              <a:gd name="connsiteX3" fmla="*/ 987413 w 1043042"/>
              <a:gd name="connsiteY3" fmla="*/ 63469 h 212972"/>
              <a:gd name="connsiteX4" fmla="*/ 970029 w 1043042"/>
              <a:gd name="connsiteY4" fmla="*/ 59992 h 212972"/>
              <a:gd name="connsiteX5" fmla="*/ 959598 w 1043042"/>
              <a:gd name="connsiteY5" fmla="*/ 56516 h 212972"/>
              <a:gd name="connsiteX6" fmla="*/ 938738 w 1043042"/>
              <a:gd name="connsiteY6" fmla="*/ 53039 h 212972"/>
              <a:gd name="connsiteX7" fmla="*/ 876155 w 1043042"/>
              <a:gd name="connsiteY7" fmla="*/ 42608 h 212972"/>
              <a:gd name="connsiteX8" fmla="*/ 806619 w 1043042"/>
              <a:gd name="connsiteY8" fmla="*/ 39132 h 212972"/>
              <a:gd name="connsiteX9" fmla="*/ 778804 w 1043042"/>
              <a:gd name="connsiteY9" fmla="*/ 35655 h 212972"/>
              <a:gd name="connsiteX10" fmla="*/ 730129 w 1043042"/>
              <a:gd name="connsiteY10" fmla="*/ 28701 h 212972"/>
              <a:gd name="connsiteX11" fmla="*/ 587580 w 1043042"/>
              <a:gd name="connsiteY11" fmla="*/ 18271 h 212972"/>
              <a:gd name="connsiteX12" fmla="*/ 531951 w 1043042"/>
              <a:gd name="connsiteY12" fmla="*/ 11317 h 212972"/>
              <a:gd name="connsiteX13" fmla="*/ 424170 w 1043042"/>
              <a:gd name="connsiteY13" fmla="*/ 7840 h 212972"/>
              <a:gd name="connsiteX14" fmla="*/ 375495 w 1043042"/>
              <a:gd name="connsiteY14" fmla="*/ 887 h 212972"/>
              <a:gd name="connsiteX15" fmla="*/ 132119 w 1043042"/>
              <a:gd name="connsiteY15" fmla="*/ 7840 h 212972"/>
              <a:gd name="connsiteX16" fmla="*/ 121688 w 1043042"/>
              <a:gd name="connsiteY16" fmla="*/ 14794 h 212972"/>
              <a:gd name="connsiteX17" fmla="*/ 76490 w 1043042"/>
              <a:gd name="connsiteY17" fmla="*/ 21748 h 212972"/>
              <a:gd name="connsiteX18" fmla="*/ 27814 w 1043042"/>
              <a:gd name="connsiteY18" fmla="*/ 35655 h 212972"/>
              <a:gd name="connsiteX19" fmla="*/ 6954 w 1043042"/>
              <a:gd name="connsiteY19" fmla="*/ 53039 h 212972"/>
              <a:gd name="connsiteX20" fmla="*/ 0 w 1043042"/>
              <a:gd name="connsiteY20" fmla="*/ 77376 h 212972"/>
              <a:gd name="connsiteX21" fmla="*/ 3477 w 1043042"/>
              <a:gd name="connsiteY21" fmla="*/ 94760 h 212972"/>
              <a:gd name="connsiteX22" fmla="*/ 10430 w 1043042"/>
              <a:gd name="connsiteY22" fmla="*/ 105191 h 212972"/>
              <a:gd name="connsiteX23" fmla="*/ 20861 w 1043042"/>
              <a:gd name="connsiteY23" fmla="*/ 115621 h 212972"/>
              <a:gd name="connsiteX24" fmla="*/ 45198 w 1043042"/>
              <a:gd name="connsiteY24" fmla="*/ 129529 h 212972"/>
              <a:gd name="connsiteX25" fmla="*/ 55629 w 1043042"/>
              <a:gd name="connsiteY25" fmla="*/ 133005 h 212972"/>
              <a:gd name="connsiteX26" fmla="*/ 73013 w 1043042"/>
              <a:gd name="connsiteY26" fmla="*/ 139959 h 212972"/>
              <a:gd name="connsiteX27" fmla="*/ 107781 w 1043042"/>
              <a:gd name="connsiteY27" fmla="*/ 146913 h 212972"/>
              <a:gd name="connsiteX28" fmla="*/ 118211 w 1043042"/>
              <a:gd name="connsiteY28" fmla="*/ 150389 h 212972"/>
              <a:gd name="connsiteX29" fmla="*/ 135595 w 1043042"/>
              <a:gd name="connsiteY29" fmla="*/ 153866 h 212972"/>
              <a:gd name="connsiteX30" fmla="*/ 149503 w 1043042"/>
              <a:gd name="connsiteY30" fmla="*/ 160820 h 212972"/>
              <a:gd name="connsiteX31" fmla="*/ 177317 w 1043042"/>
              <a:gd name="connsiteY31" fmla="*/ 167773 h 212972"/>
              <a:gd name="connsiteX32" fmla="*/ 208608 w 1043042"/>
              <a:gd name="connsiteY32" fmla="*/ 171250 h 212972"/>
              <a:gd name="connsiteX33" fmla="*/ 351157 w 1043042"/>
              <a:gd name="connsiteY33" fmla="*/ 178204 h 212972"/>
              <a:gd name="connsiteX34" fmla="*/ 382449 w 1043042"/>
              <a:gd name="connsiteY34" fmla="*/ 181681 h 212972"/>
              <a:gd name="connsiteX35" fmla="*/ 392879 w 1043042"/>
              <a:gd name="connsiteY35" fmla="*/ 185157 h 212972"/>
              <a:gd name="connsiteX36" fmla="*/ 441554 w 1043042"/>
              <a:gd name="connsiteY36" fmla="*/ 188634 h 212972"/>
              <a:gd name="connsiteX37" fmla="*/ 462415 w 1043042"/>
              <a:gd name="connsiteY37" fmla="*/ 192111 h 212972"/>
              <a:gd name="connsiteX38" fmla="*/ 549335 w 1043042"/>
              <a:gd name="connsiteY38" fmla="*/ 206018 h 212972"/>
              <a:gd name="connsiteX39" fmla="*/ 618871 w 1043042"/>
              <a:gd name="connsiteY39" fmla="*/ 212972 h 212972"/>
              <a:gd name="connsiteX40" fmla="*/ 817049 w 1043042"/>
              <a:gd name="connsiteY40" fmla="*/ 209495 h 212972"/>
              <a:gd name="connsiteX41" fmla="*/ 834433 w 1043042"/>
              <a:gd name="connsiteY41" fmla="*/ 206018 h 212972"/>
              <a:gd name="connsiteX42" fmla="*/ 858771 w 1043042"/>
              <a:gd name="connsiteY42" fmla="*/ 202541 h 212972"/>
              <a:gd name="connsiteX43" fmla="*/ 879632 w 1043042"/>
              <a:gd name="connsiteY43" fmla="*/ 192111 h 212972"/>
              <a:gd name="connsiteX44" fmla="*/ 914400 w 1043042"/>
              <a:gd name="connsiteY44" fmla="*/ 178204 h 212972"/>
              <a:gd name="connsiteX45" fmla="*/ 935261 w 1043042"/>
              <a:gd name="connsiteY45" fmla="*/ 164297 h 212972"/>
              <a:gd name="connsiteX46" fmla="*/ 942214 w 1043042"/>
              <a:gd name="connsiteY46" fmla="*/ 150389 h 212972"/>
              <a:gd name="connsiteX47" fmla="*/ 945691 w 1043042"/>
              <a:gd name="connsiteY47" fmla="*/ 139959 h 212972"/>
              <a:gd name="connsiteX48" fmla="*/ 966552 w 1043042"/>
              <a:gd name="connsiteY48" fmla="*/ 122575 h 212972"/>
              <a:gd name="connsiteX49" fmla="*/ 987413 w 1043042"/>
              <a:gd name="connsiteY49" fmla="*/ 101714 h 212972"/>
              <a:gd name="connsiteX50" fmla="*/ 1001320 w 1043042"/>
              <a:gd name="connsiteY50" fmla="*/ 84330 h 212972"/>
              <a:gd name="connsiteX51" fmla="*/ 1004797 w 1043042"/>
              <a:gd name="connsiteY51" fmla="*/ 73900 h 212972"/>
              <a:gd name="connsiteX52" fmla="*/ 1011750 w 1043042"/>
              <a:gd name="connsiteY52" fmla="*/ 66946 h 212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043042" h="212972">
                <a:moveTo>
                  <a:pt x="1043042" y="115621"/>
                </a:moveTo>
                <a:cubicBezTo>
                  <a:pt x="1041883" y="109826"/>
                  <a:pt x="1042843" y="103154"/>
                  <a:pt x="1039565" y="98237"/>
                </a:cubicBezTo>
                <a:cubicBezTo>
                  <a:pt x="1017487" y="65121"/>
                  <a:pt x="1024009" y="78932"/>
                  <a:pt x="1001320" y="70423"/>
                </a:cubicBezTo>
                <a:cubicBezTo>
                  <a:pt x="996467" y="68603"/>
                  <a:pt x="992330" y="65108"/>
                  <a:pt x="987413" y="63469"/>
                </a:cubicBezTo>
                <a:cubicBezTo>
                  <a:pt x="981807" y="61600"/>
                  <a:pt x="975762" y="61425"/>
                  <a:pt x="970029" y="59992"/>
                </a:cubicBezTo>
                <a:cubicBezTo>
                  <a:pt x="966473" y="59103"/>
                  <a:pt x="963176" y="57311"/>
                  <a:pt x="959598" y="56516"/>
                </a:cubicBezTo>
                <a:cubicBezTo>
                  <a:pt x="952717" y="54987"/>
                  <a:pt x="945667" y="54338"/>
                  <a:pt x="938738" y="53039"/>
                </a:cubicBezTo>
                <a:cubicBezTo>
                  <a:pt x="913167" y="48244"/>
                  <a:pt x="901182" y="44396"/>
                  <a:pt x="876155" y="42608"/>
                </a:cubicBezTo>
                <a:cubicBezTo>
                  <a:pt x="853006" y="40955"/>
                  <a:pt x="829798" y="40291"/>
                  <a:pt x="806619" y="39132"/>
                </a:cubicBezTo>
                <a:lnTo>
                  <a:pt x="778804" y="35655"/>
                </a:lnTo>
                <a:cubicBezTo>
                  <a:pt x="762565" y="33440"/>
                  <a:pt x="746487" y="29723"/>
                  <a:pt x="730129" y="28701"/>
                </a:cubicBezTo>
                <a:cubicBezTo>
                  <a:pt x="679263" y="25522"/>
                  <a:pt x="640185" y="23403"/>
                  <a:pt x="587580" y="18271"/>
                </a:cubicBezTo>
                <a:cubicBezTo>
                  <a:pt x="568981" y="16456"/>
                  <a:pt x="550629" y="11920"/>
                  <a:pt x="531951" y="11317"/>
                </a:cubicBezTo>
                <a:lnTo>
                  <a:pt x="424170" y="7840"/>
                </a:lnTo>
                <a:cubicBezTo>
                  <a:pt x="407945" y="5522"/>
                  <a:pt x="391883" y="1115"/>
                  <a:pt x="375495" y="887"/>
                </a:cubicBezTo>
                <a:cubicBezTo>
                  <a:pt x="228934" y="-1148"/>
                  <a:pt x="226503" y="-24"/>
                  <a:pt x="132119" y="7840"/>
                </a:cubicBezTo>
                <a:cubicBezTo>
                  <a:pt x="128642" y="10158"/>
                  <a:pt x="125529" y="13148"/>
                  <a:pt x="121688" y="14794"/>
                </a:cubicBezTo>
                <a:cubicBezTo>
                  <a:pt x="111149" y="19311"/>
                  <a:pt x="82773" y="21050"/>
                  <a:pt x="76490" y="21748"/>
                </a:cubicBezTo>
                <a:cubicBezTo>
                  <a:pt x="72776" y="22676"/>
                  <a:pt x="33803" y="31663"/>
                  <a:pt x="27814" y="35655"/>
                </a:cubicBezTo>
                <a:cubicBezTo>
                  <a:pt x="13293" y="45335"/>
                  <a:pt x="20338" y="39653"/>
                  <a:pt x="6954" y="53039"/>
                </a:cubicBezTo>
                <a:cubicBezTo>
                  <a:pt x="5314" y="57958"/>
                  <a:pt x="0" y="73010"/>
                  <a:pt x="0" y="77376"/>
                </a:cubicBezTo>
                <a:cubicBezTo>
                  <a:pt x="0" y="83285"/>
                  <a:pt x="1402" y="89227"/>
                  <a:pt x="3477" y="94760"/>
                </a:cubicBezTo>
                <a:cubicBezTo>
                  <a:pt x="4944" y="98673"/>
                  <a:pt x="7755" y="101981"/>
                  <a:pt x="10430" y="105191"/>
                </a:cubicBezTo>
                <a:cubicBezTo>
                  <a:pt x="13578" y="108968"/>
                  <a:pt x="17084" y="112473"/>
                  <a:pt x="20861" y="115621"/>
                </a:cubicBezTo>
                <a:cubicBezTo>
                  <a:pt x="27023" y="120756"/>
                  <a:pt x="38196" y="126528"/>
                  <a:pt x="45198" y="129529"/>
                </a:cubicBezTo>
                <a:cubicBezTo>
                  <a:pt x="48567" y="130973"/>
                  <a:pt x="52197" y="131718"/>
                  <a:pt x="55629" y="133005"/>
                </a:cubicBezTo>
                <a:cubicBezTo>
                  <a:pt x="61473" y="135196"/>
                  <a:pt x="66983" y="138351"/>
                  <a:pt x="73013" y="139959"/>
                </a:cubicBezTo>
                <a:cubicBezTo>
                  <a:pt x="84433" y="143004"/>
                  <a:pt x="96265" y="144255"/>
                  <a:pt x="107781" y="146913"/>
                </a:cubicBezTo>
                <a:cubicBezTo>
                  <a:pt x="111352" y="147737"/>
                  <a:pt x="114656" y="149500"/>
                  <a:pt x="118211" y="150389"/>
                </a:cubicBezTo>
                <a:cubicBezTo>
                  <a:pt x="123944" y="151822"/>
                  <a:pt x="129800" y="152707"/>
                  <a:pt x="135595" y="153866"/>
                </a:cubicBezTo>
                <a:cubicBezTo>
                  <a:pt x="140231" y="156184"/>
                  <a:pt x="144739" y="158778"/>
                  <a:pt x="149503" y="160820"/>
                </a:cubicBezTo>
                <a:cubicBezTo>
                  <a:pt x="157595" y="164288"/>
                  <a:pt x="169149" y="166606"/>
                  <a:pt x="177317" y="167773"/>
                </a:cubicBezTo>
                <a:cubicBezTo>
                  <a:pt x="187706" y="169257"/>
                  <a:pt x="198166" y="170206"/>
                  <a:pt x="208608" y="171250"/>
                </a:cubicBezTo>
                <a:cubicBezTo>
                  <a:pt x="271557" y="177545"/>
                  <a:pt x="261072" y="175201"/>
                  <a:pt x="351157" y="178204"/>
                </a:cubicBezTo>
                <a:cubicBezTo>
                  <a:pt x="361588" y="179363"/>
                  <a:pt x="372097" y="179956"/>
                  <a:pt x="382449" y="181681"/>
                </a:cubicBezTo>
                <a:cubicBezTo>
                  <a:pt x="386064" y="182283"/>
                  <a:pt x="389239" y="184729"/>
                  <a:pt x="392879" y="185157"/>
                </a:cubicBezTo>
                <a:cubicBezTo>
                  <a:pt x="409034" y="187057"/>
                  <a:pt x="425329" y="187475"/>
                  <a:pt x="441554" y="188634"/>
                </a:cubicBezTo>
                <a:lnTo>
                  <a:pt x="462415" y="192111"/>
                </a:lnTo>
                <a:cubicBezTo>
                  <a:pt x="496541" y="198316"/>
                  <a:pt x="498708" y="202123"/>
                  <a:pt x="549335" y="206018"/>
                </a:cubicBezTo>
                <a:cubicBezTo>
                  <a:pt x="602705" y="210124"/>
                  <a:pt x="579575" y="207358"/>
                  <a:pt x="618871" y="212972"/>
                </a:cubicBezTo>
                <a:lnTo>
                  <a:pt x="817049" y="209495"/>
                </a:lnTo>
                <a:cubicBezTo>
                  <a:pt x="822955" y="209304"/>
                  <a:pt x="828604" y="206990"/>
                  <a:pt x="834433" y="206018"/>
                </a:cubicBezTo>
                <a:cubicBezTo>
                  <a:pt x="842517" y="204671"/>
                  <a:pt x="850658" y="203700"/>
                  <a:pt x="858771" y="202541"/>
                </a:cubicBezTo>
                <a:cubicBezTo>
                  <a:pt x="896790" y="189870"/>
                  <a:pt x="839212" y="210076"/>
                  <a:pt x="879632" y="192111"/>
                </a:cubicBezTo>
                <a:cubicBezTo>
                  <a:pt x="905215" y="180740"/>
                  <a:pt x="894075" y="190399"/>
                  <a:pt x="914400" y="178204"/>
                </a:cubicBezTo>
                <a:cubicBezTo>
                  <a:pt x="921566" y="173904"/>
                  <a:pt x="935261" y="164297"/>
                  <a:pt x="935261" y="164297"/>
                </a:cubicBezTo>
                <a:cubicBezTo>
                  <a:pt x="937579" y="159661"/>
                  <a:pt x="940172" y="155153"/>
                  <a:pt x="942214" y="150389"/>
                </a:cubicBezTo>
                <a:cubicBezTo>
                  <a:pt x="943658" y="147021"/>
                  <a:pt x="943658" y="143008"/>
                  <a:pt x="945691" y="139959"/>
                </a:cubicBezTo>
                <a:cubicBezTo>
                  <a:pt x="954337" y="126991"/>
                  <a:pt x="956059" y="131902"/>
                  <a:pt x="966552" y="122575"/>
                </a:cubicBezTo>
                <a:cubicBezTo>
                  <a:pt x="973902" y="116042"/>
                  <a:pt x="987413" y="101714"/>
                  <a:pt x="987413" y="101714"/>
                </a:cubicBezTo>
                <a:cubicBezTo>
                  <a:pt x="996152" y="75498"/>
                  <a:pt x="983347" y="106796"/>
                  <a:pt x="1001320" y="84330"/>
                </a:cubicBezTo>
                <a:cubicBezTo>
                  <a:pt x="1003609" y="81468"/>
                  <a:pt x="1002912" y="77043"/>
                  <a:pt x="1004797" y="73900"/>
                </a:cubicBezTo>
                <a:cubicBezTo>
                  <a:pt x="1006483" y="71089"/>
                  <a:pt x="1009432" y="69264"/>
                  <a:pt x="1011750" y="66946"/>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2" name="TextBox 1"/>
          <p:cNvSpPr txBox="1"/>
          <p:nvPr/>
        </p:nvSpPr>
        <p:spPr>
          <a:xfrm>
            <a:off x="7681416" y="4346548"/>
            <a:ext cx="1303361" cy="646331"/>
          </a:xfrm>
          <a:prstGeom prst="rect">
            <a:avLst/>
          </a:prstGeom>
          <a:noFill/>
        </p:spPr>
        <p:txBody>
          <a:bodyPr wrap="square" rtlCol="0">
            <a:spAutoFit/>
          </a:bodyPr>
          <a:lstStyle/>
          <a:p>
            <a:r>
              <a:rPr lang="en-NZ" dirty="0">
                <a:solidFill>
                  <a:srgbClr val="FF0000"/>
                </a:solidFill>
              </a:rPr>
              <a:t>Helium abundance</a:t>
            </a:r>
          </a:p>
        </p:txBody>
      </p:sp>
      <p:sp>
        <p:nvSpPr>
          <p:cNvPr id="4" name="Slide Number Placeholder 3"/>
          <p:cNvSpPr>
            <a:spLocks noGrp="1"/>
          </p:cNvSpPr>
          <p:nvPr>
            <p:ph type="sldNum" sz="quarter" idx="12"/>
          </p:nvPr>
        </p:nvSpPr>
        <p:spPr/>
        <p:txBody>
          <a:bodyPr/>
          <a:lstStyle/>
          <a:p>
            <a:fld id="{27C78C6E-F64F-49F6-B25D-EA49DEFA2EE4}" type="slidenum">
              <a:rPr lang="en-NZ" smtClean="0"/>
              <a:t>34</a:t>
            </a:fld>
            <a:r>
              <a:rPr lang="en-NZ" dirty="0"/>
              <a:t>/50</a:t>
            </a:r>
          </a:p>
        </p:txBody>
      </p:sp>
    </p:spTree>
    <p:extLst>
      <p:ext uri="{BB962C8B-B14F-4D97-AF65-F5344CB8AC3E}">
        <p14:creationId xmlns:p14="http://schemas.microsoft.com/office/powerpoint/2010/main" val="3324667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p:bldP spid="1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3283678" y="-3726180"/>
            <a:ext cx="12565923" cy="14767559"/>
          </a:xfrm>
          <a:prstGeom prst="rect">
            <a:avLst/>
          </a:prstGeom>
        </p:spPr>
      </p:pic>
      <p:sp>
        <p:nvSpPr>
          <p:cNvPr id="6" name="Freeform 5"/>
          <p:cNvSpPr/>
          <p:nvPr/>
        </p:nvSpPr>
        <p:spPr>
          <a:xfrm>
            <a:off x="6172169" y="7327344"/>
            <a:ext cx="2354129" cy="398814"/>
          </a:xfrm>
          <a:custGeom>
            <a:avLst/>
            <a:gdLst>
              <a:gd name="connsiteX0" fmla="*/ 1043042 w 1043042"/>
              <a:gd name="connsiteY0" fmla="*/ 115621 h 212972"/>
              <a:gd name="connsiteX1" fmla="*/ 1039565 w 1043042"/>
              <a:gd name="connsiteY1" fmla="*/ 98237 h 212972"/>
              <a:gd name="connsiteX2" fmla="*/ 1001320 w 1043042"/>
              <a:gd name="connsiteY2" fmla="*/ 70423 h 212972"/>
              <a:gd name="connsiteX3" fmla="*/ 987413 w 1043042"/>
              <a:gd name="connsiteY3" fmla="*/ 63469 h 212972"/>
              <a:gd name="connsiteX4" fmla="*/ 970029 w 1043042"/>
              <a:gd name="connsiteY4" fmla="*/ 59992 h 212972"/>
              <a:gd name="connsiteX5" fmla="*/ 959598 w 1043042"/>
              <a:gd name="connsiteY5" fmla="*/ 56516 h 212972"/>
              <a:gd name="connsiteX6" fmla="*/ 938738 w 1043042"/>
              <a:gd name="connsiteY6" fmla="*/ 53039 h 212972"/>
              <a:gd name="connsiteX7" fmla="*/ 876155 w 1043042"/>
              <a:gd name="connsiteY7" fmla="*/ 42608 h 212972"/>
              <a:gd name="connsiteX8" fmla="*/ 806619 w 1043042"/>
              <a:gd name="connsiteY8" fmla="*/ 39132 h 212972"/>
              <a:gd name="connsiteX9" fmla="*/ 778804 w 1043042"/>
              <a:gd name="connsiteY9" fmla="*/ 35655 h 212972"/>
              <a:gd name="connsiteX10" fmla="*/ 730129 w 1043042"/>
              <a:gd name="connsiteY10" fmla="*/ 28701 h 212972"/>
              <a:gd name="connsiteX11" fmla="*/ 587580 w 1043042"/>
              <a:gd name="connsiteY11" fmla="*/ 18271 h 212972"/>
              <a:gd name="connsiteX12" fmla="*/ 531951 w 1043042"/>
              <a:gd name="connsiteY12" fmla="*/ 11317 h 212972"/>
              <a:gd name="connsiteX13" fmla="*/ 424170 w 1043042"/>
              <a:gd name="connsiteY13" fmla="*/ 7840 h 212972"/>
              <a:gd name="connsiteX14" fmla="*/ 375495 w 1043042"/>
              <a:gd name="connsiteY14" fmla="*/ 887 h 212972"/>
              <a:gd name="connsiteX15" fmla="*/ 132119 w 1043042"/>
              <a:gd name="connsiteY15" fmla="*/ 7840 h 212972"/>
              <a:gd name="connsiteX16" fmla="*/ 121688 w 1043042"/>
              <a:gd name="connsiteY16" fmla="*/ 14794 h 212972"/>
              <a:gd name="connsiteX17" fmla="*/ 76490 w 1043042"/>
              <a:gd name="connsiteY17" fmla="*/ 21748 h 212972"/>
              <a:gd name="connsiteX18" fmla="*/ 27814 w 1043042"/>
              <a:gd name="connsiteY18" fmla="*/ 35655 h 212972"/>
              <a:gd name="connsiteX19" fmla="*/ 6954 w 1043042"/>
              <a:gd name="connsiteY19" fmla="*/ 53039 h 212972"/>
              <a:gd name="connsiteX20" fmla="*/ 0 w 1043042"/>
              <a:gd name="connsiteY20" fmla="*/ 77376 h 212972"/>
              <a:gd name="connsiteX21" fmla="*/ 3477 w 1043042"/>
              <a:gd name="connsiteY21" fmla="*/ 94760 h 212972"/>
              <a:gd name="connsiteX22" fmla="*/ 10430 w 1043042"/>
              <a:gd name="connsiteY22" fmla="*/ 105191 h 212972"/>
              <a:gd name="connsiteX23" fmla="*/ 20861 w 1043042"/>
              <a:gd name="connsiteY23" fmla="*/ 115621 h 212972"/>
              <a:gd name="connsiteX24" fmla="*/ 45198 w 1043042"/>
              <a:gd name="connsiteY24" fmla="*/ 129529 h 212972"/>
              <a:gd name="connsiteX25" fmla="*/ 55629 w 1043042"/>
              <a:gd name="connsiteY25" fmla="*/ 133005 h 212972"/>
              <a:gd name="connsiteX26" fmla="*/ 73013 w 1043042"/>
              <a:gd name="connsiteY26" fmla="*/ 139959 h 212972"/>
              <a:gd name="connsiteX27" fmla="*/ 107781 w 1043042"/>
              <a:gd name="connsiteY27" fmla="*/ 146913 h 212972"/>
              <a:gd name="connsiteX28" fmla="*/ 118211 w 1043042"/>
              <a:gd name="connsiteY28" fmla="*/ 150389 h 212972"/>
              <a:gd name="connsiteX29" fmla="*/ 135595 w 1043042"/>
              <a:gd name="connsiteY29" fmla="*/ 153866 h 212972"/>
              <a:gd name="connsiteX30" fmla="*/ 149503 w 1043042"/>
              <a:gd name="connsiteY30" fmla="*/ 160820 h 212972"/>
              <a:gd name="connsiteX31" fmla="*/ 177317 w 1043042"/>
              <a:gd name="connsiteY31" fmla="*/ 167773 h 212972"/>
              <a:gd name="connsiteX32" fmla="*/ 208608 w 1043042"/>
              <a:gd name="connsiteY32" fmla="*/ 171250 h 212972"/>
              <a:gd name="connsiteX33" fmla="*/ 351157 w 1043042"/>
              <a:gd name="connsiteY33" fmla="*/ 178204 h 212972"/>
              <a:gd name="connsiteX34" fmla="*/ 382449 w 1043042"/>
              <a:gd name="connsiteY34" fmla="*/ 181681 h 212972"/>
              <a:gd name="connsiteX35" fmla="*/ 392879 w 1043042"/>
              <a:gd name="connsiteY35" fmla="*/ 185157 h 212972"/>
              <a:gd name="connsiteX36" fmla="*/ 441554 w 1043042"/>
              <a:gd name="connsiteY36" fmla="*/ 188634 h 212972"/>
              <a:gd name="connsiteX37" fmla="*/ 462415 w 1043042"/>
              <a:gd name="connsiteY37" fmla="*/ 192111 h 212972"/>
              <a:gd name="connsiteX38" fmla="*/ 549335 w 1043042"/>
              <a:gd name="connsiteY38" fmla="*/ 206018 h 212972"/>
              <a:gd name="connsiteX39" fmla="*/ 618871 w 1043042"/>
              <a:gd name="connsiteY39" fmla="*/ 212972 h 212972"/>
              <a:gd name="connsiteX40" fmla="*/ 817049 w 1043042"/>
              <a:gd name="connsiteY40" fmla="*/ 209495 h 212972"/>
              <a:gd name="connsiteX41" fmla="*/ 834433 w 1043042"/>
              <a:gd name="connsiteY41" fmla="*/ 206018 h 212972"/>
              <a:gd name="connsiteX42" fmla="*/ 858771 w 1043042"/>
              <a:gd name="connsiteY42" fmla="*/ 202541 h 212972"/>
              <a:gd name="connsiteX43" fmla="*/ 879632 w 1043042"/>
              <a:gd name="connsiteY43" fmla="*/ 192111 h 212972"/>
              <a:gd name="connsiteX44" fmla="*/ 914400 w 1043042"/>
              <a:gd name="connsiteY44" fmla="*/ 178204 h 212972"/>
              <a:gd name="connsiteX45" fmla="*/ 935261 w 1043042"/>
              <a:gd name="connsiteY45" fmla="*/ 164297 h 212972"/>
              <a:gd name="connsiteX46" fmla="*/ 942214 w 1043042"/>
              <a:gd name="connsiteY46" fmla="*/ 150389 h 212972"/>
              <a:gd name="connsiteX47" fmla="*/ 945691 w 1043042"/>
              <a:gd name="connsiteY47" fmla="*/ 139959 h 212972"/>
              <a:gd name="connsiteX48" fmla="*/ 966552 w 1043042"/>
              <a:gd name="connsiteY48" fmla="*/ 122575 h 212972"/>
              <a:gd name="connsiteX49" fmla="*/ 987413 w 1043042"/>
              <a:gd name="connsiteY49" fmla="*/ 101714 h 212972"/>
              <a:gd name="connsiteX50" fmla="*/ 1001320 w 1043042"/>
              <a:gd name="connsiteY50" fmla="*/ 84330 h 212972"/>
              <a:gd name="connsiteX51" fmla="*/ 1004797 w 1043042"/>
              <a:gd name="connsiteY51" fmla="*/ 73900 h 212972"/>
              <a:gd name="connsiteX52" fmla="*/ 1011750 w 1043042"/>
              <a:gd name="connsiteY52" fmla="*/ 66946 h 212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043042" h="212972">
                <a:moveTo>
                  <a:pt x="1043042" y="115621"/>
                </a:moveTo>
                <a:cubicBezTo>
                  <a:pt x="1041883" y="109826"/>
                  <a:pt x="1042843" y="103154"/>
                  <a:pt x="1039565" y="98237"/>
                </a:cubicBezTo>
                <a:cubicBezTo>
                  <a:pt x="1017487" y="65121"/>
                  <a:pt x="1024009" y="78932"/>
                  <a:pt x="1001320" y="70423"/>
                </a:cubicBezTo>
                <a:cubicBezTo>
                  <a:pt x="996467" y="68603"/>
                  <a:pt x="992330" y="65108"/>
                  <a:pt x="987413" y="63469"/>
                </a:cubicBezTo>
                <a:cubicBezTo>
                  <a:pt x="981807" y="61600"/>
                  <a:pt x="975762" y="61425"/>
                  <a:pt x="970029" y="59992"/>
                </a:cubicBezTo>
                <a:cubicBezTo>
                  <a:pt x="966473" y="59103"/>
                  <a:pt x="963176" y="57311"/>
                  <a:pt x="959598" y="56516"/>
                </a:cubicBezTo>
                <a:cubicBezTo>
                  <a:pt x="952717" y="54987"/>
                  <a:pt x="945667" y="54338"/>
                  <a:pt x="938738" y="53039"/>
                </a:cubicBezTo>
                <a:cubicBezTo>
                  <a:pt x="913167" y="48244"/>
                  <a:pt x="901182" y="44396"/>
                  <a:pt x="876155" y="42608"/>
                </a:cubicBezTo>
                <a:cubicBezTo>
                  <a:pt x="853006" y="40955"/>
                  <a:pt x="829798" y="40291"/>
                  <a:pt x="806619" y="39132"/>
                </a:cubicBezTo>
                <a:lnTo>
                  <a:pt x="778804" y="35655"/>
                </a:lnTo>
                <a:cubicBezTo>
                  <a:pt x="762565" y="33440"/>
                  <a:pt x="746487" y="29723"/>
                  <a:pt x="730129" y="28701"/>
                </a:cubicBezTo>
                <a:cubicBezTo>
                  <a:pt x="679263" y="25522"/>
                  <a:pt x="640185" y="23403"/>
                  <a:pt x="587580" y="18271"/>
                </a:cubicBezTo>
                <a:cubicBezTo>
                  <a:pt x="568981" y="16456"/>
                  <a:pt x="550629" y="11920"/>
                  <a:pt x="531951" y="11317"/>
                </a:cubicBezTo>
                <a:lnTo>
                  <a:pt x="424170" y="7840"/>
                </a:lnTo>
                <a:cubicBezTo>
                  <a:pt x="407945" y="5522"/>
                  <a:pt x="391883" y="1115"/>
                  <a:pt x="375495" y="887"/>
                </a:cubicBezTo>
                <a:cubicBezTo>
                  <a:pt x="228934" y="-1148"/>
                  <a:pt x="226503" y="-24"/>
                  <a:pt x="132119" y="7840"/>
                </a:cubicBezTo>
                <a:cubicBezTo>
                  <a:pt x="128642" y="10158"/>
                  <a:pt x="125529" y="13148"/>
                  <a:pt x="121688" y="14794"/>
                </a:cubicBezTo>
                <a:cubicBezTo>
                  <a:pt x="111149" y="19311"/>
                  <a:pt x="82773" y="21050"/>
                  <a:pt x="76490" y="21748"/>
                </a:cubicBezTo>
                <a:cubicBezTo>
                  <a:pt x="72776" y="22676"/>
                  <a:pt x="33803" y="31663"/>
                  <a:pt x="27814" y="35655"/>
                </a:cubicBezTo>
                <a:cubicBezTo>
                  <a:pt x="13293" y="45335"/>
                  <a:pt x="20338" y="39653"/>
                  <a:pt x="6954" y="53039"/>
                </a:cubicBezTo>
                <a:cubicBezTo>
                  <a:pt x="5314" y="57958"/>
                  <a:pt x="0" y="73010"/>
                  <a:pt x="0" y="77376"/>
                </a:cubicBezTo>
                <a:cubicBezTo>
                  <a:pt x="0" y="83285"/>
                  <a:pt x="1402" y="89227"/>
                  <a:pt x="3477" y="94760"/>
                </a:cubicBezTo>
                <a:cubicBezTo>
                  <a:pt x="4944" y="98673"/>
                  <a:pt x="7755" y="101981"/>
                  <a:pt x="10430" y="105191"/>
                </a:cubicBezTo>
                <a:cubicBezTo>
                  <a:pt x="13578" y="108968"/>
                  <a:pt x="17084" y="112473"/>
                  <a:pt x="20861" y="115621"/>
                </a:cubicBezTo>
                <a:cubicBezTo>
                  <a:pt x="27023" y="120756"/>
                  <a:pt x="38196" y="126528"/>
                  <a:pt x="45198" y="129529"/>
                </a:cubicBezTo>
                <a:cubicBezTo>
                  <a:pt x="48567" y="130973"/>
                  <a:pt x="52197" y="131718"/>
                  <a:pt x="55629" y="133005"/>
                </a:cubicBezTo>
                <a:cubicBezTo>
                  <a:pt x="61473" y="135196"/>
                  <a:pt x="66983" y="138351"/>
                  <a:pt x="73013" y="139959"/>
                </a:cubicBezTo>
                <a:cubicBezTo>
                  <a:pt x="84433" y="143004"/>
                  <a:pt x="96265" y="144255"/>
                  <a:pt x="107781" y="146913"/>
                </a:cubicBezTo>
                <a:cubicBezTo>
                  <a:pt x="111352" y="147737"/>
                  <a:pt x="114656" y="149500"/>
                  <a:pt x="118211" y="150389"/>
                </a:cubicBezTo>
                <a:cubicBezTo>
                  <a:pt x="123944" y="151822"/>
                  <a:pt x="129800" y="152707"/>
                  <a:pt x="135595" y="153866"/>
                </a:cubicBezTo>
                <a:cubicBezTo>
                  <a:pt x="140231" y="156184"/>
                  <a:pt x="144739" y="158778"/>
                  <a:pt x="149503" y="160820"/>
                </a:cubicBezTo>
                <a:cubicBezTo>
                  <a:pt x="157595" y="164288"/>
                  <a:pt x="169149" y="166606"/>
                  <a:pt x="177317" y="167773"/>
                </a:cubicBezTo>
                <a:cubicBezTo>
                  <a:pt x="187706" y="169257"/>
                  <a:pt x="198166" y="170206"/>
                  <a:pt x="208608" y="171250"/>
                </a:cubicBezTo>
                <a:cubicBezTo>
                  <a:pt x="271557" y="177545"/>
                  <a:pt x="261072" y="175201"/>
                  <a:pt x="351157" y="178204"/>
                </a:cubicBezTo>
                <a:cubicBezTo>
                  <a:pt x="361588" y="179363"/>
                  <a:pt x="372097" y="179956"/>
                  <a:pt x="382449" y="181681"/>
                </a:cubicBezTo>
                <a:cubicBezTo>
                  <a:pt x="386064" y="182283"/>
                  <a:pt x="389239" y="184729"/>
                  <a:pt x="392879" y="185157"/>
                </a:cubicBezTo>
                <a:cubicBezTo>
                  <a:pt x="409034" y="187057"/>
                  <a:pt x="425329" y="187475"/>
                  <a:pt x="441554" y="188634"/>
                </a:cubicBezTo>
                <a:lnTo>
                  <a:pt x="462415" y="192111"/>
                </a:lnTo>
                <a:cubicBezTo>
                  <a:pt x="496541" y="198316"/>
                  <a:pt x="498708" y="202123"/>
                  <a:pt x="549335" y="206018"/>
                </a:cubicBezTo>
                <a:cubicBezTo>
                  <a:pt x="602705" y="210124"/>
                  <a:pt x="579575" y="207358"/>
                  <a:pt x="618871" y="212972"/>
                </a:cubicBezTo>
                <a:lnTo>
                  <a:pt x="817049" y="209495"/>
                </a:lnTo>
                <a:cubicBezTo>
                  <a:pt x="822955" y="209304"/>
                  <a:pt x="828604" y="206990"/>
                  <a:pt x="834433" y="206018"/>
                </a:cubicBezTo>
                <a:cubicBezTo>
                  <a:pt x="842517" y="204671"/>
                  <a:pt x="850658" y="203700"/>
                  <a:pt x="858771" y="202541"/>
                </a:cubicBezTo>
                <a:cubicBezTo>
                  <a:pt x="896790" y="189870"/>
                  <a:pt x="839212" y="210076"/>
                  <a:pt x="879632" y="192111"/>
                </a:cubicBezTo>
                <a:cubicBezTo>
                  <a:pt x="905215" y="180740"/>
                  <a:pt x="894075" y="190399"/>
                  <a:pt x="914400" y="178204"/>
                </a:cubicBezTo>
                <a:cubicBezTo>
                  <a:pt x="921566" y="173904"/>
                  <a:pt x="935261" y="164297"/>
                  <a:pt x="935261" y="164297"/>
                </a:cubicBezTo>
                <a:cubicBezTo>
                  <a:pt x="937579" y="159661"/>
                  <a:pt x="940172" y="155153"/>
                  <a:pt x="942214" y="150389"/>
                </a:cubicBezTo>
                <a:cubicBezTo>
                  <a:pt x="943658" y="147021"/>
                  <a:pt x="943658" y="143008"/>
                  <a:pt x="945691" y="139959"/>
                </a:cubicBezTo>
                <a:cubicBezTo>
                  <a:pt x="954337" y="126991"/>
                  <a:pt x="956059" y="131902"/>
                  <a:pt x="966552" y="122575"/>
                </a:cubicBezTo>
                <a:cubicBezTo>
                  <a:pt x="973902" y="116042"/>
                  <a:pt x="987413" y="101714"/>
                  <a:pt x="987413" y="101714"/>
                </a:cubicBezTo>
                <a:cubicBezTo>
                  <a:pt x="996152" y="75498"/>
                  <a:pt x="983347" y="106796"/>
                  <a:pt x="1001320" y="84330"/>
                </a:cubicBezTo>
                <a:cubicBezTo>
                  <a:pt x="1003609" y="81468"/>
                  <a:pt x="1002912" y="77043"/>
                  <a:pt x="1004797" y="73900"/>
                </a:cubicBezTo>
                <a:cubicBezTo>
                  <a:pt x="1006483" y="71089"/>
                  <a:pt x="1009432" y="69264"/>
                  <a:pt x="1011750" y="66946"/>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7" name="TextBox 6"/>
          <p:cNvSpPr txBox="1"/>
          <p:nvPr/>
        </p:nvSpPr>
        <p:spPr>
          <a:xfrm>
            <a:off x="-58429" y="6546964"/>
            <a:ext cx="2824957" cy="307777"/>
          </a:xfrm>
          <a:prstGeom prst="rect">
            <a:avLst/>
          </a:prstGeom>
          <a:noFill/>
        </p:spPr>
        <p:txBody>
          <a:bodyPr wrap="square" rtlCol="0">
            <a:spAutoFit/>
          </a:bodyPr>
          <a:lstStyle/>
          <a:p>
            <a:r>
              <a:rPr lang="en-NZ" sz="1400" dirty="0">
                <a:solidFill>
                  <a:srgbClr val="FF0000"/>
                </a:solidFill>
              </a:rPr>
              <a:t>Huge 21 hour integration</a:t>
            </a:r>
          </a:p>
        </p:txBody>
      </p:sp>
      <p:cxnSp>
        <p:nvCxnSpPr>
          <p:cNvPr id="9" name="Straight Arrow Connector 8"/>
          <p:cNvCxnSpPr/>
          <p:nvPr/>
        </p:nvCxnSpPr>
        <p:spPr>
          <a:xfrm>
            <a:off x="2499727" y="6951384"/>
            <a:ext cx="3539040" cy="50783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1" name="Freeform 10"/>
          <p:cNvSpPr/>
          <p:nvPr/>
        </p:nvSpPr>
        <p:spPr>
          <a:xfrm>
            <a:off x="7090275" y="4809359"/>
            <a:ext cx="1255536" cy="195321"/>
          </a:xfrm>
          <a:custGeom>
            <a:avLst/>
            <a:gdLst>
              <a:gd name="connsiteX0" fmla="*/ 0 w 681454"/>
              <a:gd name="connsiteY0" fmla="*/ 100827 h 104304"/>
              <a:gd name="connsiteX1" fmla="*/ 76490 w 681454"/>
              <a:gd name="connsiteY1" fmla="*/ 97351 h 104304"/>
              <a:gd name="connsiteX2" fmla="*/ 212085 w 681454"/>
              <a:gd name="connsiteY2" fmla="*/ 93874 h 104304"/>
              <a:gd name="connsiteX3" fmla="*/ 236423 w 681454"/>
              <a:gd name="connsiteY3" fmla="*/ 86920 h 104304"/>
              <a:gd name="connsiteX4" fmla="*/ 267714 w 681454"/>
              <a:gd name="connsiteY4" fmla="*/ 59106 h 104304"/>
              <a:gd name="connsiteX5" fmla="*/ 288575 w 681454"/>
              <a:gd name="connsiteY5" fmla="*/ 45198 h 104304"/>
              <a:gd name="connsiteX6" fmla="*/ 309436 w 681454"/>
              <a:gd name="connsiteY6" fmla="*/ 31291 h 104304"/>
              <a:gd name="connsiteX7" fmla="*/ 319866 w 681454"/>
              <a:gd name="connsiteY7" fmla="*/ 20861 h 104304"/>
              <a:gd name="connsiteX8" fmla="*/ 323343 w 681454"/>
              <a:gd name="connsiteY8" fmla="*/ 10430 h 104304"/>
              <a:gd name="connsiteX9" fmla="*/ 344204 w 681454"/>
              <a:gd name="connsiteY9" fmla="*/ 0 h 104304"/>
              <a:gd name="connsiteX10" fmla="*/ 361588 w 681454"/>
              <a:gd name="connsiteY10" fmla="*/ 3477 h 104304"/>
              <a:gd name="connsiteX11" fmla="*/ 365065 w 681454"/>
              <a:gd name="connsiteY11" fmla="*/ 17384 h 104304"/>
              <a:gd name="connsiteX12" fmla="*/ 368542 w 681454"/>
              <a:gd name="connsiteY12" fmla="*/ 27814 h 104304"/>
              <a:gd name="connsiteX13" fmla="*/ 403310 w 681454"/>
              <a:gd name="connsiteY13" fmla="*/ 69536 h 104304"/>
              <a:gd name="connsiteX14" fmla="*/ 413740 w 681454"/>
              <a:gd name="connsiteY14" fmla="*/ 83443 h 104304"/>
              <a:gd name="connsiteX15" fmla="*/ 441554 w 681454"/>
              <a:gd name="connsiteY15" fmla="*/ 90397 h 104304"/>
              <a:gd name="connsiteX16" fmla="*/ 465892 w 681454"/>
              <a:gd name="connsiteY16" fmla="*/ 97351 h 104304"/>
              <a:gd name="connsiteX17" fmla="*/ 486753 w 681454"/>
              <a:gd name="connsiteY17" fmla="*/ 104304 h 104304"/>
              <a:gd name="connsiteX18" fmla="*/ 681454 w 681454"/>
              <a:gd name="connsiteY18" fmla="*/ 104304 h 104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81454" h="104304">
                <a:moveTo>
                  <a:pt x="0" y="100827"/>
                </a:moveTo>
                <a:lnTo>
                  <a:pt x="76490" y="97351"/>
                </a:lnTo>
                <a:cubicBezTo>
                  <a:pt x="121679" y="95870"/>
                  <a:pt x="166921" y="95975"/>
                  <a:pt x="212085" y="93874"/>
                </a:cubicBezTo>
                <a:cubicBezTo>
                  <a:pt x="214541" y="93760"/>
                  <a:pt x="232969" y="88647"/>
                  <a:pt x="236423" y="86920"/>
                </a:cubicBezTo>
                <a:cubicBezTo>
                  <a:pt x="256659" y="76802"/>
                  <a:pt x="240076" y="77532"/>
                  <a:pt x="267714" y="59106"/>
                </a:cubicBezTo>
                <a:cubicBezTo>
                  <a:pt x="274668" y="54470"/>
                  <a:pt x="282665" y="51108"/>
                  <a:pt x="288575" y="45198"/>
                </a:cubicBezTo>
                <a:cubicBezTo>
                  <a:pt x="301597" y="32176"/>
                  <a:pt x="294341" y="36323"/>
                  <a:pt x="309436" y="31291"/>
                </a:cubicBezTo>
                <a:cubicBezTo>
                  <a:pt x="312913" y="27814"/>
                  <a:pt x="317139" y="24952"/>
                  <a:pt x="319866" y="20861"/>
                </a:cubicBezTo>
                <a:cubicBezTo>
                  <a:pt x="321899" y="17811"/>
                  <a:pt x="321053" y="13292"/>
                  <a:pt x="323343" y="10430"/>
                </a:cubicBezTo>
                <a:cubicBezTo>
                  <a:pt x="328244" y="4304"/>
                  <a:pt x="337334" y="2290"/>
                  <a:pt x="344204" y="0"/>
                </a:cubicBezTo>
                <a:cubicBezTo>
                  <a:pt x="349999" y="1159"/>
                  <a:pt x="357048" y="-306"/>
                  <a:pt x="361588" y="3477"/>
                </a:cubicBezTo>
                <a:cubicBezTo>
                  <a:pt x="365259" y="6536"/>
                  <a:pt x="363752" y="12790"/>
                  <a:pt x="365065" y="17384"/>
                </a:cubicBezTo>
                <a:cubicBezTo>
                  <a:pt x="366072" y="20908"/>
                  <a:pt x="366762" y="24610"/>
                  <a:pt x="368542" y="27814"/>
                </a:cubicBezTo>
                <a:cubicBezTo>
                  <a:pt x="391711" y="69518"/>
                  <a:pt x="372060" y="27868"/>
                  <a:pt x="403310" y="69536"/>
                </a:cubicBezTo>
                <a:cubicBezTo>
                  <a:pt x="406787" y="74172"/>
                  <a:pt x="408653" y="80668"/>
                  <a:pt x="413740" y="83443"/>
                </a:cubicBezTo>
                <a:cubicBezTo>
                  <a:pt x="422130" y="88019"/>
                  <a:pt x="432488" y="87375"/>
                  <a:pt x="441554" y="90397"/>
                </a:cubicBezTo>
                <a:cubicBezTo>
                  <a:pt x="476591" y="102076"/>
                  <a:pt x="422260" y="84262"/>
                  <a:pt x="465892" y="97351"/>
                </a:cubicBezTo>
                <a:cubicBezTo>
                  <a:pt x="472913" y="99457"/>
                  <a:pt x="479423" y="104304"/>
                  <a:pt x="486753" y="104304"/>
                </a:cubicBezTo>
                <a:lnTo>
                  <a:pt x="681454" y="104304"/>
                </a:ln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14" name="TextBox 13"/>
          <p:cNvSpPr txBox="1"/>
          <p:nvPr/>
        </p:nvSpPr>
        <p:spPr>
          <a:xfrm>
            <a:off x="717815" y="4233589"/>
            <a:ext cx="2565862" cy="707886"/>
          </a:xfrm>
          <a:prstGeom prst="rect">
            <a:avLst/>
          </a:prstGeom>
          <a:noFill/>
        </p:spPr>
        <p:txBody>
          <a:bodyPr wrap="square" rtlCol="0">
            <a:spAutoFit/>
          </a:bodyPr>
          <a:lstStyle/>
          <a:p>
            <a:r>
              <a:rPr lang="en-NZ" sz="4000" dirty="0">
                <a:solidFill>
                  <a:prstClr val="black"/>
                </a:solidFill>
              </a:rPr>
              <a:t>Carbon?</a:t>
            </a:r>
          </a:p>
        </p:txBody>
      </p:sp>
      <p:sp>
        <p:nvSpPr>
          <p:cNvPr id="15" name="Freeform 14"/>
          <p:cNvSpPr/>
          <p:nvPr/>
        </p:nvSpPr>
        <p:spPr>
          <a:xfrm>
            <a:off x="1736407" y="4941475"/>
            <a:ext cx="6025631" cy="1123468"/>
          </a:xfrm>
          <a:custGeom>
            <a:avLst/>
            <a:gdLst>
              <a:gd name="connsiteX0" fmla="*/ 0 w 2669771"/>
              <a:gd name="connsiteY0" fmla="*/ 0 h 599947"/>
              <a:gd name="connsiteX1" fmla="*/ 339865 w 2669771"/>
              <a:gd name="connsiteY1" fmla="*/ 380326 h 599947"/>
              <a:gd name="connsiteX2" fmla="*/ 1796432 w 2669771"/>
              <a:gd name="connsiteY2" fmla="*/ 598811 h 599947"/>
              <a:gd name="connsiteX3" fmla="*/ 2209125 w 2669771"/>
              <a:gd name="connsiteY3" fmla="*/ 291314 h 599947"/>
              <a:gd name="connsiteX4" fmla="*/ 2638003 w 2669771"/>
              <a:gd name="connsiteY4" fmla="*/ 194209 h 599947"/>
              <a:gd name="connsiteX5" fmla="*/ 2638003 w 2669771"/>
              <a:gd name="connsiteY5" fmla="*/ 40460 h 599947"/>
              <a:gd name="connsiteX6" fmla="*/ 2638003 w 2669771"/>
              <a:gd name="connsiteY6" fmla="*/ 40460 h 599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9771" h="599947">
                <a:moveTo>
                  <a:pt x="0" y="0"/>
                </a:moveTo>
                <a:cubicBezTo>
                  <a:pt x="20230" y="140262"/>
                  <a:pt x="40460" y="280524"/>
                  <a:pt x="339865" y="380326"/>
                </a:cubicBezTo>
                <a:cubicBezTo>
                  <a:pt x="639270" y="480128"/>
                  <a:pt x="1484889" y="613646"/>
                  <a:pt x="1796432" y="598811"/>
                </a:cubicBezTo>
                <a:cubicBezTo>
                  <a:pt x="2107975" y="583976"/>
                  <a:pt x="2068863" y="358748"/>
                  <a:pt x="2209125" y="291314"/>
                </a:cubicBezTo>
                <a:cubicBezTo>
                  <a:pt x="2349387" y="223880"/>
                  <a:pt x="2566523" y="236018"/>
                  <a:pt x="2638003" y="194209"/>
                </a:cubicBezTo>
                <a:cubicBezTo>
                  <a:pt x="2709483" y="152400"/>
                  <a:pt x="2638003" y="40460"/>
                  <a:pt x="2638003" y="40460"/>
                </a:cubicBezTo>
                <a:lnTo>
                  <a:pt x="2638003" y="40460"/>
                </a:lnTo>
              </a:path>
            </a:pathLst>
          </a:custGeom>
          <a:noFill/>
          <a:ln>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3" name="Slide Number Placeholder 2"/>
          <p:cNvSpPr>
            <a:spLocks noGrp="1"/>
          </p:cNvSpPr>
          <p:nvPr>
            <p:ph type="sldNum" sz="quarter" idx="12"/>
          </p:nvPr>
        </p:nvSpPr>
        <p:spPr/>
        <p:txBody>
          <a:bodyPr/>
          <a:lstStyle/>
          <a:p>
            <a:fld id="{27C78C6E-F64F-49F6-B25D-EA49DEFA2EE4}" type="slidenum">
              <a:rPr lang="en-NZ" smtClean="0"/>
              <a:t>35</a:t>
            </a:fld>
            <a:endParaRPr lang="en-NZ"/>
          </a:p>
        </p:txBody>
      </p:sp>
    </p:spTree>
    <p:extLst>
      <p:ext uri="{BB962C8B-B14F-4D97-AF65-F5344CB8AC3E}">
        <p14:creationId xmlns:p14="http://schemas.microsoft.com/office/powerpoint/2010/main" val="244614360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4929" y="424544"/>
            <a:ext cx="5203371" cy="6555641"/>
          </a:xfrm>
          <a:prstGeom prst="rect">
            <a:avLst/>
          </a:prstGeom>
          <a:noFill/>
        </p:spPr>
        <p:txBody>
          <a:bodyPr wrap="square" rtlCol="0">
            <a:spAutoFit/>
          </a:bodyPr>
          <a:lstStyle/>
          <a:p>
            <a:r>
              <a:rPr lang="en-NZ" sz="2000" dirty="0">
                <a:solidFill>
                  <a:prstClr val="black"/>
                </a:solidFill>
              </a:rPr>
              <a:t>First Carbon RRLs were detected in HII regions in NRAO in 1966-67 by Palmer, Zuckerman, Penfield, Lilley and </a:t>
            </a:r>
            <a:r>
              <a:rPr lang="en-NZ" sz="2000" dirty="0" err="1">
                <a:solidFill>
                  <a:prstClr val="black"/>
                </a:solidFill>
              </a:rPr>
              <a:t>Mezger</a:t>
            </a:r>
            <a:r>
              <a:rPr lang="en-NZ" sz="2000" dirty="0">
                <a:solidFill>
                  <a:prstClr val="black"/>
                </a:solidFill>
              </a:rPr>
              <a:t> (Nature, 1967); </a:t>
            </a:r>
          </a:p>
          <a:p>
            <a:endParaRPr lang="en-NZ" sz="2000" dirty="0">
              <a:solidFill>
                <a:prstClr val="black"/>
              </a:solidFill>
            </a:endParaRPr>
          </a:p>
          <a:p>
            <a:r>
              <a:rPr lang="en-NZ" sz="2000" dirty="0">
                <a:solidFill>
                  <a:prstClr val="black"/>
                </a:solidFill>
              </a:rPr>
              <a:t>Leo Goldberg and Andrea Dupree (Nature, 1967) </a:t>
            </a:r>
          </a:p>
          <a:p>
            <a:pPr marL="342900" indent="-342900">
              <a:buFont typeface="Arial" panose="020B0604020202020204" pitchFamily="34" charset="0"/>
              <a:buChar char="•"/>
            </a:pPr>
            <a:r>
              <a:rPr lang="en-NZ" sz="2000" dirty="0">
                <a:solidFill>
                  <a:prstClr val="black"/>
                </a:solidFill>
              </a:rPr>
              <a:t>explained these observations </a:t>
            </a:r>
          </a:p>
          <a:p>
            <a:pPr marL="342900" indent="-342900">
              <a:buFont typeface="Arial" panose="020B0604020202020204" pitchFamily="34" charset="0"/>
              <a:buChar char="•"/>
            </a:pPr>
            <a:r>
              <a:rPr lang="en-NZ" sz="2000" dirty="0">
                <a:solidFill>
                  <a:prstClr val="black"/>
                </a:solidFill>
              </a:rPr>
              <a:t>pointed at the importance of </a:t>
            </a:r>
            <a:r>
              <a:rPr lang="en-NZ" sz="2000" dirty="0" err="1">
                <a:solidFill>
                  <a:prstClr val="black"/>
                </a:solidFill>
              </a:rPr>
              <a:t>dielectronic</a:t>
            </a:r>
            <a:r>
              <a:rPr lang="en-NZ" sz="2000" dirty="0">
                <a:solidFill>
                  <a:prstClr val="black"/>
                </a:solidFill>
              </a:rPr>
              <a:t> recombination as one of population mechanisms.</a:t>
            </a:r>
          </a:p>
          <a:p>
            <a:endParaRPr lang="en-NZ" sz="2000" dirty="0">
              <a:solidFill>
                <a:prstClr val="black"/>
              </a:solidFill>
            </a:endParaRPr>
          </a:p>
          <a:p>
            <a:r>
              <a:rPr lang="en-NZ" sz="2000" dirty="0">
                <a:solidFill>
                  <a:prstClr val="black"/>
                </a:solidFill>
              </a:rPr>
              <a:t>This was the beginning of </a:t>
            </a:r>
            <a:r>
              <a:rPr lang="en-NZ" sz="2000" dirty="0" smtClean="0">
                <a:solidFill>
                  <a:prstClr val="black"/>
                </a:solidFill>
              </a:rPr>
              <a:t>the era </a:t>
            </a:r>
            <a:r>
              <a:rPr lang="en-NZ" sz="2000" dirty="0">
                <a:solidFill>
                  <a:prstClr val="black"/>
                </a:solidFill>
              </a:rPr>
              <a:t>of research of the ionized Carbon. It continued with observations of cold/warm  CII clouds in direction of </a:t>
            </a:r>
            <a:r>
              <a:rPr lang="en-NZ" sz="2000" dirty="0" err="1">
                <a:solidFill>
                  <a:prstClr val="black"/>
                </a:solidFill>
              </a:rPr>
              <a:t>Cas</a:t>
            </a:r>
            <a:r>
              <a:rPr lang="en-NZ" sz="2000" dirty="0">
                <a:solidFill>
                  <a:prstClr val="black"/>
                </a:solidFill>
              </a:rPr>
              <a:t> A </a:t>
            </a:r>
          </a:p>
          <a:p>
            <a:endParaRPr lang="en-NZ" sz="2000" dirty="0">
              <a:solidFill>
                <a:prstClr val="black"/>
              </a:solidFill>
            </a:endParaRPr>
          </a:p>
          <a:p>
            <a:r>
              <a:rPr lang="en-NZ" sz="2000" dirty="0">
                <a:solidFill>
                  <a:prstClr val="black"/>
                </a:solidFill>
              </a:rPr>
              <a:t>The first decametre RRL (C631a) was detected by </a:t>
            </a:r>
            <a:r>
              <a:rPr lang="en-NZ" sz="2000" dirty="0" err="1">
                <a:solidFill>
                  <a:prstClr val="black"/>
                </a:solidFill>
              </a:rPr>
              <a:t>Konovalenko</a:t>
            </a:r>
            <a:r>
              <a:rPr lang="en-NZ" sz="2000" dirty="0">
                <a:solidFill>
                  <a:prstClr val="black"/>
                </a:solidFill>
              </a:rPr>
              <a:t> and </a:t>
            </a:r>
            <a:r>
              <a:rPr lang="en-NZ" sz="2000" dirty="0" err="1">
                <a:solidFill>
                  <a:prstClr val="black"/>
                </a:solidFill>
              </a:rPr>
              <a:t>Sodin</a:t>
            </a:r>
            <a:r>
              <a:rPr lang="en-NZ" sz="2000" dirty="0">
                <a:solidFill>
                  <a:prstClr val="black"/>
                </a:solidFill>
              </a:rPr>
              <a:t> 1980.  They looked for a hyperfine structure line of Nitrogen at 26.1 </a:t>
            </a:r>
            <a:r>
              <a:rPr lang="en-NZ" sz="2000" dirty="0" err="1" smtClean="0">
                <a:solidFill>
                  <a:prstClr val="black"/>
                </a:solidFill>
              </a:rPr>
              <a:t>MHz.</a:t>
            </a:r>
            <a:r>
              <a:rPr lang="en-NZ" sz="2000" dirty="0" smtClean="0">
                <a:solidFill>
                  <a:prstClr val="black"/>
                </a:solidFill>
              </a:rPr>
              <a:t> </a:t>
            </a:r>
            <a:endParaRPr lang="en-NZ" sz="2000" dirty="0">
              <a:solidFill>
                <a:prstClr val="black"/>
              </a:solidFill>
            </a:endParaRPr>
          </a:p>
          <a:p>
            <a:endParaRPr lang="en-NZ" sz="2000" dirty="0">
              <a:solidFill>
                <a:prstClr val="black"/>
              </a:solidFill>
            </a:endParaRPr>
          </a:p>
          <a:p>
            <a:endParaRPr lang="en-NZ" sz="2000" dirty="0">
              <a:solidFill>
                <a:prstClr val="black"/>
              </a:solidFill>
            </a:endParaRPr>
          </a:p>
        </p:txBody>
      </p:sp>
      <p:pic>
        <p:nvPicPr>
          <p:cNvPr id="6" name="Picture 5"/>
          <p:cNvPicPr>
            <a:picLocks noChangeAspect="1"/>
          </p:cNvPicPr>
          <p:nvPr/>
        </p:nvPicPr>
        <p:blipFill>
          <a:blip r:embed="rId2"/>
          <a:stretch>
            <a:fillRect/>
          </a:stretch>
        </p:blipFill>
        <p:spPr>
          <a:xfrm>
            <a:off x="5448300" y="424544"/>
            <a:ext cx="3695700" cy="5476875"/>
          </a:xfrm>
          <a:prstGeom prst="rect">
            <a:avLst/>
          </a:prstGeom>
        </p:spPr>
      </p:pic>
      <p:sp>
        <p:nvSpPr>
          <p:cNvPr id="8" name="TextBox 7"/>
          <p:cNvSpPr txBox="1"/>
          <p:nvPr/>
        </p:nvSpPr>
        <p:spPr>
          <a:xfrm>
            <a:off x="6060804" y="6024155"/>
            <a:ext cx="3193143" cy="646331"/>
          </a:xfrm>
          <a:prstGeom prst="rect">
            <a:avLst/>
          </a:prstGeom>
          <a:noFill/>
        </p:spPr>
        <p:txBody>
          <a:bodyPr wrap="square" rtlCol="0">
            <a:spAutoFit/>
          </a:bodyPr>
          <a:lstStyle/>
          <a:p>
            <a:r>
              <a:rPr lang="en-NZ" dirty="0">
                <a:solidFill>
                  <a:prstClr val="black"/>
                </a:solidFill>
              </a:rPr>
              <a:t>From Gordon and </a:t>
            </a:r>
            <a:r>
              <a:rPr lang="en-NZ" dirty="0" err="1">
                <a:solidFill>
                  <a:prstClr val="black"/>
                </a:solidFill>
              </a:rPr>
              <a:t>Sorochenko</a:t>
            </a:r>
            <a:r>
              <a:rPr lang="en-NZ" dirty="0">
                <a:solidFill>
                  <a:prstClr val="black"/>
                </a:solidFill>
              </a:rPr>
              <a:t>, </a:t>
            </a:r>
            <a:r>
              <a:rPr lang="en-NZ" dirty="0" smtClean="0">
                <a:solidFill>
                  <a:prstClr val="black"/>
                </a:solidFill>
              </a:rPr>
              <a:t>2009</a:t>
            </a:r>
            <a:endParaRPr lang="en-NZ" dirty="0">
              <a:solidFill>
                <a:prstClr val="black"/>
              </a:solidFill>
            </a:endParaRPr>
          </a:p>
        </p:txBody>
      </p:sp>
      <p:sp>
        <p:nvSpPr>
          <p:cNvPr id="3" name="Slide Number Placeholder 2"/>
          <p:cNvSpPr>
            <a:spLocks noGrp="1"/>
          </p:cNvSpPr>
          <p:nvPr>
            <p:ph type="sldNum" sz="quarter" idx="12"/>
          </p:nvPr>
        </p:nvSpPr>
        <p:spPr/>
        <p:txBody>
          <a:bodyPr/>
          <a:lstStyle/>
          <a:p>
            <a:fld id="{27C78C6E-F64F-49F6-B25D-EA49DEFA2EE4}" type="slidenum">
              <a:rPr lang="en-NZ" smtClean="0"/>
              <a:t>36</a:t>
            </a:fld>
            <a:r>
              <a:rPr lang="en-NZ" dirty="0"/>
              <a:t>/50</a:t>
            </a:r>
          </a:p>
        </p:txBody>
      </p:sp>
      <p:cxnSp>
        <p:nvCxnSpPr>
          <p:cNvPr id="7" name="Straight Connector 6"/>
          <p:cNvCxnSpPr/>
          <p:nvPr/>
        </p:nvCxnSpPr>
        <p:spPr>
          <a:xfrm>
            <a:off x="3560619" y="2597727"/>
            <a:ext cx="139238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727365" y="2944091"/>
            <a:ext cx="139238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5945786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959793" y="354920"/>
            <a:ext cx="3381375" cy="5857875"/>
          </a:xfrm>
          <a:prstGeom prst="rect">
            <a:avLst/>
          </a:prstGeom>
        </p:spPr>
      </p:pic>
      <p:pic>
        <p:nvPicPr>
          <p:cNvPr id="5" name="Picture 4"/>
          <p:cNvPicPr>
            <a:picLocks noChangeAspect="1"/>
          </p:cNvPicPr>
          <p:nvPr/>
        </p:nvPicPr>
        <p:blipFill>
          <a:blip r:embed="rId3"/>
          <a:stretch>
            <a:fillRect/>
          </a:stretch>
        </p:blipFill>
        <p:spPr>
          <a:xfrm>
            <a:off x="2649129" y="717187"/>
            <a:ext cx="3219450" cy="1714500"/>
          </a:xfrm>
          <a:prstGeom prst="rect">
            <a:avLst/>
          </a:prstGeom>
        </p:spPr>
      </p:pic>
      <p:pic>
        <p:nvPicPr>
          <p:cNvPr id="6" name="Picture 5"/>
          <p:cNvPicPr>
            <a:picLocks noChangeAspect="1"/>
          </p:cNvPicPr>
          <p:nvPr/>
        </p:nvPicPr>
        <p:blipFill>
          <a:blip r:embed="rId4"/>
          <a:stretch>
            <a:fillRect/>
          </a:stretch>
        </p:blipFill>
        <p:spPr>
          <a:xfrm>
            <a:off x="185738" y="4980214"/>
            <a:ext cx="5895975" cy="1600200"/>
          </a:xfrm>
          <a:prstGeom prst="rect">
            <a:avLst/>
          </a:prstGeom>
        </p:spPr>
      </p:pic>
      <p:sp>
        <p:nvSpPr>
          <p:cNvPr id="3" name="Slide Number Placeholder 2"/>
          <p:cNvSpPr>
            <a:spLocks noGrp="1"/>
          </p:cNvSpPr>
          <p:nvPr>
            <p:ph type="sldNum" sz="quarter" idx="12"/>
          </p:nvPr>
        </p:nvSpPr>
        <p:spPr/>
        <p:txBody>
          <a:bodyPr/>
          <a:lstStyle/>
          <a:p>
            <a:fld id="{27C78C6E-F64F-49F6-B25D-EA49DEFA2EE4}" type="slidenum">
              <a:rPr lang="en-NZ" smtClean="0"/>
              <a:t>37</a:t>
            </a:fld>
            <a:r>
              <a:rPr lang="en-NZ" dirty="0"/>
              <a:t>/50</a:t>
            </a:r>
          </a:p>
        </p:txBody>
      </p:sp>
    </p:spTree>
    <p:extLst>
      <p:ext uri="{BB962C8B-B14F-4D97-AF65-F5344CB8AC3E}">
        <p14:creationId xmlns:p14="http://schemas.microsoft.com/office/powerpoint/2010/main" val="99398331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527731" y="141402"/>
            <a:ext cx="5971387" cy="6454038"/>
          </a:xfrm>
          <a:prstGeom prst="rect">
            <a:avLst/>
          </a:prstGeom>
        </p:spPr>
      </p:pic>
      <p:sp>
        <p:nvSpPr>
          <p:cNvPr id="3" name="Freeform 2"/>
          <p:cNvSpPr/>
          <p:nvPr/>
        </p:nvSpPr>
        <p:spPr>
          <a:xfrm>
            <a:off x="1096652" y="5172106"/>
            <a:ext cx="7371760" cy="945890"/>
          </a:xfrm>
          <a:custGeom>
            <a:avLst/>
            <a:gdLst>
              <a:gd name="connsiteX0" fmla="*/ 0 w 7371760"/>
              <a:gd name="connsiteY0" fmla="*/ 436842 h 945890"/>
              <a:gd name="connsiteX1" fmla="*/ 18853 w 7371760"/>
              <a:gd name="connsiteY1" fmla="*/ 380282 h 945890"/>
              <a:gd name="connsiteX2" fmla="*/ 65987 w 7371760"/>
              <a:gd name="connsiteY2" fmla="*/ 352001 h 945890"/>
              <a:gd name="connsiteX3" fmla="*/ 103694 w 7371760"/>
              <a:gd name="connsiteY3" fmla="*/ 333148 h 945890"/>
              <a:gd name="connsiteX4" fmla="*/ 245096 w 7371760"/>
              <a:gd name="connsiteY4" fmla="*/ 314294 h 945890"/>
              <a:gd name="connsiteX5" fmla="*/ 292230 w 7371760"/>
              <a:gd name="connsiteY5" fmla="*/ 304867 h 945890"/>
              <a:gd name="connsiteX6" fmla="*/ 367645 w 7371760"/>
              <a:gd name="connsiteY6" fmla="*/ 286014 h 945890"/>
              <a:gd name="connsiteX7" fmla="*/ 433633 w 7371760"/>
              <a:gd name="connsiteY7" fmla="*/ 276587 h 945890"/>
              <a:gd name="connsiteX8" fmla="*/ 546754 w 7371760"/>
              <a:gd name="connsiteY8" fmla="*/ 248306 h 945890"/>
              <a:gd name="connsiteX9" fmla="*/ 735290 w 7371760"/>
              <a:gd name="connsiteY9" fmla="*/ 229453 h 945890"/>
              <a:gd name="connsiteX10" fmla="*/ 923826 w 7371760"/>
              <a:gd name="connsiteY10" fmla="*/ 191746 h 945890"/>
              <a:gd name="connsiteX11" fmla="*/ 1065228 w 7371760"/>
              <a:gd name="connsiteY11" fmla="*/ 182319 h 945890"/>
              <a:gd name="connsiteX12" fmla="*/ 1423447 w 7371760"/>
              <a:gd name="connsiteY12" fmla="*/ 125758 h 945890"/>
              <a:gd name="connsiteX13" fmla="*/ 1611983 w 7371760"/>
              <a:gd name="connsiteY13" fmla="*/ 116331 h 945890"/>
              <a:gd name="connsiteX14" fmla="*/ 1819373 w 7371760"/>
              <a:gd name="connsiteY14" fmla="*/ 78624 h 945890"/>
              <a:gd name="connsiteX15" fmla="*/ 2149311 w 7371760"/>
              <a:gd name="connsiteY15" fmla="*/ 50343 h 945890"/>
              <a:gd name="connsiteX16" fmla="*/ 3110845 w 7371760"/>
              <a:gd name="connsiteY16" fmla="*/ 31490 h 945890"/>
              <a:gd name="connsiteX17" fmla="*/ 3996964 w 7371760"/>
              <a:gd name="connsiteY17" fmla="*/ 3209 h 945890"/>
              <a:gd name="connsiteX18" fmla="*/ 4930218 w 7371760"/>
              <a:gd name="connsiteY18" fmla="*/ 22063 h 945890"/>
              <a:gd name="connsiteX19" fmla="*/ 5137608 w 7371760"/>
              <a:gd name="connsiteY19" fmla="*/ 50343 h 945890"/>
              <a:gd name="connsiteX20" fmla="*/ 5448692 w 7371760"/>
              <a:gd name="connsiteY20" fmla="*/ 69197 h 945890"/>
              <a:gd name="connsiteX21" fmla="*/ 5646655 w 7371760"/>
              <a:gd name="connsiteY21" fmla="*/ 106904 h 945890"/>
              <a:gd name="connsiteX22" fmla="*/ 5740923 w 7371760"/>
              <a:gd name="connsiteY22" fmla="*/ 116331 h 945890"/>
              <a:gd name="connsiteX23" fmla="*/ 5957740 w 7371760"/>
              <a:gd name="connsiteY23" fmla="*/ 154038 h 945890"/>
              <a:gd name="connsiteX24" fmla="*/ 6174556 w 7371760"/>
              <a:gd name="connsiteY24" fmla="*/ 182319 h 945890"/>
              <a:gd name="connsiteX25" fmla="*/ 6306532 w 7371760"/>
              <a:gd name="connsiteY25" fmla="*/ 191746 h 945890"/>
              <a:gd name="connsiteX26" fmla="*/ 6504494 w 7371760"/>
              <a:gd name="connsiteY26" fmla="*/ 248306 h 945890"/>
              <a:gd name="connsiteX27" fmla="*/ 6617616 w 7371760"/>
              <a:gd name="connsiteY27" fmla="*/ 267160 h 945890"/>
              <a:gd name="connsiteX28" fmla="*/ 6683604 w 7371760"/>
              <a:gd name="connsiteY28" fmla="*/ 276587 h 945890"/>
              <a:gd name="connsiteX29" fmla="*/ 6768445 w 7371760"/>
              <a:gd name="connsiteY29" fmla="*/ 295440 h 945890"/>
              <a:gd name="connsiteX30" fmla="*/ 6919274 w 7371760"/>
              <a:gd name="connsiteY30" fmla="*/ 352001 h 945890"/>
              <a:gd name="connsiteX31" fmla="*/ 6985261 w 7371760"/>
              <a:gd name="connsiteY31" fmla="*/ 370855 h 945890"/>
              <a:gd name="connsiteX32" fmla="*/ 7051249 w 7371760"/>
              <a:gd name="connsiteY32" fmla="*/ 399135 h 945890"/>
              <a:gd name="connsiteX33" fmla="*/ 7202078 w 7371760"/>
              <a:gd name="connsiteY33" fmla="*/ 455696 h 945890"/>
              <a:gd name="connsiteX34" fmla="*/ 7239785 w 7371760"/>
              <a:gd name="connsiteY34" fmla="*/ 474550 h 945890"/>
              <a:gd name="connsiteX35" fmla="*/ 7277492 w 7371760"/>
              <a:gd name="connsiteY35" fmla="*/ 502830 h 945890"/>
              <a:gd name="connsiteX36" fmla="*/ 7343480 w 7371760"/>
              <a:gd name="connsiteY36" fmla="*/ 568818 h 945890"/>
              <a:gd name="connsiteX37" fmla="*/ 7352907 w 7371760"/>
              <a:gd name="connsiteY37" fmla="*/ 615952 h 945890"/>
              <a:gd name="connsiteX38" fmla="*/ 7362334 w 7371760"/>
              <a:gd name="connsiteY38" fmla="*/ 644232 h 945890"/>
              <a:gd name="connsiteX39" fmla="*/ 7371760 w 7371760"/>
              <a:gd name="connsiteY39" fmla="*/ 719647 h 945890"/>
              <a:gd name="connsiteX40" fmla="*/ 7352907 w 7371760"/>
              <a:gd name="connsiteY40" fmla="*/ 804488 h 945890"/>
              <a:gd name="connsiteX41" fmla="*/ 7324626 w 7371760"/>
              <a:gd name="connsiteY41" fmla="*/ 832768 h 945890"/>
              <a:gd name="connsiteX42" fmla="*/ 7286919 w 7371760"/>
              <a:gd name="connsiteY42" fmla="*/ 861049 h 945890"/>
              <a:gd name="connsiteX43" fmla="*/ 7258639 w 7371760"/>
              <a:gd name="connsiteY43" fmla="*/ 870475 h 945890"/>
              <a:gd name="connsiteX44" fmla="*/ 7173797 w 7371760"/>
              <a:gd name="connsiteY44" fmla="*/ 889329 h 945890"/>
              <a:gd name="connsiteX45" fmla="*/ 7088956 w 7371760"/>
              <a:gd name="connsiteY45" fmla="*/ 908183 h 945890"/>
              <a:gd name="connsiteX46" fmla="*/ 7051249 w 7371760"/>
              <a:gd name="connsiteY46" fmla="*/ 927036 h 945890"/>
              <a:gd name="connsiteX47" fmla="*/ 7004115 w 7371760"/>
              <a:gd name="connsiteY47" fmla="*/ 936463 h 945890"/>
              <a:gd name="connsiteX48" fmla="*/ 6806152 w 7371760"/>
              <a:gd name="connsiteY48" fmla="*/ 945890 h 945890"/>
              <a:gd name="connsiteX49" fmla="*/ 6429080 w 7371760"/>
              <a:gd name="connsiteY49" fmla="*/ 936463 h 945890"/>
              <a:gd name="connsiteX50" fmla="*/ 6400800 w 7371760"/>
              <a:gd name="connsiteY50" fmla="*/ 927036 h 945890"/>
              <a:gd name="connsiteX51" fmla="*/ 6315958 w 7371760"/>
              <a:gd name="connsiteY51" fmla="*/ 917609 h 945890"/>
              <a:gd name="connsiteX52" fmla="*/ 6287678 w 7371760"/>
              <a:gd name="connsiteY52" fmla="*/ 908183 h 945890"/>
              <a:gd name="connsiteX53" fmla="*/ 6127422 w 7371760"/>
              <a:gd name="connsiteY53" fmla="*/ 889329 h 945890"/>
              <a:gd name="connsiteX54" fmla="*/ 5986020 w 7371760"/>
              <a:gd name="connsiteY54" fmla="*/ 861049 h 945890"/>
              <a:gd name="connsiteX55" fmla="*/ 5948313 w 7371760"/>
              <a:gd name="connsiteY55" fmla="*/ 851622 h 945890"/>
              <a:gd name="connsiteX56" fmla="*/ 5637228 w 7371760"/>
              <a:gd name="connsiteY56" fmla="*/ 842195 h 945890"/>
              <a:gd name="connsiteX57" fmla="*/ 3733014 w 7371760"/>
              <a:gd name="connsiteY57" fmla="*/ 823341 h 945890"/>
              <a:gd name="connsiteX58" fmla="*/ 2488676 w 7371760"/>
              <a:gd name="connsiteY58" fmla="*/ 842195 h 945890"/>
              <a:gd name="connsiteX59" fmla="*/ 2271859 w 7371760"/>
              <a:gd name="connsiteY59" fmla="*/ 861049 h 945890"/>
              <a:gd name="connsiteX60" fmla="*/ 2205872 w 7371760"/>
              <a:gd name="connsiteY60" fmla="*/ 870475 h 945890"/>
              <a:gd name="connsiteX61" fmla="*/ 2168164 w 7371760"/>
              <a:gd name="connsiteY61" fmla="*/ 879902 h 945890"/>
              <a:gd name="connsiteX62" fmla="*/ 1734532 w 7371760"/>
              <a:gd name="connsiteY62" fmla="*/ 889329 h 945890"/>
              <a:gd name="connsiteX63" fmla="*/ 1489435 w 7371760"/>
              <a:gd name="connsiteY63" fmla="*/ 898756 h 945890"/>
              <a:gd name="connsiteX64" fmla="*/ 1140643 w 7371760"/>
              <a:gd name="connsiteY64" fmla="*/ 908183 h 945890"/>
              <a:gd name="connsiteX65" fmla="*/ 443059 w 7371760"/>
              <a:gd name="connsiteY65" fmla="*/ 898756 h 945890"/>
              <a:gd name="connsiteX66" fmla="*/ 414779 w 7371760"/>
              <a:gd name="connsiteY66" fmla="*/ 879902 h 945890"/>
              <a:gd name="connsiteX67" fmla="*/ 386499 w 7371760"/>
              <a:gd name="connsiteY67" fmla="*/ 870475 h 945890"/>
              <a:gd name="connsiteX68" fmla="*/ 339364 w 7371760"/>
              <a:gd name="connsiteY68" fmla="*/ 823341 h 945890"/>
              <a:gd name="connsiteX69" fmla="*/ 245096 w 7371760"/>
              <a:gd name="connsiteY69" fmla="*/ 719647 h 945890"/>
              <a:gd name="connsiteX70" fmla="*/ 179109 w 7371760"/>
              <a:gd name="connsiteY70" fmla="*/ 625379 h 945890"/>
              <a:gd name="connsiteX71" fmla="*/ 150828 w 7371760"/>
              <a:gd name="connsiteY71" fmla="*/ 559391 h 945890"/>
              <a:gd name="connsiteX72" fmla="*/ 113121 w 7371760"/>
              <a:gd name="connsiteY72" fmla="*/ 483976 h 945890"/>
              <a:gd name="connsiteX73" fmla="*/ 56560 w 7371760"/>
              <a:gd name="connsiteY73" fmla="*/ 399135 h 945890"/>
              <a:gd name="connsiteX74" fmla="*/ 37707 w 7371760"/>
              <a:gd name="connsiteY74" fmla="*/ 361428 h 945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7371760" h="945890">
                <a:moveTo>
                  <a:pt x="0" y="436842"/>
                </a:moveTo>
                <a:cubicBezTo>
                  <a:pt x="6284" y="417989"/>
                  <a:pt x="6652" y="395969"/>
                  <a:pt x="18853" y="380282"/>
                </a:cubicBezTo>
                <a:cubicBezTo>
                  <a:pt x="30102" y="365819"/>
                  <a:pt x="49970" y="360899"/>
                  <a:pt x="65987" y="352001"/>
                </a:cubicBezTo>
                <a:cubicBezTo>
                  <a:pt x="78271" y="345176"/>
                  <a:pt x="90536" y="338082"/>
                  <a:pt x="103694" y="333148"/>
                </a:cubicBezTo>
                <a:cubicBezTo>
                  <a:pt x="143667" y="318158"/>
                  <a:pt x="212630" y="317246"/>
                  <a:pt x="245096" y="314294"/>
                </a:cubicBezTo>
                <a:cubicBezTo>
                  <a:pt x="260807" y="311152"/>
                  <a:pt x="276618" y="308470"/>
                  <a:pt x="292230" y="304867"/>
                </a:cubicBezTo>
                <a:cubicBezTo>
                  <a:pt x="317478" y="299041"/>
                  <a:pt x="342236" y="291096"/>
                  <a:pt x="367645" y="286014"/>
                </a:cubicBezTo>
                <a:cubicBezTo>
                  <a:pt x="389433" y="281657"/>
                  <a:pt x="411890" y="281165"/>
                  <a:pt x="433633" y="276587"/>
                </a:cubicBezTo>
                <a:cubicBezTo>
                  <a:pt x="471667" y="268580"/>
                  <a:pt x="508573" y="255579"/>
                  <a:pt x="546754" y="248306"/>
                </a:cubicBezTo>
                <a:cubicBezTo>
                  <a:pt x="570955" y="243696"/>
                  <a:pt x="719301" y="230907"/>
                  <a:pt x="735290" y="229453"/>
                </a:cubicBezTo>
                <a:cubicBezTo>
                  <a:pt x="786645" y="218041"/>
                  <a:pt x="873825" y="197515"/>
                  <a:pt x="923826" y="191746"/>
                </a:cubicBezTo>
                <a:cubicBezTo>
                  <a:pt x="970753" y="186331"/>
                  <a:pt x="1018094" y="185461"/>
                  <a:pt x="1065228" y="182319"/>
                </a:cubicBezTo>
                <a:cubicBezTo>
                  <a:pt x="1173579" y="163198"/>
                  <a:pt x="1316233" y="136218"/>
                  <a:pt x="1423447" y="125758"/>
                </a:cubicBezTo>
                <a:cubicBezTo>
                  <a:pt x="1486074" y="119648"/>
                  <a:pt x="1549138" y="119473"/>
                  <a:pt x="1611983" y="116331"/>
                </a:cubicBezTo>
                <a:cubicBezTo>
                  <a:pt x="1681113" y="103762"/>
                  <a:pt x="1749634" y="87189"/>
                  <a:pt x="1819373" y="78624"/>
                </a:cubicBezTo>
                <a:cubicBezTo>
                  <a:pt x="1928933" y="65169"/>
                  <a:pt x="2039241" y="58650"/>
                  <a:pt x="2149311" y="50343"/>
                </a:cubicBezTo>
                <a:cubicBezTo>
                  <a:pt x="2446786" y="27892"/>
                  <a:pt x="2895014" y="34059"/>
                  <a:pt x="3110845" y="31490"/>
                </a:cubicBezTo>
                <a:cubicBezTo>
                  <a:pt x="3490769" y="-8503"/>
                  <a:pt x="3361765" y="-442"/>
                  <a:pt x="3996964" y="3209"/>
                </a:cubicBezTo>
                <a:cubicBezTo>
                  <a:pt x="4308107" y="4997"/>
                  <a:pt x="4619133" y="15778"/>
                  <a:pt x="4930218" y="22063"/>
                </a:cubicBezTo>
                <a:cubicBezTo>
                  <a:pt x="5224188" y="46561"/>
                  <a:pt x="4880122" y="13560"/>
                  <a:pt x="5137608" y="50343"/>
                </a:cubicBezTo>
                <a:cubicBezTo>
                  <a:pt x="5218164" y="61851"/>
                  <a:pt x="5390175" y="66537"/>
                  <a:pt x="5448692" y="69197"/>
                </a:cubicBezTo>
                <a:cubicBezTo>
                  <a:pt x="5546018" y="93529"/>
                  <a:pt x="5527502" y="91362"/>
                  <a:pt x="5646655" y="106904"/>
                </a:cubicBezTo>
                <a:cubicBezTo>
                  <a:pt x="5677969" y="110988"/>
                  <a:pt x="5709700" y="111600"/>
                  <a:pt x="5740923" y="116331"/>
                </a:cubicBezTo>
                <a:cubicBezTo>
                  <a:pt x="5813452" y="127320"/>
                  <a:pt x="5885329" y="142296"/>
                  <a:pt x="5957740" y="154038"/>
                </a:cubicBezTo>
                <a:cubicBezTo>
                  <a:pt x="6012067" y="162848"/>
                  <a:pt x="6113304" y="176993"/>
                  <a:pt x="6174556" y="182319"/>
                </a:cubicBezTo>
                <a:cubicBezTo>
                  <a:pt x="6218494" y="186140"/>
                  <a:pt x="6262540" y="188604"/>
                  <a:pt x="6306532" y="191746"/>
                </a:cubicBezTo>
                <a:cubicBezTo>
                  <a:pt x="6364351" y="209536"/>
                  <a:pt x="6441875" y="235782"/>
                  <a:pt x="6504494" y="248306"/>
                </a:cubicBezTo>
                <a:cubicBezTo>
                  <a:pt x="6541979" y="255803"/>
                  <a:pt x="6579856" y="261198"/>
                  <a:pt x="6617616" y="267160"/>
                </a:cubicBezTo>
                <a:cubicBezTo>
                  <a:pt x="6639563" y="270625"/>
                  <a:pt x="6661765" y="272492"/>
                  <a:pt x="6683604" y="276587"/>
                </a:cubicBezTo>
                <a:cubicBezTo>
                  <a:pt x="6712078" y="281926"/>
                  <a:pt x="6740340" y="288414"/>
                  <a:pt x="6768445" y="295440"/>
                </a:cubicBezTo>
                <a:cubicBezTo>
                  <a:pt x="6880252" y="323391"/>
                  <a:pt x="6791800" y="304198"/>
                  <a:pt x="6919274" y="352001"/>
                </a:cubicBezTo>
                <a:cubicBezTo>
                  <a:pt x="6940693" y="360033"/>
                  <a:pt x="6963718" y="363161"/>
                  <a:pt x="6985261" y="370855"/>
                </a:cubicBezTo>
                <a:cubicBezTo>
                  <a:pt x="7007798" y="378904"/>
                  <a:pt x="7028913" y="390544"/>
                  <a:pt x="7051249" y="399135"/>
                </a:cubicBezTo>
                <a:cubicBezTo>
                  <a:pt x="7121945" y="426326"/>
                  <a:pt x="7119961" y="414637"/>
                  <a:pt x="7202078" y="455696"/>
                </a:cubicBezTo>
                <a:cubicBezTo>
                  <a:pt x="7214647" y="461981"/>
                  <a:pt x="7227868" y="467102"/>
                  <a:pt x="7239785" y="474550"/>
                </a:cubicBezTo>
                <a:cubicBezTo>
                  <a:pt x="7253108" y="482877"/>
                  <a:pt x="7265867" y="492262"/>
                  <a:pt x="7277492" y="502830"/>
                </a:cubicBezTo>
                <a:cubicBezTo>
                  <a:pt x="7300509" y="523755"/>
                  <a:pt x="7343480" y="568818"/>
                  <a:pt x="7343480" y="568818"/>
                </a:cubicBezTo>
                <a:cubicBezTo>
                  <a:pt x="7346622" y="584529"/>
                  <a:pt x="7349021" y="600408"/>
                  <a:pt x="7352907" y="615952"/>
                </a:cubicBezTo>
                <a:cubicBezTo>
                  <a:pt x="7355317" y="625592"/>
                  <a:pt x="7360557" y="634456"/>
                  <a:pt x="7362334" y="644232"/>
                </a:cubicBezTo>
                <a:cubicBezTo>
                  <a:pt x="7366866" y="669157"/>
                  <a:pt x="7368618" y="694509"/>
                  <a:pt x="7371760" y="719647"/>
                </a:cubicBezTo>
                <a:cubicBezTo>
                  <a:pt x="7370619" y="726493"/>
                  <a:pt x="7363222" y="789016"/>
                  <a:pt x="7352907" y="804488"/>
                </a:cubicBezTo>
                <a:cubicBezTo>
                  <a:pt x="7345512" y="815580"/>
                  <a:pt x="7334748" y="824092"/>
                  <a:pt x="7324626" y="832768"/>
                </a:cubicBezTo>
                <a:cubicBezTo>
                  <a:pt x="7312697" y="842993"/>
                  <a:pt x="7300560" y="853254"/>
                  <a:pt x="7286919" y="861049"/>
                </a:cubicBezTo>
                <a:cubicBezTo>
                  <a:pt x="7278292" y="865979"/>
                  <a:pt x="7268193" y="867745"/>
                  <a:pt x="7258639" y="870475"/>
                </a:cubicBezTo>
                <a:cubicBezTo>
                  <a:pt x="7218396" y="881973"/>
                  <a:pt x="7217549" y="879606"/>
                  <a:pt x="7173797" y="889329"/>
                </a:cubicBezTo>
                <a:cubicBezTo>
                  <a:pt x="7053968" y="915958"/>
                  <a:pt x="7231132" y="879747"/>
                  <a:pt x="7088956" y="908183"/>
                </a:cubicBezTo>
                <a:cubicBezTo>
                  <a:pt x="7076387" y="914467"/>
                  <a:pt x="7064580" y="922592"/>
                  <a:pt x="7051249" y="927036"/>
                </a:cubicBezTo>
                <a:cubicBezTo>
                  <a:pt x="7036049" y="932103"/>
                  <a:pt x="7020090" y="935234"/>
                  <a:pt x="7004115" y="936463"/>
                </a:cubicBezTo>
                <a:cubicBezTo>
                  <a:pt x="6938247" y="941530"/>
                  <a:pt x="6872140" y="942748"/>
                  <a:pt x="6806152" y="945890"/>
                </a:cubicBezTo>
                <a:cubicBezTo>
                  <a:pt x="6680461" y="942748"/>
                  <a:pt x="6554674" y="942305"/>
                  <a:pt x="6429080" y="936463"/>
                </a:cubicBezTo>
                <a:cubicBezTo>
                  <a:pt x="6419154" y="936001"/>
                  <a:pt x="6410601" y="928670"/>
                  <a:pt x="6400800" y="927036"/>
                </a:cubicBezTo>
                <a:cubicBezTo>
                  <a:pt x="6372732" y="922358"/>
                  <a:pt x="6344239" y="920751"/>
                  <a:pt x="6315958" y="917609"/>
                </a:cubicBezTo>
                <a:cubicBezTo>
                  <a:pt x="6306531" y="914467"/>
                  <a:pt x="6297378" y="910338"/>
                  <a:pt x="6287678" y="908183"/>
                </a:cubicBezTo>
                <a:cubicBezTo>
                  <a:pt x="6235291" y="896542"/>
                  <a:pt x="6180406" y="894146"/>
                  <a:pt x="6127422" y="889329"/>
                </a:cubicBezTo>
                <a:cubicBezTo>
                  <a:pt x="5969385" y="849819"/>
                  <a:pt x="6130024" y="887231"/>
                  <a:pt x="5986020" y="861049"/>
                </a:cubicBezTo>
                <a:cubicBezTo>
                  <a:pt x="5973273" y="858731"/>
                  <a:pt x="5961250" y="852321"/>
                  <a:pt x="5948313" y="851622"/>
                </a:cubicBezTo>
                <a:cubicBezTo>
                  <a:pt x="5844722" y="846022"/>
                  <a:pt x="5740923" y="845337"/>
                  <a:pt x="5637228" y="842195"/>
                </a:cubicBezTo>
                <a:cubicBezTo>
                  <a:pt x="5021412" y="688237"/>
                  <a:pt x="4367783" y="823341"/>
                  <a:pt x="3733014" y="823341"/>
                </a:cubicBezTo>
                <a:cubicBezTo>
                  <a:pt x="3288701" y="823341"/>
                  <a:pt x="2919148" y="832837"/>
                  <a:pt x="2488676" y="842195"/>
                </a:cubicBezTo>
                <a:cubicBezTo>
                  <a:pt x="2350481" y="851408"/>
                  <a:pt x="2378871" y="846781"/>
                  <a:pt x="2271859" y="861049"/>
                </a:cubicBezTo>
                <a:cubicBezTo>
                  <a:pt x="2249835" y="863985"/>
                  <a:pt x="2227733" y="866500"/>
                  <a:pt x="2205872" y="870475"/>
                </a:cubicBezTo>
                <a:cubicBezTo>
                  <a:pt x="2193125" y="872793"/>
                  <a:pt x="2181110" y="879384"/>
                  <a:pt x="2168164" y="879902"/>
                </a:cubicBezTo>
                <a:cubicBezTo>
                  <a:pt x="2023701" y="885681"/>
                  <a:pt x="1879054" y="885314"/>
                  <a:pt x="1734532" y="889329"/>
                </a:cubicBezTo>
                <a:cubicBezTo>
                  <a:pt x="1652804" y="891599"/>
                  <a:pt x="1571153" y="896162"/>
                  <a:pt x="1489435" y="898756"/>
                </a:cubicBezTo>
                <a:lnTo>
                  <a:pt x="1140643" y="908183"/>
                </a:lnTo>
                <a:cubicBezTo>
                  <a:pt x="908115" y="905041"/>
                  <a:pt x="675432" y="907810"/>
                  <a:pt x="443059" y="898756"/>
                </a:cubicBezTo>
                <a:cubicBezTo>
                  <a:pt x="431738" y="898315"/>
                  <a:pt x="424912" y="884969"/>
                  <a:pt x="414779" y="879902"/>
                </a:cubicBezTo>
                <a:cubicBezTo>
                  <a:pt x="405891" y="875458"/>
                  <a:pt x="395926" y="873617"/>
                  <a:pt x="386499" y="870475"/>
                </a:cubicBezTo>
                <a:cubicBezTo>
                  <a:pt x="318260" y="768120"/>
                  <a:pt x="420173" y="913129"/>
                  <a:pt x="339364" y="823341"/>
                </a:cubicBezTo>
                <a:cubicBezTo>
                  <a:pt x="232771" y="704905"/>
                  <a:pt x="328245" y="782007"/>
                  <a:pt x="245096" y="719647"/>
                </a:cubicBezTo>
                <a:cubicBezTo>
                  <a:pt x="198674" y="650013"/>
                  <a:pt x="220984" y="681213"/>
                  <a:pt x="179109" y="625379"/>
                </a:cubicBezTo>
                <a:cubicBezTo>
                  <a:pt x="162352" y="558351"/>
                  <a:pt x="180876" y="614479"/>
                  <a:pt x="150828" y="559391"/>
                </a:cubicBezTo>
                <a:cubicBezTo>
                  <a:pt x="137370" y="534717"/>
                  <a:pt x="128711" y="507361"/>
                  <a:pt x="113121" y="483976"/>
                </a:cubicBezTo>
                <a:lnTo>
                  <a:pt x="56560" y="399135"/>
                </a:lnTo>
                <a:cubicBezTo>
                  <a:pt x="35964" y="368241"/>
                  <a:pt x="37707" y="382184"/>
                  <a:pt x="37707" y="361428"/>
                </a:cubicBez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5" name="Freeform 4"/>
          <p:cNvSpPr/>
          <p:nvPr/>
        </p:nvSpPr>
        <p:spPr>
          <a:xfrm>
            <a:off x="-34566" y="961534"/>
            <a:ext cx="8408710" cy="1480008"/>
          </a:xfrm>
          <a:custGeom>
            <a:avLst/>
            <a:gdLst>
              <a:gd name="connsiteX0" fmla="*/ 8276735 w 8276735"/>
              <a:gd name="connsiteY0" fmla="*/ 395925 h 1159496"/>
              <a:gd name="connsiteX1" fmla="*/ 8144759 w 8276735"/>
              <a:gd name="connsiteY1" fmla="*/ 367645 h 1159496"/>
              <a:gd name="connsiteX2" fmla="*/ 8069345 w 8276735"/>
              <a:gd name="connsiteY2" fmla="*/ 358218 h 1159496"/>
              <a:gd name="connsiteX3" fmla="*/ 7880809 w 8276735"/>
              <a:gd name="connsiteY3" fmla="*/ 329938 h 1159496"/>
              <a:gd name="connsiteX4" fmla="*/ 7645139 w 8276735"/>
              <a:gd name="connsiteY4" fmla="*/ 282804 h 1159496"/>
              <a:gd name="connsiteX5" fmla="*/ 7437749 w 8276735"/>
              <a:gd name="connsiteY5" fmla="*/ 245096 h 1159496"/>
              <a:gd name="connsiteX6" fmla="*/ 7315200 w 8276735"/>
              <a:gd name="connsiteY6" fmla="*/ 235670 h 1159496"/>
              <a:gd name="connsiteX7" fmla="*/ 6872141 w 8276735"/>
              <a:gd name="connsiteY7" fmla="*/ 216816 h 1159496"/>
              <a:gd name="connsiteX8" fmla="*/ 6730739 w 8276735"/>
              <a:gd name="connsiteY8" fmla="*/ 207389 h 1159496"/>
              <a:gd name="connsiteX9" fmla="*/ 6363093 w 8276735"/>
              <a:gd name="connsiteY9" fmla="*/ 179109 h 1159496"/>
              <a:gd name="connsiteX10" fmla="*/ 5901180 w 8276735"/>
              <a:gd name="connsiteY10" fmla="*/ 160255 h 1159496"/>
              <a:gd name="connsiteX11" fmla="*/ 5439266 w 8276735"/>
              <a:gd name="connsiteY11" fmla="*/ 131975 h 1159496"/>
              <a:gd name="connsiteX12" fmla="*/ 5222450 w 8276735"/>
              <a:gd name="connsiteY12" fmla="*/ 122548 h 1159496"/>
              <a:gd name="connsiteX13" fmla="*/ 5062194 w 8276735"/>
              <a:gd name="connsiteY13" fmla="*/ 113121 h 1159496"/>
              <a:gd name="connsiteX14" fmla="*/ 4864231 w 8276735"/>
              <a:gd name="connsiteY14" fmla="*/ 94268 h 1159496"/>
              <a:gd name="connsiteX15" fmla="*/ 4194928 w 8276735"/>
              <a:gd name="connsiteY15" fmla="*/ 65987 h 1159496"/>
              <a:gd name="connsiteX16" fmla="*/ 3930978 w 8276735"/>
              <a:gd name="connsiteY16" fmla="*/ 56560 h 1159496"/>
              <a:gd name="connsiteX17" fmla="*/ 2545238 w 8276735"/>
              <a:gd name="connsiteY17" fmla="*/ 28280 h 1159496"/>
              <a:gd name="connsiteX18" fmla="*/ 2328421 w 8276735"/>
              <a:gd name="connsiteY18" fmla="*/ 18853 h 1159496"/>
              <a:gd name="connsiteX19" fmla="*/ 2055044 w 8276735"/>
              <a:gd name="connsiteY19" fmla="*/ 0 h 1159496"/>
              <a:gd name="connsiteX20" fmla="*/ 47135 w 8276735"/>
              <a:gd name="connsiteY20" fmla="*/ 9426 h 1159496"/>
              <a:gd name="connsiteX21" fmla="*/ 0 w 8276735"/>
              <a:gd name="connsiteY21" fmla="*/ 56560 h 1159496"/>
              <a:gd name="connsiteX22" fmla="*/ 18854 w 8276735"/>
              <a:gd name="connsiteY22" fmla="*/ 131975 h 1159496"/>
              <a:gd name="connsiteX23" fmla="*/ 47135 w 8276735"/>
              <a:gd name="connsiteY23" fmla="*/ 169682 h 1159496"/>
              <a:gd name="connsiteX24" fmla="*/ 122549 w 8276735"/>
              <a:gd name="connsiteY24" fmla="*/ 226243 h 1159496"/>
              <a:gd name="connsiteX25" fmla="*/ 188537 w 8276735"/>
              <a:gd name="connsiteY25" fmla="*/ 254523 h 1159496"/>
              <a:gd name="connsiteX26" fmla="*/ 216817 w 8276735"/>
              <a:gd name="connsiteY26" fmla="*/ 263950 h 1159496"/>
              <a:gd name="connsiteX27" fmla="*/ 292231 w 8276735"/>
              <a:gd name="connsiteY27" fmla="*/ 292231 h 1159496"/>
              <a:gd name="connsiteX28" fmla="*/ 329939 w 8276735"/>
              <a:gd name="connsiteY28" fmla="*/ 301657 h 1159496"/>
              <a:gd name="connsiteX29" fmla="*/ 414780 w 8276735"/>
              <a:gd name="connsiteY29" fmla="*/ 329938 h 1159496"/>
              <a:gd name="connsiteX30" fmla="*/ 537328 w 8276735"/>
              <a:gd name="connsiteY30" fmla="*/ 358218 h 1159496"/>
              <a:gd name="connsiteX31" fmla="*/ 631596 w 8276735"/>
              <a:gd name="connsiteY31" fmla="*/ 395925 h 1159496"/>
              <a:gd name="connsiteX32" fmla="*/ 697584 w 8276735"/>
              <a:gd name="connsiteY32" fmla="*/ 405352 h 1159496"/>
              <a:gd name="connsiteX33" fmla="*/ 772998 w 8276735"/>
              <a:gd name="connsiteY33" fmla="*/ 424206 h 1159496"/>
              <a:gd name="connsiteX34" fmla="*/ 838986 w 8276735"/>
              <a:gd name="connsiteY34" fmla="*/ 443059 h 1159496"/>
              <a:gd name="connsiteX35" fmla="*/ 923827 w 8276735"/>
              <a:gd name="connsiteY35" fmla="*/ 471340 h 1159496"/>
              <a:gd name="connsiteX36" fmla="*/ 1140644 w 8276735"/>
              <a:gd name="connsiteY36" fmla="*/ 518474 h 1159496"/>
              <a:gd name="connsiteX37" fmla="*/ 1319753 w 8276735"/>
              <a:gd name="connsiteY37" fmla="*/ 556181 h 1159496"/>
              <a:gd name="connsiteX38" fmla="*/ 1442302 w 8276735"/>
              <a:gd name="connsiteY38" fmla="*/ 575035 h 1159496"/>
              <a:gd name="connsiteX39" fmla="*/ 1611984 w 8276735"/>
              <a:gd name="connsiteY39" fmla="*/ 612742 h 1159496"/>
              <a:gd name="connsiteX40" fmla="*/ 1677972 w 8276735"/>
              <a:gd name="connsiteY40" fmla="*/ 631595 h 1159496"/>
              <a:gd name="connsiteX41" fmla="*/ 1913642 w 8276735"/>
              <a:gd name="connsiteY41" fmla="*/ 669303 h 1159496"/>
              <a:gd name="connsiteX42" fmla="*/ 2045617 w 8276735"/>
              <a:gd name="connsiteY42" fmla="*/ 678729 h 1159496"/>
              <a:gd name="connsiteX43" fmla="*/ 2092751 w 8276735"/>
              <a:gd name="connsiteY43" fmla="*/ 688156 h 1159496"/>
              <a:gd name="connsiteX44" fmla="*/ 2158739 w 8276735"/>
              <a:gd name="connsiteY44" fmla="*/ 707010 h 1159496"/>
              <a:gd name="connsiteX45" fmla="*/ 2243580 w 8276735"/>
              <a:gd name="connsiteY45" fmla="*/ 716437 h 1159496"/>
              <a:gd name="connsiteX46" fmla="*/ 2309568 w 8276735"/>
              <a:gd name="connsiteY46" fmla="*/ 735290 h 1159496"/>
              <a:gd name="connsiteX47" fmla="*/ 2403836 w 8276735"/>
              <a:gd name="connsiteY47" fmla="*/ 744717 h 1159496"/>
              <a:gd name="connsiteX48" fmla="*/ 2441543 w 8276735"/>
              <a:gd name="connsiteY48" fmla="*/ 763571 h 1159496"/>
              <a:gd name="connsiteX49" fmla="*/ 2611225 w 8276735"/>
              <a:gd name="connsiteY49" fmla="*/ 782424 h 1159496"/>
              <a:gd name="connsiteX50" fmla="*/ 2705493 w 8276735"/>
              <a:gd name="connsiteY50" fmla="*/ 820132 h 1159496"/>
              <a:gd name="connsiteX51" fmla="*/ 2799761 w 8276735"/>
              <a:gd name="connsiteY51" fmla="*/ 829558 h 1159496"/>
              <a:gd name="connsiteX52" fmla="*/ 3082565 w 8276735"/>
              <a:gd name="connsiteY52" fmla="*/ 867266 h 1159496"/>
              <a:gd name="connsiteX53" fmla="*/ 3176833 w 8276735"/>
              <a:gd name="connsiteY53" fmla="*/ 886119 h 1159496"/>
              <a:gd name="connsiteX54" fmla="*/ 3346516 w 8276735"/>
              <a:gd name="connsiteY54" fmla="*/ 904973 h 1159496"/>
              <a:gd name="connsiteX55" fmla="*/ 3450211 w 8276735"/>
              <a:gd name="connsiteY55" fmla="*/ 923826 h 1159496"/>
              <a:gd name="connsiteX56" fmla="*/ 3535052 w 8276735"/>
              <a:gd name="connsiteY56" fmla="*/ 933253 h 1159496"/>
              <a:gd name="connsiteX57" fmla="*/ 3648174 w 8276735"/>
              <a:gd name="connsiteY57" fmla="*/ 961534 h 1159496"/>
              <a:gd name="connsiteX58" fmla="*/ 3733015 w 8276735"/>
              <a:gd name="connsiteY58" fmla="*/ 970960 h 1159496"/>
              <a:gd name="connsiteX59" fmla="*/ 3855563 w 8276735"/>
              <a:gd name="connsiteY59" fmla="*/ 989814 h 1159496"/>
              <a:gd name="connsiteX60" fmla="*/ 3902697 w 8276735"/>
              <a:gd name="connsiteY60" fmla="*/ 999241 h 1159496"/>
              <a:gd name="connsiteX61" fmla="*/ 3987539 w 8276735"/>
              <a:gd name="connsiteY61" fmla="*/ 1008668 h 1159496"/>
              <a:gd name="connsiteX62" fmla="*/ 4289196 w 8276735"/>
              <a:gd name="connsiteY62" fmla="*/ 1065228 h 1159496"/>
              <a:gd name="connsiteX63" fmla="*/ 4364611 w 8276735"/>
              <a:gd name="connsiteY63" fmla="*/ 1074655 h 1159496"/>
              <a:gd name="connsiteX64" fmla="*/ 4779390 w 8276735"/>
              <a:gd name="connsiteY64" fmla="*/ 1131216 h 1159496"/>
              <a:gd name="connsiteX65" fmla="*/ 4977353 w 8276735"/>
              <a:gd name="connsiteY65" fmla="*/ 1150070 h 1159496"/>
              <a:gd name="connsiteX66" fmla="*/ 5580669 w 8276735"/>
              <a:gd name="connsiteY66" fmla="*/ 1159496 h 1159496"/>
              <a:gd name="connsiteX67" fmla="*/ 6909848 w 8276735"/>
              <a:gd name="connsiteY67" fmla="*/ 1140643 h 1159496"/>
              <a:gd name="connsiteX68" fmla="*/ 7051250 w 8276735"/>
              <a:gd name="connsiteY68" fmla="*/ 1112362 h 1159496"/>
              <a:gd name="connsiteX69" fmla="*/ 7220932 w 8276735"/>
              <a:gd name="connsiteY69" fmla="*/ 1084082 h 1159496"/>
              <a:gd name="connsiteX70" fmla="*/ 7249213 w 8276735"/>
              <a:gd name="connsiteY70" fmla="*/ 1074655 h 1159496"/>
              <a:gd name="connsiteX71" fmla="*/ 7400042 w 8276735"/>
              <a:gd name="connsiteY71" fmla="*/ 1055802 h 1159496"/>
              <a:gd name="connsiteX72" fmla="*/ 7484883 w 8276735"/>
              <a:gd name="connsiteY72" fmla="*/ 1027521 h 1159496"/>
              <a:gd name="connsiteX73" fmla="*/ 7513163 w 8276735"/>
              <a:gd name="connsiteY73" fmla="*/ 1008668 h 1159496"/>
              <a:gd name="connsiteX74" fmla="*/ 7569724 w 8276735"/>
              <a:gd name="connsiteY74" fmla="*/ 961534 h 1159496"/>
              <a:gd name="connsiteX75" fmla="*/ 7635712 w 8276735"/>
              <a:gd name="connsiteY75" fmla="*/ 923826 h 1159496"/>
              <a:gd name="connsiteX76" fmla="*/ 7711126 w 8276735"/>
              <a:gd name="connsiteY76" fmla="*/ 867266 h 1159496"/>
              <a:gd name="connsiteX77" fmla="*/ 7795968 w 8276735"/>
              <a:gd name="connsiteY77" fmla="*/ 848412 h 1159496"/>
              <a:gd name="connsiteX78" fmla="*/ 7861955 w 8276735"/>
              <a:gd name="connsiteY78" fmla="*/ 820132 h 1159496"/>
              <a:gd name="connsiteX79" fmla="*/ 7899662 w 8276735"/>
              <a:gd name="connsiteY79" fmla="*/ 801278 h 1159496"/>
              <a:gd name="connsiteX80" fmla="*/ 7946796 w 8276735"/>
              <a:gd name="connsiteY80" fmla="*/ 791851 h 1159496"/>
              <a:gd name="connsiteX81" fmla="*/ 8031638 w 8276735"/>
              <a:gd name="connsiteY81" fmla="*/ 772998 h 1159496"/>
              <a:gd name="connsiteX82" fmla="*/ 8116479 w 8276735"/>
              <a:gd name="connsiteY82" fmla="*/ 754144 h 1159496"/>
              <a:gd name="connsiteX83" fmla="*/ 8154186 w 8276735"/>
              <a:gd name="connsiteY83" fmla="*/ 735290 h 1159496"/>
              <a:gd name="connsiteX84" fmla="*/ 8182466 w 8276735"/>
              <a:gd name="connsiteY84" fmla="*/ 725864 h 1159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8276735" h="1159496">
                <a:moveTo>
                  <a:pt x="8276735" y="395925"/>
                </a:moveTo>
                <a:cubicBezTo>
                  <a:pt x="8060873" y="365090"/>
                  <a:pt x="8363100" y="411314"/>
                  <a:pt x="8144759" y="367645"/>
                </a:cubicBezTo>
                <a:cubicBezTo>
                  <a:pt x="8119917" y="362677"/>
                  <a:pt x="8094398" y="361976"/>
                  <a:pt x="8069345" y="358218"/>
                </a:cubicBezTo>
                <a:cubicBezTo>
                  <a:pt x="7839161" y="323691"/>
                  <a:pt x="8055173" y="351734"/>
                  <a:pt x="7880809" y="329938"/>
                </a:cubicBezTo>
                <a:cubicBezTo>
                  <a:pt x="7703931" y="281698"/>
                  <a:pt x="7850176" y="316977"/>
                  <a:pt x="7645139" y="282804"/>
                </a:cubicBezTo>
                <a:cubicBezTo>
                  <a:pt x="7575832" y="271253"/>
                  <a:pt x="7507306" y="255033"/>
                  <a:pt x="7437749" y="245096"/>
                </a:cubicBezTo>
                <a:cubicBezTo>
                  <a:pt x="7397190" y="239302"/>
                  <a:pt x="7356066" y="238589"/>
                  <a:pt x="7315200" y="235670"/>
                </a:cubicBezTo>
                <a:cubicBezTo>
                  <a:pt x="7102054" y="220446"/>
                  <a:pt x="7160032" y="225813"/>
                  <a:pt x="6872141" y="216816"/>
                </a:cubicBezTo>
                <a:lnTo>
                  <a:pt x="6730739" y="207389"/>
                </a:lnTo>
                <a:cubicBezTo>
                  <a:pt x="6608164" y="198309"/>
                  <a:pt x="6485806" y="186081"/>
                  <a:pt x="6363093" y="179109"/>
                </a:cubicBezTo>
                <a:cubicBezTo>
                  <a:pt x="6209242" y="170367"/>
                  <a:pt x="6055134" y="166949"/>
                  <a:pt x="5901180" y="160255"/>
                </a:cubicBezTo>
                <a:cubicBezTo>
                  <a:pt x="5566141" y="145688"/>
                  <a:pt x="5855657" y="155997"/>
                  <a:pt x="5439266" y="131975"/>
                </a:cubicBezTo>
                <a:cubicBezTo>
                  <a:pt x="5367046" y="127809"/>
                  <a:pt x="5294700" y="126161"/>
                  <a:pt x="5222450" y="122548"/>
                </a:cubicBezTo>
                <a:cubicBezTo>
                  <a:pt x="5169006" y="119876"/>
                  <a:pt x="5115539" y="117332"/>
                  <a:pt x="5062194" y="113121"/>
                </a:cubicBezTo>
                <a:cubicBezTo>
                  <a:pt x="4996113" y="107904"/>
                  <a:pt x="4930420" y="97865"/>
                  <a:pt x="4864231" y="94268"/>
                </a:cubicBezTo>
                <a:cubicBezTo>
                  <a:pt x="4641260" y="82150"/>
                  <a:pt x="4418086" y="73957"/>
                  <a:pt x="4194928" y="65987"/>
                </a:cubicBezTo>
                <a:lnTo>
                  <a:pt x="3930978" y="56560"/>
                </a:lnTo>
                <a:lnTo>
                  <a:pt x="2545238" y="28280"/>
                </a:lnTo>
                <a:cubicBezTo>
                  <a:pt x="2472931" y="26089"/>
                  <a:pt x="2400642" y="23020"/>
                  <a:pt x="2328421" y="18853"/>
                </a:cubicBezTo>
                <a:cubicBezTo>
                  <a:pt x="2237231" y="13592"/>
                  <a:pt x="2146170" y="6284"/>
                  <a:pt x="2055044" y="0"/>
                </a:cubicBezTo>
                <a:lnTo>
                  <a:pt x="47135" y="9426"/>
                </a:lnTo>
                <a:cubicBezTo>
                  <a:pt x="25991" y="9720"/>
                  <a:pt x="8575" y="43697"/>
                  <a:pt x="0" y="56560"/>
                </a:cubicBezTo>
                <a:cubicBezTo>
                  <a:pt x="6285" y="81698"/>
                  <a:pt x="3307" y="111246"/>
                  <a:pt x="18854" y="131975"/>
                </a:cubicBezTo>
                <a:cubicBezTo>
                  <a:pt x="28281" y="144544"/>
                  <a:pt x="35509" y="159113"/>
                  <a:pt x="47135" y="169682"/>
                </a:cubicBezTo>
                <a:cubicBezTo>
                  <a:pt x="70386" y="190819"/>
                  <a:pt x="92739" y="216306"/>
                  <a:pt x="122549" y="226243"/>
                </a:cubicBezTo>
                <a:cubicBezTo>
                  <a:pt x="188870" y="248351"/>
                  <a:pt x="106996" y="219577"/>
                  <a:pt x="188537" y="254523"/>
                </a:cubicBezTo>
                <a:cubicBezTo>
                  <a:pt x="197670" y="258437"/>
                  <a:pt x="207513" y="260461"/>
                  <a:pt x="216817" y="263950"/>
                </a:cubicBezTo>
                <a:cubicBezTo>
                  <a:pt x="248678" y="275898"/>
                  <a:pt x="262284" y="283675"/>
                  <a:pt x="292231" y="292231"/>
                </a:cubicBezTo>
                <a:cubicBezTo>
                  <a:pt x="304689" y="295790"/>
                  <a:pt x="317556" y="297847"/>
                  <a:pt x="329939" y="301657"/>
                </a:cubicBezTo>
                <a:cubicBezTo>
                  <a:pt x="358431" y="310424"/>
                  <a:pt x="385860" y="322708"/>
                  <a:pt x="414780" y="329938"/>
                </a:cubicBezTo>
                <a:cubicBezTo>
                  <a:pt x="505738" y="352677"/>
                  <a:pt x="464786" y="343709"/>
                  <a:pt x="537328" y="358218"/>
                </a:cubicBezTo>
                <a:cubicBezTo>
                  <a:pt x="573984" y="376546"/>
                  <a:pt x="588329" y="385940"/>
                  <a:pt x="631596" y="395925"/>
                </a:cubicBezTo>
                <a:cubicBezTo>
                  <a:pt x="653246" y="400921"/>
                  <a:pt x="675796" y="400994"/>
                  <a:pt x="697584" y="405352"/>
                </a:cubicBezTo>
                <a:cubicBezTo>
                  <a:pt x="722992" y="410434"/>
                  <a:pt x="747961" y="417530"/>
                  <a:pt x="772998" y="424206"/>
                </a:cubicBezTo>
                <a:cubicBezTo>
                  <a:pt x="795102" y="430100"/>
                  <a:pt x="817151" y="436236"/>
                  <a:pt x="838986" y="443059"/>
                </a:cubicBezTo>
                <a:cubicBezTo>
                  <a:pt x="867439" y="451951"/>
                  <a:pt x="895121" y="463302"/>
                  <a:pt x="923827" y="471340"/>
                </a:cubicBezTo>
                <a:cubicBezTo>
                  <a:pt x="1191488" y="546286"/>
                  <a:pt x="982504" y="488062"/>
                  <a:pt x="1140644" y="518474"/>
                </a:cubicBezTo>
                <a:cubicBezTo>
                  <a:pt x="1200558" y="529996"/>
                  <a:pt x="1259451" y="546904"/>
                  <a:pt x="1319753" y="556181"/>
                </a:cubicBezTo>
                <a:cubicBezTo>
                  <a:pt x="1360603" y="562466"/>
                  <a:pt x="1401725" y="567181"/>
                  <a:pt x="1442302" y="575035"/>
                </a:cubicBezTo>
                <a:cubicBezTo>
                  <a:pt x="1499187" y="586045"/>
                  <a:pt x="1556273" y="596825"/>
                  <a:pt x="1611984" y="612742"/>
                </a:cubicBezTo>
                <a:cubicBezTo>
                  <a:pt x="1633980" y="619026"/>
                  <a:pt x="1655641" y="626632"/>
                  <a:pt x="1677972" y="631595"/>
                </a:cubicBezTo>
                <a:cubicBezTo>
                  <a:pt x="1723446" y="641700"/>
                  <a:pt x="1875837" y="666603"/>
                  <a:pt x="1913642" y="669303"/>
                </a:cubicBezTo>
                <a:lnTo>
                  <a:pt x="2045617" y="678729"/>
                </a:lnTo>
                <a:cubicBezTo>
                  <a:pt x="2061328" y="681871"/>
                  <a:pt x="2077207" y="684270"/>
                  <a:pt x="2092751" y="688156"/>
                </a:cubicBezTo>
                <a:cubicBezTo>
                  <a:pt x="2132174" y="698012"/>
                  <a:pt x="2112888" y="699956"/>
                  <a:pt x="2158739" y="707010"/>
                </a:cubicBezTo>
                <a:cubicBezTo>
                  <a:pt x="2186862" y="711337"/>
                  <a:pt x="2215300" y="713295"/>
                  <a:pt x="2243580" y="716437"/>
                </a:cubicBezTo>
                <a:cubicBezTo>
                  <a:pt x="2265576" y="722721"/>
                  <a:pt x="2287040" y="731315"/>
                  <a:pt x="2309568" y="735290"/>
                </a:cubicBezTo>
                <a:cubicBezTo>
                  <a:pt x="2340667" y="740778"/>
                  <a:pt x="2372958" y="738100"/>
                  <a:pt x="2403836" y="744717"/>
                </a:cubicBezTo>
                <a:cubicBezTo>
                  <a:pt x="2417577" y="747662"/>
                  <a:pt x="2427717" y="761057"/>
                  <a:pt x="2441543" y="763571"/>
                </a:cubicBezTo>
                <a:cubicBezTo>
                  <a:pt x="2497534" y="773751"/>
                  <a:pt x="2611225" y="782424"/>
                  <a:pt x="2611225" y="782424"/>
                </a:cubicBezTo>
                <a:cubicBezTo>
                  <a:pt x="2642648" y="794993"/>
                  <a:pt x="2672660" y="811924"/>
                  <a:pt x="2705493" y="820132"/>
                </a:cubicBezTo>
                <a:cubicBezTo>
                  <a:pt x="2736129" y="827791"/>
                  <a:pt x="2768425" y="825641"/>
                  <a:pt x="2799761" y="829558"/>
                </a:cubicBezTo>
                <a:cubicBezTo>
                  <a:pt x="2894129" y="841354"/>
                  <a:pt x="2989309" y="848615"/>
                  <a:pt x="3082565" y="867266"/>
                </a:cubicBezTo>
                <a:cubicBezTo>
                  <a:pt x="3113988" y="873550"/>
                  <a:pt x="3145143" y="881366"/>
                  <a:pt x="3176833" y="886119"/>
                </a:cubicBezTo>
                <a:cubicBezTo>
                  <a:pt x="3498550" y="934376"/>
                  <a:pt x="3077527" y="862502"/>
                  <a:pt x="3346516" y="904973"/>
                </a:cubicBezTo>
                <a:cubicBezTo>
                  <a:pt x="3381218" y="910452"/>
                  <a:pt x="3415468" y="918615"/>
                  <a:pt x="3450211" y="923826"/>
                </a:cubicBezTo>
                <a:cubicBezTo>
                  <a:pt x="3478351" y="928047"/>
                  <a:pt x="3506884" y="929229"/>
                  <a:pt x="3535052" y="933253"/>
                </a:cubicBezTo>
                <a:cubicBezTo>
                  <a:pt x="3641005" y="948389"/>
                  <a:pt x="3514829" y="936532"/>
                  <a:pt x="3648174" y="961534"/>
                </a:cubicBezTo>
                <a:cubicBezTo>
                  <a:pt x="3676141" y="966778"/>
                  <a:pt x="3704780" y="967431"/>
                  <a:pt x="3733015" y="970960"/>
                </a:cubicBezTo>
                <a:cubicBezTo>
                  <a:pt x="3766911" y="975197"/>
                  <a:pt x="3820969" y="983524"/>
                  <a:pt x="3855563" y="989814"/>
                </a:cubicBezTo>
                <a:cubicBezTo>
                  <a:pt x="3871327" y="992680"/>
                  <a:pt x="3886836" y="996975"/>
                  <a:pt x="3902697" y="999241"/>
                </a:cubicBezTo>
                <a:cubicBezTo>
                  <a:pt x="3930866" y="1003265"/>
                  <a:pt x="3959415" y="1004341"/>
                  <a:pt x="3987539" y="1008668"/>
                </a:cubicBezTo>
                <a:cubicBezTo>
                  <a:pt x="4246551" y="1048516"/>
                  <a:pt x="4049038" y="1023462"/>
                  <a:pt x="4289196" y="1065228"/>
                </a:cubicBezTo>
                <a:cubicBezTo>
                  <a:pt x="4314155" y="1069569"/>
                  <a:pt x="4339473" y="1071513"/>
                  <a:pt x="4364611" y="1074655"/>
                </a:cubicBezTo>
                <a:cubicBezTo>
                  <a:pt x="4568185" y="1167189"/>
                  <a:pt x="4415502" y="1113888"/>
                  <a:pt x="4779390" y="1131216"/>
                </a:cubicBezTo>
                <a:cubicBezTo>
                  <a:pt x="4982014" y="1140865"/>
                  <a:pt x="4729258" y="1143541"/>
                  <a:pt x="4977353" y="1150070"/>
                </a:cubicBezTo>
                <a:cubicBezTo>
                  <a:pt x="5178413" y="1155361"/>
                  <a:pt x="5379564" y="1156354"/>
                  <a:pt x="5580669" y="1159496"/>
                </a:cubicBezTo>
                <a:lnTo>
                  <a:pt x="6909848" y="1140643"/>
                </a:lnTo>
                <a:cubicBezTo>
                  <a:pt x="6961474" y="1139284"/>
                  <a:pt x="7003363" y="1123003"/>
                  <a:pt x="7051250" y="1112362"/>
                </a:cubicBezTo>
                <a:cubicBezTo>
                  <a:pt x="7107292" y="1099909"/>
                  <a:pt x="7164152" y="1092194"/>
                  <a:pt x="7220932" y="1084082"/>
                </a:cubicBezTo>
                <a:cubicBezTo>
                  <a:pt x="7230359" y="1080940"/>
                  <a:pt x="7239513" y="1076811"/>
                  <a:pt x="7249213" y="1074655"/>
                </a:cubicBezTo>
                <a:cubicBezTo>
                  <a:pt x="7297059" y="1064022"/>
                  <a:pt x="7352619" y="1060544"/>
                  <a:pt x="7400042" y="1055802"/>
                </a:cubicBezTo>
                <a:cubicBezTo>
                  <a:pt x="7428322" y="1046375"/>
                  <a:pt x="7460079" y="1044056"/>
                  <a:pt x="7484883" y="1027521"/>
                </a:cubicBezTo>
                <a:cubicBezTo>
                  <a:pt x="7494310" y="1021237"/>
                  <a:pt x="7504460" y="1015921"/>
                  <a:pt x="7513163" y="1008668"/>
                </a:cubicBezTo>
                <a:cubicBezTo>
                  <a:pt x="7555705" y="973216"/>
                  <a:pt x="7525040" y="987068"/>
                  <a:pt x="7569724" y="961534"/>
                </a:cubicBezTo>
                <a:cubicBezTo>
                  <a:pt x="7620209" y="932685"/>
                  <a:pt x="7593607" y="954448"/>
                  <a:pt x="7635712" y="923826"/>
                </a:cubicBezTo>
                <a:cubicBezTo>
                  <a:pt x="7661124" y="905344"/>
                  <a:pt x="7680314" y="873429"/>
                  <a:pt x="7711126" y="867266"/>
                </a:cubicBezTo>
                <a:cubicBezTo>
                  <a:pt x="7770965" y="855298"/>
                  <a:pt x="7742716" y="861725"/>
                  <a:pt x="7795968" y="848412"/>
                </a:cubicBezTo>
                <a:cubicBezTo>
                  <a:pt x="7921028" y="785880"/>
                  <a:pt x="7764861" y="861744"/>
                  <a:pt x="7861955" y="820132"/>
                </a:cubicBezTo>
                <a:cubicBezTo>
                  <a:pt x="7874871" y="814596"/>
                  <a:pt x="7886331" y="805722"/>
                  <a:pt x="7899662" y="801278"/>
                </a:cubicBezTo>
                <a:cubicBezTo>
                  <a:pt x="7914862" y="796211"/>
                  <a:pt x="7931155" y="795327"/>
                  <a:pt x="7946796" y="791851"/>
                </a:cubicBezTo>
                <a:cubicBezTo>
                  <a:pt x="8014894" y="776718"/>
                  <a:pt x="7953440" y="787215"/>
                  <a:pt x="8031638" y="772998"/>
                </a:cubicBezTo>
                <a:cubicBezTo>
                  <a:pt x="8067614" y="766457"/>
                  <a:pt x="8085863" y="767265"/>
                  <a:pt x="8116479" y="754144"/>
                </a:cubicBezTo>
                <a:cubicBezTo>
                  <a:pt x="8129395" y="748608"/>
                  <a:pt x="8141270" y="740826"/>
                  <a:pt x="8154186" y="735290"/>
                </a:cubicBezTo>
                <a:cubicBezTo>
                  <a:pt x="8163319" y="731376"/>
                  <a:pt x="8182466" y="725864"/>
                  <a:pt x="8182466" y="725864"/>
                </a:cubicBez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6" name="TextBox 5"/>
          <p:cNvSpPr txBox="1"/>
          <p:nvPr/>
        </p:nvSpPr>
        <p:spPr>
          <a:xfrm>
            <a:off x="7634140" y="1378373"/>
            <a:ext cx="1480008" cy="646331"/>
          </a:xfrm>
          <a:prstGeom prst="rect">
            <a:avLst/>
          </a:prstGeom>
          <a:noFill/>
        </p:spPr>
        <p:txBody>
          <a:bodyPr wrap="square" rtlCol="0">
            <a:spAutoFit/>
          </a:bodyPr>
          <a:lstStyle/>
          <a:p>
            <a:r>
              <a:rPr lang="en-NZ" dirty="0">
                <a:solidFill>
                  <a:prstClr val="black"/>
                </a:solidFill>
              </a:rPr>
              <a:t>Identifying the problem</a:t>
            </a:r>
          </a:p>
        </p:txBody>
      </p:sp>
      <p:sp>
        <p:nvSpPr>
          <p:cNvPr id="7" name="TextBox 6"/>
          <p:cNvSpPr txBox="1"/>
          <p:nvPr/>
        </p:nvSpPr>
        <p:spPr>
          <a:xfrm>
            <a:off x="7634140" y="4848940"/>
            <a:ext cx="1480008" cy="369332"/>
          </a:xfrm>
          <a:prstGeom prst="rect">
            <a:avLst/>
          </a:prstGeom>
          <a:noFill/>
        </p:spPr>
        <p:txBody>
          <a:bodyPr wrap="square" rtlCol="0">
            <a:spAutoFit/>
          </a:bodyPr>
          <a:lstStyle/>
          <a:p>
            <a:r>
              <a:rPr lang="en-NZ" dirty="0">
                <a:solidFill>
                  <a:prstClr val="black"/>
                </a:solidFill>
              </a:rPr>
              <a:t>Here it is !!!</a:t>
            </a:r>
          </a:p>
        </p:txBody>
      </p:sp>
      <p:sp>
        <p:nvSpPr>
          <p:cNvPr id="4" name="TextBox 3"/>
          <p:cNvSpPr txBox="1"/>
          <p:nvPr/>
        </p:nvSpPr>
        <p:spPr>
          <a:xfrm>
            <a:off x="259080" y="141402"/>
            <a:ext cx="2438400" cy="400110"/>
          </a:xfrm>
          <a:prstGeom prst="rect">
            <a:avLst/>
          </a:prstGeom>
          <a:noFill/>
        </p:spPr>
        <p:txBody>
          <a:bodyPr wrap="square" rtlCol="0">
            <a:spAutoFit/>
          </a:bodyPr>
          <a:lstStyle/>
          <a:p>
            <a:r>
              <a:rPr lang="en-NZ" sz="2000" b="1" dirty="0" smtClean="0"/>
              <a:t>Leo Goldberg, 1966</a:t>
            </a:r>
            <a:endParaRPr lang="en-NZ" sz="2000" b="1" dirty="0"/>
          </a:p>
        </p:txBody>
      </p:sp>
      <p:sp>
        <p:nvSpPr>
          <p:cNvPr id="9" name="Slide Number Placeholder 8"/>
          <p:cNvSpPr>
            <a:spLocks noGrp="1"/>
          </p:cNvSpPr>
          <p:nvPr>
            <p:ph type="sldNum" sz="quarter" idx="12"/>
          </p:nvPr>
        </p:nvSpPr>
        <p:spPr/>
        <p:txBody>
          <a:bodyPr/>
          <a:lstStyle/>
          <a:p>
            <a:fld id="{27C78C6E-F64F-49F6-B25D-EA49DEFA2EE4}" type="slidenum">
              <a:rPr lang="en-NZ" smtClean="0"/>
              <a:t>38</a:t>
            </a:fld>
            <a:r>
              <a:rPr lang="en-NZ" dirty="0"/>
              <a:t>/50</a:t>
            </a:r>
          </a:p>
        </p:txBody>
      </p:sp>
    </p:spTree>
    <p:extLst>
      <p:ext uri="{BB962C8B-B14F-4D97-AF65-F5344CB8AC3E}">
        <p14:creationId xmlns:p14="http://schemas.microsoft.com/office/powerpoint/2010/main" val="250237670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97180" y="1988819"/>
            <a:ext cx="8618297" cy="3160025"/>
          </a:xfrm>
          <a:prstGeom prst="rect">
            <a:avLst/>
          </a:prstGeom>
        </p:spPr>
      </p:pic>
      <p:sp>
        <p:nvSpPr>
          <p:cNvPr id="3" name="Freeform 2"/>
          <p:cNvSpPr/>
          <p:nvPr/>
        </p:nvSpPr>
        <p:spPr>
          <a:xfrm>
            <a:off x="548592" y="2319522"/>
            <a:ext cx="2279438" cy="122473"/>
          </a:xfrm>
          <a:custGeom>
            <a:avLst/>
            <a:gdLst>
              <a:gd name="connsiteX0" fmla="*/ 0 w 2916262"/>
              <a:gd name="connsiteY0" fmla="*/ 95034 h 153225"/>
              <a:gd name="connsiteX1" fmla="*/ 433633 w 2916262"/>
              <a:gd name="connsiteY1" fmla="*/ 66754 h 153225"/>
              <a:gd name="connsiteX2" fmla="*/ 952107 w 2916262"/>
              <a:gd name="connsiteY2" fmla="*/ 57327 h 153225"/>
              <a:gd name="connsiteX3" fmla="*/ 1696825 w 2916262"/>
              <a:gd name="connsiteY3" fmla="*/ 38473 h 153225"/>
              <a:gd name="connsiteX4" fmla="*/ 2639505 w 2916262"/>
              <a:gd name="connsiteY4" fmla="*/ 19620 h 153225"/>
              <a:gd name="connsiteX5" fmla="*/ 2686639 w 2916262"/>
              <a:gd name="connsiteY5" fmla="*/ 10193 h 153225"/>
              <a:gd name="connsiteX6" fmla="*/ 2714920 w 2916262"/>
              <a:gd name="connsiteY6" fmla="*/ 766 h 153225"/>
              <a:gd name="connsiteX7" fmla="*/ 2639505 w 2916262"/>
              <a:gd name="connsiteY7" fmla="*/ 29046 h 153225"/>
              <a:gd name="connsiteX8" fmla="*/ 2582944 w 2916262"/>
              <a:gd name="connsiteY8" fmla="*/ 38473 h 153225"/>
              <a:gd name="connsiteX9" fmla="*/ 2450969 w 2916262"/>
              <a:gd name="connsiteY9" fmla="*/ 57327 h 153225"/>
              <a:gd name="connsiteX10" fmla="*/ 2300140 w 2916262"/>
              <a:gd name="connsiteY10" fmla="*/ 76180 h 153225"/>
              <a:gd name="connsiteX11" fmla="*/ 461913 w 2916262"/>
              <a:gd name="connsiteY11" fmla="*/ 85607 h 153225"/>
              <a:gd name="connsiteX12" fmla="*/ 424206 w 2916262"/>
              <a:gd name="connsiteY12" fmla="*/ 95034 h 153225"/>
              <a:gd name="connsiteX13" fmla="*/ 395926 w 2916262"/>
              <a:gd name="connsiteY13" fmla="*/ 104461 h 153225"/>
              <a:gd name="connsiteX14" fmla="*/ 301658 w 2916262"/>
              <a:gd name="connsiteY14" fmla="*/ 113888 h 153225"/>
              <a:gd name="connsiteX15" fmla="*/ 1536569 w 2916262"/>
              <a:gd name="connsiteY15" fmla="*/ 104461 h 153225"/>
              <a:gd name="connsiteX16" fmla="*/ 1216058 w 2916262"/>
              <a:gd name="connsiteY16" fmla="*/ 76180 h 153225"/>
              <a:gd name="connsiteX17" fmla="*/ 838986 w 2916262"/>
              <a:gd name="connsiteY17" fmla="*/ 57327 h 153225"/>
              <a:gd name="connsiteX18" fmla="*/ 678730 w 2916262"/>
              <a:gd name="connsiteY18" fmla="*/ 66754 h 153225"/>
              <a:gd name="connsiteX19" fmla="*/ 641023 w 2916262"/>
              <a:gd name="connsiteY19" fmla="*/ 76180 h 153225"/>
              <a:gd name="connsiteX20" fmla="*/ 593889 w 2916262"/>
              <a:gd name="connsiteY20" fmla="*/ 85607 h 153225"/>
              <a:gd name="connsiteX21" fmla="*/ 509047 w 2916262"/>
              <a:gd name="connsiteY21" fmla="*/ 95034 h 153225"/>
              <a:gd name="connsiteX22" fmla="*/ 358219 w 2916262"/>
              <a:gd name="connsiteY22" fmla="*/ 123315 h 153225"/>
              <a:gd name="connsiteX23" fmla="*/ 282804 w 2916262"/>
              <a:gd name="connsiteY23" fmla="*/ 142168 h 153225"/>
              <a:gd name="connsiteX24" fmla="*/ 37707 w 2916262"/>
              <a:gd name="connsiteY24" fmla="*/ 151595 h 153225"/>
              <a:gd name="connsiteX25" fmla="*/ 433633 w 2916262"/>
              <a:gd name="connsiteY25" fmla="*/ 123315 h 153225"/>
              <a:gd name="connsiteX26" fmla="*/ 838986 w 2916262"/>
              <a:gd name="connsiteY26" fmla="*/ 113888 h 153225"/>
              <a:gd name="connsiteX27" fmla="*/ 1065229 w 2916262"/>
              <a:gd name="connsiteY27" fmla="*/ 95034 h 153225"/>
              <a:gd name="connsiteX28" fmla="*/ 2790334 w 2916262"/>
              <a:gd name="connsiteY28" fmla="*/ 85607 h 153225"/>
              <a:gd name="connsiteX29" fmla="*/ 2912883 w 2916262"/>
              <a:gd name="connsiteY29" fmla="*/ 85607 h 153225"/>
              <a:gd name="connsiteX30" fmla="*/ 2846895 w 2916262"/>
              <a:gd name="connsiteY30" fmla="*/ 95034 h 153225"/>
              <a:gd name="connsiteX31" fmla="*/ 2733773 w 2916262"/>
              <a:gd name="connsiteY31" fmla="*/ 104461 h 153225"/>
              <a:gd name="connsiteX32" fmla="*/ 2658359 w 2916262"/>
              <a:gd name="connsiteY32" fmla="*/ 123315 h 153225"/>
              <a:gd name="connsiteX33" fmla="*/ 2441542 w 2916262"/>
              <a:gd name="connsiteY33" fmla="*/ 151595 h 153225"/>
              <a:gd name="connsiteX34" fmla="*/ 735291 w 2916262"/>
              <a:gd name="connsiteY34" fmla="*/ 142168 h 153225"/>
              <a:gd name="connsiteX35" fmla="*/ 669303 w 2916262"/>
              <a:gd name="connsiteY35" fmla="*/ 132741 h 153225"/>
              <a:gd name="connsiteX36" fmla="*/ 480767 w 2916262"/>
              <a:gd name="connsiteY36" fmla="*/ 123315 h 153225"/>
              <a:gd name="connsiteX37" fmla="*/ 292231 w 2916262"/>
              <a:gd name="connsiteY37" fmla="*/ 104461 h 153225"/>
              <a:gd name="connsiteX38" fmla="*/ 179109 w 2916262"/>
              <a:gd name="connsiteY38" fmla="*/ 85607 h 153225"/>
              <a:gd name="connsiteX39" fmla="*/ 28280 w 2916262"/>
              <a:gd name="connsiteY39" fmla="*/ 66754 h 153225"/>
              <a:gd name="connsiteX40" fmla="*/ 1272619 w 2916262"/>
              <a:gd name="connsiteY40" fmla="*/ 57327 h 153225"/>
              <a:gd name="connsiteX41" fmla="*/ 1357460 w 2916262"/>
              <a:gd name="connsiteY41" fmla="*/ 38473 h 153225"/>
              <a:gd name="connsiteX42" fmla="*/ 2469823 w 2916262"/>
              <a:gd name="connsiteY42" fmla="*/ 29046 h 153225"/>
              <a:gd name="connsiteX43" fmla="*/ 2498103 w 2916262"/>
              <a:gd name="connsiteY43" fmla="*/ 19620 h 153225"/>
              <a:gd name="connsiteX44" fmla="*/ 2884602 w 2916262"/>
              <a:gd name="connsiteY44" fmla="*/ 29046 h 153225"/>
              <a:gd name="connsiteX45" fmla="*/ 2903456 w 2916262"/>
              <a:gd name="connsiteY45" fmla="*/ 95034 h 153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2916262" h="153225">
                <a:moveTo>
                  <a:pt x="0" y="95034"/>
                </a:moveTo>
                <a:cubicBezTo>
                  <a:pt x="182657" y="42845"/>
                  <a:pt x="49562" y="74925"/>
                  <a:pt x="433633" y="66754"/>
                </a:cubicBezTo>
                <a:lnTo>
                  <a:pt x="952107" y="57327"/>
                </a:lnTo>
                <a:cubicBezTo>
                  <a:pt x="1331707" y="37348"/>
                  <a:pt x="1032998" y="50920"/>
                  <a:pt x="1696825" y="38473"/>
                </a:cubicBezTo>
                <a:lnTo>
                  <a:pt x="2639505" y="19620"/>
                </a:lnTo>
                <a:cubicBezTo>
                  <a:pt x="2655216" y="16478"/>
                  <a:pt x="2671095" y="14079"/>
                  <a:pt x="2686639" y="10193"/>
                </a:cubicBezTo>
                <a:cubicBezTo>
                  <a:pt x="2696279" y="7783"/>
                  <a:pt x="2724146" y="-2924"/>
                  <a:pt x="2714920" y="766"/>
                </a:cubicBezTo>
                <a:cubicBezTo>
                  <a:pt x="2689992" y="10737"/>
                  <a:pt x="2665320" y="21670"/>
                  <a:pt x="2639505" y="29046"/>
                </a:cubicBezTo>
                <a:cubicBezTo>
                  <a:pt x="2621127" y="34297"/>
                  <a:pt x="2601846" y="35638"/>
                  <a:pt x="2582944" y="38473"/>
                </a:cubicBezTo>
                <a:lnTo>
                  <a:pt x="2450969" y="57327"/>
                </a:lnTo>
                <a:cubicBezTo>
                  <a:pt x="2400693" y="63611"/>
                  <a:pt x="2350802" y="75460"/>
                  <a:pt x="2300140" y="76180"/>
                </a:cubicBezTo>
                <a:lnTo>
                  <a:pt x="461913" y="85607"/>
                </a:lnTo>
                <a:cubicBezTo>
                  <a:pt x="449344" y="88749"/>
                  <a:pt x="436663" y="91475"/>
                  <a:pt x="424206" y="95034"/>
                </a:cubicBezTo>
                <a:cubicBezTo>
                  <a:pt x="414652" y="97764"/>
                  <a:pt x="405747" y="102950"/>
                  <a:pt x="395926" y="104461"/>
                </a:cubicBezTo>
                <a:cubicBezTo>
                  <a:pt x="364714" y="109263"/>
                  <a:pt x="270079" y="113888"/>
                  <a:pt x="301658" y="113888"/>
                </a:cubicBezTo>
                <a:lnTo>
                  <a:pt x="1536569" y="104461"/>
                </a:lnTo>
                <a:cubicBezTo>
                  <a:pt x="1429732" y="95034"/>
                  <a:pt x="1323189" y="81281"/>
                  <a:pt x="1216058" y="76180"/>
                </a:cubicBezTo>
                <a:lnTo>
                  <a:pt x="838986" y="57327"/>
                </a:lnTo>
                <a:cubicBezTo>
                  <a:pt x="785567" y="60469"/>
                  <a:pt x="732000" y="61681"/>
                  <a:pt x="678730" y="66754"/>
                </a:cubicBezTo>
                <a:cubicBezTo>
                  <a:pt x="665833" y="67982"/>
                  <a:pt x="653670" y="73370"/>
                  <a:pt x="641023" y="76180"/>
                </a:cubicBezTo>
                <a:cubicBezTo>
                  <a:pt x="625382" y="79656"/>
                  <a:pt x="609750" y="83341"/>
                  <a:pt x="593889" y="85607"/>
                </a:cubicBezTo>
                <a:cubicBezTo>
                  <a:pt x="565720" y="89631"/>
                  <a:pt x="537328" y="91892"/>
                  <a:pt x="509047" y="95034"/>
                </a:cubicBezTo>
                <a:cubicBezTo>
                  <a:pt x="428505" y="135306"/>
                  <a:pt x="509556" y="100615"/>
                  <a:pt x="358219" y="123315"/>
                </a:cubicBezTo>
                <a:cubicBezTo>
                  <a:pt x="332594" y="127159"/>
                  <a:pt x="307942" y="135884"/>
                  <a:pt x="282804" y="142168"/>
                </a:cubicBezTo>
                <a:cubicBezTo>
                  <a:pt x="203486" y="161997"/>
                  <a:pt x="119406" y="148453"/>
                  <a:pt x="37707" y="151595"/>
                </a:cubicBezTo>
                <a:cubicBezTo>
                  <a:pt x="227814" y="113573"/>
                  <a:pt x="108765" y="131978"/>
                  <a:pt x="433633" y="123315"/>
                </a:cubicBezTo>
                <a:lnTo>
                  <a:pt x="838986" y="113888"/>
                </a:lnTo>
                <a:cubicBezTo>
                  <a:pt x="873425" y="110757"/>
                  <a:pt x="1037993" y="95312"/>
                  <a:pt x="1065229" y="95034"/>
                </a:cubicBezTo>
                <a:lnTo>
                  <a:pt x="2790334" y="85607"/>
                </a:lnTo>
                <a:cubicBezTo>
                  <a:pt x="2830002" y="72384"/>
                  <a:pt x="2867748" y="55517"/>
                  <a:pt x="2912883" y="85607"/>
                </a:cubicBezTo>
                <a:cubicBezTo>
                  <a:pt x="2931371" y="97932"/>
                  <a:pt x="2868992" y="92708"/>
                  <a:pt x="2846895" y="95034"/>
                </a:cubicBezTo>
                <a:cubicBezTo>
                  <a:pt x="2809265" y="98995"/>
                  <a:pt x="2771480" y="101319"/>
                  <a:pt x="2733773" y="104461"/>
                </a:cubicBezTo>
                <a:cubicBezTo>
                  <a:pt x="2708635" y="110746"/>
                  <a:pt x="2683853" y="118680"/>
                  <a:pt x="2658359" y="123315"/>
                </a:cubicBezTo>
                <a:cubicBezTo>
                  <a:pt x="2586469" y="136386"/>
                  <a:pt x="2514040" y="143540"/>
                  <a:pt x="2441542" y="151595"/>
                </a:cubicBezTo>
                <a:lnTo>
                  <a:pt x="735291" y="142168"/>
                </a:lnTo>
                <a:cubicBezTo>
                  <a:pt x="713073" y="141932"/>
                  <a:pt x="691462" y="134382"/>
                  <a:pt x="669303" y="132741"/>
                </a:cubicBezTo>
                <a:cubicBezTo>
                  <a:pt x="606551" y="128093"/>
                  <a:pt x="543612" y="126457"/>
                  <a:pt x="480767" y="123315"/>
                </a:cubicBezTo>
                <a:cubicBezTo>
                  <a:pt x="417922" y="117030"/>
                  <a:pt x="354530" y="114844"/>
                  <a:pt x="292231" y="104461"/>
                </a:cubicBezTo>
                <a:cubicBezTo>
                  <a:pt x="254524" y="98176"/>
                  <a:pt x="217147" y="89411"/>
                  <a:pt x="179109" y="85607"/>
                </a:cubicBezTo>
                <a:cubicBezTo>
                  <a:pt x="65822" y="74278"/>
                  <a:pt x="115991" y="81371"/>
                  <a:pt x="28280" y="66754"/>
                </a:cubicBezTo>
                <a:lnTo>
                  <a:pt x="1272619" y="57327"/>
                </a:lnTo>
                <a:cubicBezTo>
                  <a:pt x="1301583" y="56711"/>
                  <a:pt x="1328498" y="39157"/>
                  <a:pt x="1357460" y="38473"/>
                </a:cubicBezTo>
                <a:cubicBezTo>
                  <a:pt x="1728158" y="29716"/>
                  <a:pt x="2099035" y="32188"/>
                  <a:pt x="2469823" y="29046"/>
                </a:cubicBezTo>
                <a:cubicBezTo>
                  <a:pt x="2479250" y="25904"/>
                  <a:pt x="2488359" y="21569"/>
                  <a:pt x="2498103" y="19620"/>
                </a:cubicBezTo>
                <a:cubicBezTo>
                  <a:pt x="2632082" y="-7175"/>
                  <a:pt x="2724724" y="19642"/>
                  <a:pt x="2884602" y="29046"/>
                </a:cubicBezTo>
                <a:cubicBezTo>
                  <a:pt x="2904450" y="88588"/>
                  <a:pt x="2903456" y="65733"/>
                  <a:pt x="2903456" y="95034"/>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4" name="Freeform 3"/>
          <p:cNvSpPr/>
          <p:nvPr/>
        </p:nvSpPr>
        <p:spPr>
          <a:xfrm>
            <a:off x="5843580" y="2924511"/>
            <a:ext cx="3192533" cy="295122"/>
          </a:xfrm>
          <a:custGeom>
            <a:avLst/>
            <a:gdLst>
              <a:gd name="connsiteX0" fmla="*/ 235670 w 2972093"/>
              <a:gd name="connsiteY0" fmla="*/ 141402 h 369223"/>
              <a:gd name="connsiteX1" fmla="*/ 2045616 w 2972093"/>
              <a:gd name="connsiteY1" fmla="*/ 150829 h 369223"/>
              <a:gd name="connsiteX2" fmla="*/ 1989056 w 2972093"/>
              <a:gd name="connsiteY2" fmla="*/ 160256 h 369223"/>
              <a:gd name="connsiteX3" fmla="*/ 1904214 w 2972093"/>
              <a:gd name="connsiteY3" fmla="*/ 169682 h 369223"/>
              <a:gd name="connsiteX4" fmla="*/ 1564849 w 2972093"/>
              <a:gd name="connsiteY4" fmla="*/ 207390 h 369223"/>
              <a:gd name="connsiteX5" fmla="*/ 1480008 w 2972093"/>
              <a:gd name="connsiteY5" fmla="*/ 216817 h 369223"/>
              <a:gd name="connsiteX6" fmla="*/ 1357460 w 2972093"/>
              <a:gd name="connsiteY6" fmla="*/ 226243 h 369223"/>
              <a:gd name="connsiteX7" fmla="*/ 1027522 w 2972093"/>
              <a:gd name="connsiteY7" fmla="*/ 263951 h 369223"/>
              <a:gd name="connsiteX8" fmla="*/ 744718 w 2972093"/>
              <a:gd name="connsiteY8" fmla="*/ 282804 h 369223"/>
              <a:gd name="connsiteX9" fmla="*/ 565608 w 2972093"/>
              <a:gd name="connsiteY9" fmla="*/ 301658 h 369223"/>
              <a:gd name="connsiteX10" fmla="*/ 461913 w 2972093"/>
              <a:gd name="connsiteY10" fmla="*/ 320511 h 369223"/>
              <a:gd name="connsiteX11" fmla="*/ 367645 w 2972093"/>
              <a:gd name="connsiteY11" fmla="*/ 339365 h 369223"/>
              <a:gd name="connsiteX12" fmla="*/ 339365 w 2972093"/>
              <a:gd name="connsiteY12" fmla="*/ 348792 h 369223"/>
              <a:gd name="connsiteX13" fmla="*/ 311085 w 2972093"/>
              <a:gd name="connsiteY13" fmla="*/ 367645 h 369223"/>
              <a:gd name="connsiteX14" fmla="*/ 367645 w 2972093"/>
              <a:gd name="connsiteY14" fmla="*/ 358219 h 369223"/>
              <a:gd name="connsiteX15" fmla="*/ 622169 w 2972093"/>
              <a:gd name="connsiteY15" fmla="*/ 320511 h 369223"/>
              <a:gd name="connsiteX16" fmla="*/ 857839 w 2972093"/>
              <a:gd name="connsiteY16" fmla="*/ 254524 h 369223"/>
              <a:gd name="connsiteX17" fmla="*/ 1357460 w 2972093"/>
              <a:gd name="connsiteY17" fmla="*/ 235670 h 369223"/>
              <a:gd name="connsiteX18" fmla="*/ 1743959 w 2972093"/>
              <a:gd name="connsiteY18" fmla="*/ 216817 h 369223"/>
              <a:gd name="connsiteX19" fmla="*/ 2281287 w 2972093"/>
              <a:gd name="connsiteY19" fmla="*/ 160256 h 369223"/>
              <a:gd name="connsiteX20" fmla="*/ 2460396 w 2972093"/>
              <a:gd name="connsiteY20" fmla="*/ 141402 h 369223"/>
              <a:gd name="connsiteX21" fmla="*/ 2516957 w 2972093"/>
              <a:gd name="connsiteY21" fmla="*/ 131975 h 369223"/>
              <a:gd name="connsiteX22" fmla="*/ 1583703 w 2972093"/>
              <a:gd name="connsiteY22" fmla="*/ 141402 h 369223"/>
              <a:gd name="connsiteX23" fmla="*/ 1489435 w 2972093"/>
              <a:gd name="connsiteY23" fmla="*/ 160256 h 369223"/>
              <a:gd name="connsiteX24" fmla="*/ 1338606 w 2972093"/>
              <a:gd name="connsiteY24" fmla="*/ 179109 h 369223"/>
              <a:gd name="connsiteX25" fmla="*/ 1272619 w 2972093"/>
              <a:gd name="connsiteY25" fmla="*/ 197963 h 369223"/>
              <a:gd name="connsiteX26" fmla="*/ 1131216 w 2972093"/>
              <a:gd name="connsiteY26" fmla="*/ 245097 h 369223"/>
              <a:gd name="connsiteX27" fmla="*/ 1055802 w 2972093"/>
              <a:gd name="connsiteY27" fmla="*/ 263951 h 369223"/>
              <a:gd name="connsiteX28" fmla="*/ 999241 w 2972093"/>
              <a:gd name="connsiteY28" fmla="*/ 282804 h 369223"/>
              <a:gd name="connsiteX29" fmla="*/ 848412 w 2972093"/>
              <a:gd name="connsiteY29" fmla="*/ 273377 h 369223"/>
              <a:gd name="connsiteX30" fmla="*/ 886120 w 2972093"/>
              <a:gd name="connsiteY30" fmla="*/ 254524 h 369223"/>
              <a:gd name="connsiteX31" fmla="*/ 961534 w 2972093"/>
              <a:gd name="connsiteY31" fmla="*/ 245097 h 369223"/>
              <a:gd name="connsiteX32" fmla="*/ 1319753 w 2972093"/>
              <a:gd name="connsiteY32" fmla="*/ 207390 h 369223"/>
              <a:gd name="connsiteX33" fmla="*/ 2234153 w 2972093"/>
              <a:gd name="connsiteY33" fmla="*/ 197963 h 369223"/>
              <a:gd name="connsiteX34" fmla="*/ 0 w 2972093"/>
              <a:gd name="connsiteY34" fmla="*/ 169682 h 369223"/>
              <a:gd name="connsiteX35" fmla="*/ 65988 w 2972093"/>
              <a:gd name="connsiteY35" fmla="*/ 160256 h 369223"/>
              <a:gd name="connsiteX36" fmla="*/ 1894788 w 2972093"/>
              <a:gd name="connsiteY36" fmla="*/ 141402 h 369223"/>
              <a:gd name="connsiteX37" fmla="*/ 1809946 w 2972093"/>
              <a:gd name="connsiteY37" fmla="*/ 150829 h 369223"/>
              <a:gd name="connsiteX38" fmla="*/ 1508289 w 2972093"/>
              <a:gd name="connsiteY38" fmla="*/ 169682 h 369223"/>
              <a:gd name="connsiteX39" fmla="*/ 1376313 w 2972093"/>
              <a:gd name="connsiteY39" fmla="*/ 197963 h 369223"/>
              <a:gd name="connsiteX40" fmla="*/ 1102936 w 2972093"/>
              <a:gd name="connsiteY40" fmla="*/ 226243 h 369223"/>
              <a:gd name="connsiteX41" fmla="*/ 970961 w 2972093"/>
              <a:gd name="connsiteY41" fmla="*/ 245097 h 369223"/>
              <a:gd name="connsiteX42" fmla="*/ 867266 w 2972093"/>
              <a:gd name="connsiteY42" fmla="*/ 273377 h 369223"/>
              <a:gd name="connsiteX43" fmla="*/ 772998 w 2972093"/>
              <a:gd name="connsiteY43" fmla="*/ 282804 h 369223"/>
              <a:gd name="connsiteX44" fmla="*/ 725864 w 2972093"/>
              <a:gd name="connsiteY44" fmla="*/ 292231 h 369223"/>
              <a:gd name="connsiteX45" fmla="*/ 820132 w 2972093"/>
              <a:gd name="connsiteY45" fmla="*/ 282804 h 369223"/>
              <a:gd name="connsiteX46" fmla="*/ 1140643 w 2972093"/>
              <a:gd name="connsiteY46" fmla="*/ 235670 h 369223"/>
              <a:gd name="connsiteX47" fmla="*/ 1366887 w 2972093"/>
              <a:gd name="connsiteY47" fmla="*/ 188536 h 369223"/>
              <a:gd name="connsiteX48" fmla="*/ 2205872 w 2972093"/>
              <a:gd name="connsiteY48" fmla="*/ 141402 h 369223"/>
              <a:gd name="connsiteX49" fmla="*/ 2771480 w 2972093"/>
              <a:gd name="connsiteY49" fmla="*/ 56561 h 369223"/>
              <a:gd name="connsiteX50" fmla="*/ 2931736 w 2972093"/>
              <a:gd name="connsiteY50" fmla="*/ 9427 h 369223"/>
              <a:gd name="connsiteX51" fmla="*/ 2969443 w 2972093"/>
              <a:gd name="connsiteY51" fmla="*/ 0 h 369223"/>
              <a:gd name="connsiteX52" fmla="*/ 2714920 w 2972093"/>
              <a:gd name="connsiteY52" fmla="*/ 18854 h 369223"/>
              <a:gd name="connsiteX53" fmla="*/ 2611225 w 2972093"/>
              <a:gd name="connsiteY53" fmla="*/ 37707 h 369223"/>
              <a:gd name="connsiteX54" fmla="*/ 2507530 w 2972093"/>
              <a:gd name="connsiteY54" fmla="*/ 47134 h 369223"/>
              <a:gd name="connsiteX55" fmla="*/ 2422689 w 2972093"/>
              <a:gd name="connsiteY55" fmla="*/ 56561 h 369223"/>
              <a:gd name="connsiteX56" fmla="*/ 2187019 w 2972093"/>
              <a:gd name="connsiteY56" fmla="*/ 103695 h 369223"/>
              <a:gd name="connsiteX57" fmla="*/ 1857080 w 2972093"/>
              <a:gd name="connsiteY57" fmla="*/ 141402 h 369223"/>
              <a:gd name="connsiteX58" fmla="*/ 1743959 w 2972093"/>
              <a:gd name="connsiteY58" fmla="*/ 169682 h 369223"/>
              <a:gd name="connsiteX59" fmla="*/ 1640264 w 2972093"/>
              <a:gd name="connsiteY59" fmla="*/ 179109 h 369223"/>
              <a:gd name="connsiteX60" fmla="*/ 1527142 w 2972093"/>
              <a:gd name="connsiteY60" fmla="*/ 197963 h 369223"/>
              <a:gd name="connsiteX61" fmla="*/ 1404594 w 2972093"/>
              <a:gd name="connsiteY61" fmla="*/ 207390 h 369223"/>
              <a:gd name="connsiteX62" fmla="*/ 1225485 w 2972093"/>
              <a:gd name="connsiteY62" fmla="*/ 226243 h 369223"/>
              <a:gd name="connsiteX63" fmla="*/ 1074656 w 2972093"/>
              <a:gd name="connsiteY63" fmla="*/ 235670 h 369223"/>
              <a:gd name="connsiteX64" fmla="*/ 744718 w 2972093"/>
              <a:gd name="connsiteY64" fmla="*/ 216817 h 369223"/>
              <a:gd name="connsiteX65" fmla="*/ 612742 w 2972093"/>
              <a:gd name="connsiteY65" fmla="*/ 207390 h 369223"/>
              <a:gd name="connsiteX66" fmla="*/ 518474 w 2972093"/>
              <a:gd name="connsiteY66" fmla="*/ 197963 h 3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2972093" h="369223">
                <a:moveTo>
                  <a:pt x="235670" y="141402"/>
                </a:moveTo>
                <a:lnTo>
                  <a:pt x="2045616" y="150829"/>
                </a:lnTo>
                <a:cubicBezTo>
                  <a:pt x="2064728" y="151035"/>
                  <a:pt x="2008002" y="157730"/>
                  <a:pt x="1989056" y="160256"/>
                </a:cubicBezTo>
                <a:cubicBezTo>
                  <a:pt x="1960851" y="164017"/>
                  <a:pt x="1932495" y="166540"/>
                  <a:pt x="1904214" y="169682"/>
                </a:cubicBezTo>
                <a:cubicBezTo>
                  <a:pt x="1729891" y="208421"/>
                  <a:pt x="1867158" y="182197"/>
                  <a:pt x="1564849" y="207390"/>
                </a:cubicBezTo>
                <a:cubicBezTo>
                  <a:pt x="1536493" y="209753"/>
                  <a:pt x="1508346" y="214241"/>
                  <a:pt x="1480008" y="216817"/>
                </a:cubicBezTo>
                <a:cubicBezTo>
                  <a:pt x="1439206" y="220526"/>
                  <a:pt x="1398288" y="222841"/>
                  <a:pt x="1357460" y="226243"/>
                </a:cubicBezTo>
                <a:cubicBezTo>
                  <a:pt x="1180785" y="240965"/>
                  <a:pt x="1282273" y="234837"/>
                  <a:pt x="1027522" y="263951"/>
                </a:cubicBezTo>
                <a:cubicBezTo>
                  <a:pt x="926200" y="275531"/>
                  <a:pt x="851838" y="277166"/>
                  <a:pt x="744718" y="282804"/>
                </a:cubicBezTo>
                <a:cubicBezTo>
                  <a:pt x="685015" y="289089"/>
                  <a:pt x="624475" y="289884"/>
                  <a:pt x="565608" y="301658"/>
                </a:cubicBezTo>
                <a:cubicBezTo>
                  <a:pt x="398628" y="335055"/>
                  <a:pt x="654887" y="284329"/>
                  <a:pt x="461913" y="320511"/>
                </a:cubicBezTo>
                <a:cubicBezTo>
                  <a:pt x="430417" y="326416"/>
                  <a:pt x="398045" y="329231"/>
                  <a:pt x="367645" y="339365"/>
                </a:cubicBezTo>
                <a:cubicBezTo>
                  <a:pt x="358218" y="342507"/>
                  <a:pt x="348253" y="344348"/>
                  <a:pt x="339365" y="348792"/>
                </a:cubicBezTo>
                <a:cubicBezTo>
                  <a:pt x="329232" y="353859"/>
                  <a:pt x="300337" y="364062"/>
                  <a:pt x="311085" y="367645"/>
                </a:cubicBezTo>
                <a:cubicBezTo>
                  <a:pt x="329217" y="373689"/>
                  <a:pt x="348679" y="360590"/>
                  <a:pt x="367645" y="358219"/>
                </a:cubicBezTo>
                <a:cubicBezTo>
                  <a:pt x="443400" y="348750"/>
                  <a:pt x="544247" y="345305"/>
                  <a:pt x="622169" y="320511"/>
                </a:cubicBezTo>
                <a:cubicBezTo>
                  <a:pt x="748057" y="280456"/>
                  <a:pt x="729793" y="262404"/>
                  <a:pt x="857839" y="254524"/>
                </a:cubicBezTo>
                <a:cubicBezTo>
                  <a:pt x="1024183" y="244287"/>
                  <a:pt x="1190952" y="242755"/>
                  <a:pt x="1357460" y="235670"/>
                </a:cubicBezTo>
                <a:lnTo>
                  <a:pt x="1743959" y="216817"/>
                </a:lnTo>
                <a:cubicBezTo>
                  <a:pt x="2033565" y="183400"/>
                  <a:pt x="1969923" y="189220"/>
                  <a:pt x="2281287" y="160256"/>
                </a:cubicBezTo>
                <a:cubicBezTo>
                  <a:pt x="2406267" y="148630"/>
                  <a:pt x="2362990" y="156388"/>
                  <a:pt x="2460396" y="141402"/>
                </a:cubicBezTo>
                <a:cubicBezTo>
                  <a:pt x="2479287" y="138496"/>
                  <a:pt x="2536071" y="131975"/>
                  <a:pt x="2516957" y="131975"/>
                </a:cubicBezTo>
                <a:cubicBezTo>
                  <a:pt x="2205856" y="131975"/>
                  <a:pt x="1894788" y="138260"/>
                  <a:pt x="1583703" y="141402"/>
                </a:cubicBezTo>
                <a:cubicBezTo>
                  <a:pt x="1552280" y="147687"/>
                  <a:pt x="1521107" y="155383"/>
                  <a:pt x="1489435" y="160256"/>
                </a:cubicBezTo>
                <a:cubicBezTo>
                  <a:pt x="1439357" y="167960"/>
                  <a:pt x="1338606" y="179109"/>
                  <a:pt x="1338606" y="179109"/>
                </a:cubicBezTo>
                <a:cubicBezTo>
                  <a:pt x="1316610" y="185394"/>
                  <a:pt x="1294321" y="190729"/>
                  <a:pt x="1272619" y="197963"/>
                </a:cubicBezTo>
                <a:cubicBezTo>
                  <a:pt x="1146053" y="240152"/>
                  <a:pt x="1248352" y="213860"/>
                  <a:pt x="1131216" y="245097"/>
                </a:cubicBezTo>
                <a:cubicBezTo>
                  <a:pt x="1106179" y="251774"/>
                  <a:pt x="1080384" y="255757"/>
                  <a:pt x="1055802" y="263951"/>
                </a:cubicBezTo>
                <a:lnTo>
                  <a:pt x="999241" y="282804"/>
                </a:lnTo>
                <a:cubicBezTo>
                  <a:pt x="948965" y="279662"/>
                  <a:pt x="897282" y="285594"/>
                  <a:pt x="848412" y="273377"/>
                </a:cubicBezTo>
                <a:cubicBezTo>
                  <a:pt x="834779" y="269969"/>
                  <a:pt x="872487" y="257932"/>
                  <a:pt x="886120" y="254524"/>
                </a:cubicBezTo>
                <a:cubicBezTo>
                  <a:pt x="910697" y="248380"/>
                  <a:pt x="936433" y="248520"/>
                  <a:pt x="961534" y="245097"/>
                </a:cubicBezTo>
                <a:cubicBezTo>
                  <a:pt x="1097119" y="226608"/>
                  <a:pt x="1170653" y="211087"/>
                  <a:pt x="1319753" y="207390"/>
                </a:cubicBezTo>
                <a:cubicBezTo>
                  <a:pt x="1624476" y="199835"/>
                  <a:pt x="1929353" y="201105"/>
                  <a:pt x="2234153" y="197963"/>
                </a:cubicBezTo>
                <a:cubicBezTo>
                  <a:pt x="3126582" y="86406"/>
                  <a:pt x="738636" y="415903"/>
                  <a:pt x="0" y="169682"/>
                </a:cubicBezTo>
                <a:cubicBezTo>
                  <a:pt x="21996" y="166540"/>
                  <a:pt x="43770" y="160467"/>
                  <a:pt x="65988" y="160256"/>
                </a:cubicBezTo>
                <a:cubicBezTo>
                  <a:pt x="1938930" y="142504"/>
                  <a:pt x="2630930" y="215018"/>
                  <a:pt x="1894788" y="141402"/>
                </a:cubicBezTo>
                <a:cubicBezTo>
                  <a:pt x="1866507" y="144544"/>
                  <a:pt x="1838325" y="148753"/>
                  <a:pt x="1809946" y="150829"/>
                </a:cubicBezTo>
                <a:cubicBezTo>
                  <a:pt x="1709466" y="158181"/>
                  <a:pt x="1608448" y="158795"/>
                  <a:pt x="1508289" y="169682"/>
                </a:cubicBezTo>
                <a:cubicBezTo>
                  <a:pt x="1463562" y="174544"/>
                  <a:pt x="1420650" y="190319"/>
                  <a:pt x="1376313" y="197963"/>
                </a:cubicBezTo>
                <a:cubicBezTo>
                  <a:pt x="1262828" y="217530"/>
                  <a:pt x="1215901" y="218175"/>
                  <a:pt x="1102936" y="226243"/>
                </a:cubicBezTo>
                <a:cubicBezTo>
                  <a:pt x="1058944" y="232528"/>
                  <a:pt x="1014536" y="236382"/>
                  <a:pt x="970961" y="245097"/>
                </a:cubicBezTo>
                <a:cubicBezTo>
                  <a:pt x="935829" y="252123"/>
                  <a:pt x="902461" y="266673"/>
                  <a:pt x="867266" y="273377"/>
                </a:cubicBezTo>
                <a:cubicBezTo>
                  <a:pt x="836244" y="279286"/>
                  <a:pt x="804300" y="278630"/>
                  <a:pt x="772998" y="282804"/>
                </a:cubicBezTo>
                <a:cubicBezTo>
                  <a:pt x="757116" y="284922"/>
                  <a:pt x="709842" y="292231"/>
                  <a:pt x="725864" y="292231"/>
                </a:cubicBezTo>
                <a:cubicBezTo>
                  <a:pt x="757443" y="292231"/>
                  <a:pt x="788709" y="285946"/>
                  <a:pt x="820132" y="282804"/>
                </a:cubicBezTo>
                <a:cubicBezTo>
                  <a:pt x="1128844" y="211564"/>
                  <a:pt x="708718" y="302859"/>
                  <a:pt x="1140643" y="235670"/>
                </a:cubicBezTo>
                <a:cubicBezTo>
                  <a:pt x="1216761" y="223829"/>
                  <a:pt x="1290153" y="195327"/>
                  <a:pt x="1366887" y="188536"/>
                </a:cubicBezTo>
                <a:cubicBezTo>
                  <a:pt x="1645899" y="163845"/>
                  <a:pt x="1926210" y="157113"/>
                  <a:pt x="2205872" y="141402"/>
                </a:cubicBezTo>
                <a:cubicBezTo>
                  <a:pt x="2677064" y="68105"/>
                  <a:pt x="2488231" y="94326"/>
                  <a:pt x="2771480" y="56561"/>
                </a:cubicBezTo>
                <a:cubicBezTo>
                  <a:pt x="2824899" y="40850"/>
                  <a:pt x="2877717" y="22932"/>
                  <a:pt x="2931736" y="9427"/>
                </a:cubicBezTo>
                <a:cubicBezTo>
                  <a:pt x="2944305" y="6285"/>
                  <a:pt x="2982399" y="0"/>
                  <a:pt x="2969443" y="0"/>
                </a:cubicBezTo>
                <a:cubicBezTo>
                  <a:pt x="2931616" y="0"/>
                  <a:pt x="2771578" y="10760"/>
                  <a:pt x="2714920" y="18854"/>
                </a:cubicBezTo>
                <a:cubicBezTo>
                  <a:pt x="2680141" y="23822"/>
                  <a:pt x="2646034" y="32960"/>
                  <a:pt x="2611225" y="37707"/>
                </a:cubicBezTo>
                <a:cubicBezTo>
                  <a:pt x="2576836" y="42396"/>
                  <a:pt x="2542065" y="43680"/>
                  <a:pt x="2507530" y="47134"/>
                </a:cubicBezTo>
                <a:cubicBezTo>
                  <a:pt x="2479217" y="49965"/>
                  <a:pt x="2450969" y="53419"/>
                  <a:pt x="2422689" y="56561"/>
                </a:cubicBezTo>
                <a:cubicBezTo>
                  <a:pt x="2329636" y="78034"/>
                  <a:pt x="2280633" y="91993"/>
                  <a:pt x="2187019" y="103695"/>
                </a:cubicBezTo>
                <a:cubicBezTo>
                  <a:pt x="1951133" y="133181"/>
                  <a:pt x="2207981" y="81248"/>
                  <a:pt x="1857080" y="141402"/>
                </a:cubicBezTo>
                <a:cubicBezTo>
                  <a:pt x="1818771" y="147969"/>
                  <a:pt x="1782252" y="163022"/>
                  <a:pt x="1743959" y="169682"/>
                </a:cubicBezTo>
                <a:cubicBezTo>
                  <a:pt x="1709765" y="175629"/>
                  <a:pt x="1674680" y="174620"/>
                  <a:pt x="1640264" y="179109"/>
                </a:cubicBezTo>
                <a:cubicBezTo>
                  <a:pt x="1602358" y="184053"/>
                  <a:pt x="1565097" y="193408"/>
                  <a:pt x="1527142" y="197963"/>
                </a:cubicBezTo>
                <a:cubicBezTo>
                  <a:pt x="1486464" y="202844"/>
                  <a:pt x="1445396" y="203681"/>
                  <a:pt x="1404594" y="207390"/>
                </a:cubicBezTo>
                <a:cubicBezTo>
                  <a:pt x="1302672" y="216656"/>
                  <a:pt x="1332190" y="218035"/>
                  <a:pt x="1225485" y="226243"/>
                </a:cubicBezTo>
                <a:cubicBezTo>
                  <a:pt x="1175259" y="230106"/>
                  <a:pt x="1124932" y="232528"/>
                  <a:pt x="1074656" y="235670"/>
                </a:cubicBezTo>
                <a:cubicBezTo>
                  <a:pt x="931052" y="206949"/>
                  <a:pt x="1066974" y="231465"/>
                  <a:pt x="744718" y="216817"/>
                </a:cubicBezTo>
                <a:cubicBezTo>
                  <a:pt x="700659" y="214814"/>
                  <a:pt x="656734" y="210532"/>
                  <a:pt x="612742" y="207390"/>
                </a:cubicBezTo>
                <a:cubicBezTo>
                  <a:pt x="563595" y="191007"/>
                  <a:pt x="594399" y="197963"/>
                  <a:pt x="518474" y="197963"/>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5" name="Freeform 4"/>
          <p:cNvSpPr/>
          <p:nvPr/>
        </p:nvSpPr>
        <p:spPr>
          <a:xfrm>
            <a:off x="412600" y="3221288"/>
            <a:ext cx="1923119" cy="161192"/>
          </a:xfrm>
          <a:custGeom>
            <a:avLst/>
            <a:gdLst>
              <a:gd name="connsiteX0" fmla="*/ 0 w 2460396"/>
              <a:gd name="connsiteY0" fmla="*/ 97970 h 201665"/>
              <a:gd name="connsiteX1" fmla="*/ 650450 w 2460396"/>
              <a:gd name="connsiteY1" fmla="*/ 60263 h 201665"/>
              <a:gd name="connsiteX2" fmla="*/ 772998 w 2460396"/>
              <a:gd name="connsiteY2" fmla="*/ 50836 h 201665"/>
              <a:gd name="connsiteX3" fmla="*/ 2158738 w 2460396"/>
              <a:gd name="connsiteY3" fmla="*/ 22555 h 201665"/>
              <a:gd name="connsiteX4" fmla="*/ 1828800 w 2460396"/>
              <a:gd name="connsiteY4" fmla="*/ 31982 h 201665"/>
              <a:gd name="connsiteX5" fmla="*/ 1545996 w 2460396"/>
              <a:gd name="connsiteY5" fmla="*/ 88543 h 201665"/>
              <a:gd name="connsiteX6" fmla="*/ 1423448 w 2460396"/>
              <a:gd name="connsiteY6" fmla="*/ 97970 h 201665"/>
              <a:gd name="connsiteX7" fmla="*/ 1338607 w 2460396"/>
              <a:gd name="connsiteY7" fmla="*/ 107397 h 201665"/>
              <a:gd name="connsiteX8" fmla="*/ 1093510 w 2460396"/>
              <a:gd name="connsiteY8" fmla="*/ 126250 h 201665"/>
              <a:gd name="connsiteX9" fmla="*/ 169683 w 2460396"/>
              <a:gd name="connsiteY9" fmla="*/ 116823 h 201665"/>
              <a:gd name="connsiteX10" fmla="*/ 2168165 w 2460396"/>
              <a:gd name="connsiteY10" fmla="*/ 135677 h 201665"/>
              <a:gd name="connsiteX11" fmla="*/ 641023 w 2460396"/>
              <a:gd name="connsiteY11" fmla="*/ 126250 h 201665"/>
              <a:gd name="connsiteX12" fmla="*/ 197963 w 2460396"/>
              <a:gd name="connsiteY12" fmla="*/ 97970 h 201665"/>
              <a:gd name="connsiteX13" fmla="*/ 103695 w 2460396"/>
              <a:gd name="connsiteY13" fmla="*/ 88543 h 201665"/>
              <a:gd name="connsiteX14" fmla="*/ 942681 w 2460396"/>
              <a:gd name="connsiteY14" fmla="*/ 107397 h 201665"/>
              <a:gd name="connsiteX15" fmla="*/ 838986 w 2460396"/>
              <a:gd name="connsiteY15" fmla="*/ 97970 h 201665"/>
              <a:gd name="connsiteX16" fmla="*/ 923827 w 2460396"/>
              <a:gd name="connsiteY16" fmla="*/ 88543 h 201665"/>
              <a:gd name="connsiteX17" fmla="*/ 1027522 w 2460396"/>
              <a:gd name="connsiteY17" fmla="*/ 79116 h 201665"/>
              <a:gd name="connsiteX18" fmla="*/ 2045617 w 2460396"/>
              <a:gd name="connsiteY18" fmla="*/ 69689 h 201665"/>
              <a:gd name="connsiteX19" fmla="*/ 2177592 w 2460396"/>
              <a:gd name="connsiteY19" fmla="*/ 79116 h 201665"/>
              <a:gd name="connsiteX20" fmla="*/ 2064470 w 2460396"/>
              <a:gd name="connsiteY20" fmla="*/ 88543 h 201665"/>
              <a:gd name="connsiteX21" fmla="*/ 1979629 w 2460396"/>
              <a:gd name="connsiteY21" fmla="*/ 97970 h 201665"/>
              <a:gd name="connsiteX22" fmla="*/ 1904215 w 2460396"/>
              <a:gd name="connsiteY22" fmla="*/ 107397 h 201665"/>
              <a:gd name="connsiteX23" fmla="*/ 1234912 w 2460396"/>
              <a:gd name="connsiteY23" fmla="*/ 126250 h 201665"/>
              <a:gd name="connsiteX24" fmla="*/ 2460396 w 2460396"/>
              <a:gd name="connsiteY24" fmla="*/ 116823 h 201665"/>
              <a:gd name="connsiteX25" fmla="*/ 2281287 w 2460396"/>
              <a:gd name="connsiteY25" fmla="*/ 126250 h 201665"/>
              <a:gd name="connsiteX26" fmla="*/ 1819374 w 2460396"/>
              <a:gd name="connsiteY26" fmla="*/ 145104 h 201665"/>
              <a:gd name="connsiteX27" fmla="*/ 1687398 w 2460396"/>
              <a:gd name="connsiteY27" fmla="*/ 154531 h 201665"/>
              <a:gd name="connsiteX28" fmla="*/ 1583703 w 2460396"/>
              <a:gd name="connsiteY28" fmla="*/ 182811 h 201665"/>
              <a:gd name="connsiteX29" fmla="*/ 1206631 w 2460396"/>
              <a:gd name="connsiteY29" fmla="*/ 182811 h 201665"/>
              <a:gd name="connsiteX30" fmla="*/ 1319753 w 2460396"/>
              <a:gd name="connsiteY30" fmla="*/ 173384 h 201665"/>
              <a:gd name="connsiteX31" fmla="*/ 1395167 w 2460396"/>
              <a:gd name="connsiteY31" fmla="*/ 163957 h 201665"/>
              <a:gd name="connsiteX32" fmla="*/ 2432116 w 2460396"/>
              <a:gd name="connsiteY32" fmla="*/ 154531 h 201665"/>
              <a:gd name="connsiteX33" fmla="*/ 358219 w 2460396"/>
              <a:gd name="connsiteY33" fmla="*/ 145104 h 201665"/>
              <a:gd name="connsiteX34" fmla="*/ 207390 w 2460396"/>
              <a:gd name="connsiteY34" fmla="*/ 126250 h 201665"/>
              <a:gd name="connsiteX35" fmla="*/ 160256 w 2460396"/>
              <a:gd name="connsiteY35" fmla="*/ 116823 h 201665"/>
              <a:gd name="connsiteX36" fmla="*/ 131976 w 2460396"/>
              <a:gd name="connsiteY36" fmla="*/ 107397 h 201665"/>
              <a:gd name="connsiteX37" fmla="*/ 1536569 w 2460396"/>
              <a:gd name="connsiteY37" fmla="*/ 126250 h 201665"/>
              <a:gd name="connsiteX38" fmla="*/ 1310326 w 2460396"/>
              <a:gd name="connsiteY38" fmla="*/ 145104 h 201665"/>
              <a:gd name="connsiteX39" fmla="*/ 725864 w 2460396"/>
              <a:gd name="connsiteY39" fmla="*/ 163957 h 201665"/>
              <a:gd name="connsiteX40" fmla="*/ 1847654 w 2460396"/>
              <a:gd name="connsiteY40" fmla="*/ 182811 h 201665"/>
              <a:gd name="connsiteX41" fmla="*/ 1310326 w 2460396"/>
              <a:gd name="connsiteY41" fmla="*/ 192238 h 201665"/>
              <a:gd name="connsiteX42" fmla="*/ 1131217 w 2460396"/>
              <a:gd name="connsiteY42" fmla="*/ 201665 h 201665"/>
              <a:gd name="connsiteX43" fmla="*/ 1385741 w 2460396"/>
              <a:gd name="connsiteY43" fmla="*/ 192238 h 201665"/>
              <a:gd name="connsiteX44" fmla="*/ 1668545 w 2460396"/>
              <a:gd name="connsiteY44" fmla="*/ 182811 h 201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2460396" h="201665">
                <a:moveTo>
                  <a:pt x="0" y="97970"/>
                </a:moveTo>
                <a:cubicBezTo>
                  <a:pt x="246079" y="15942"/>
                  <a:pt x="20557" y="85127"/>
                  <a:pt x="650450" y="60263"/>
                </a:cubicBezTo>
                <a:cubicBezTo>
                  <a:pt x="691388" y="58647"/>
                  <a:pt x="732149" y="53978"/>
                  <a:pt x="772998" y="50836"/>
                </a:cubicBezTo>
                <a:cubicBezTo>
                  <a:pt x="1292780" y="-43672"/>
                  <a:pt x="894830" y="22555"/>
                  <a:pt x="2158738" y="22555"/>
                </a:cubicBezTo>
                <a:cubicBezTo>
                  <a:pt x="2268762" y="22555"/>
                  <a:pt x="1938779" y="28840"/>
                  <a:pt x="1828800" y="31982"/>
                </a:cubicBezTo>
                <a:cubicBezTo>
                  <a:pt x="1726949" y="61083"/>
                  <a:pt x="1674170" y="78683"/>
                  <a:pt x="1545996" y="88543"/>
                </a:cubicBezTo>
                <a:lnTo>
                  <a:pt x="1423448" y="97970"/>
                </a:lnTo>
                <a:cubicBezTo>
                  <a:pt x="1395110" y="100546"/>
                  <a:pt x="1366957" y="104967"/>
                  <a:pt x="1338607" y="107397"/>
                </a:cubicBezTo>
                <a:lnTo>
                  <a:pt x="1093510" y="126250"/>
                </a:lnTo>
                <a:lnTo>
                  <a:pt x="169683" y="116823"/>
                </a:lnTo>
                <a:lnTo>
                  <a:pt x="2168165" y="135677"/>
                </a:lnTo>
                <a:lnTo>
                  <a:pt x="641023" y="126250"/>
                </a:lnTo>
                <a:cubicBezTo>
                  <a:pt x="493063" y="123418"/>
                  <a:pt x="345587" y="108330"/>
                  <a:pt x="197963" y="97970"/>
                </a:cubicBezTo>
                <a:cubicBezTo>
                  <a:pt x="166461" y="95759"/>
                  <a:pt x="72118" y="88143"/>
                  <a:pt x="103695" y="88543"/>
                </a:cubicBezTo>
                <a:lnTo>
                  <a:pt x="942681" y="107397"/>
                </a:lnTo>
                <a:cubicBezTo>
                  <a:pt x="908116" y="104255"/>
                  <a:pt x="863528" y="122512"/>
                  <a:pt x="838986" y="97970"/>
                </a:cubicBezTo>
                <a:cubicBezTo>
                  <a:pt x="818866" y="77850"/>
                  <a:pt x="895514" y="91374"/>
                  <a:pt x="923827" y="88543"/>
                </a:cubicBezTo>
                <a:cubicBezTo>
                  <a:pt x="958362" y="85089"/>
                  <a:pt x="992819" y="79699"/>
                  <a:pt x="1027522" y="79116"/>
                </a:cubicBezTo>
                <a:lnTo>
                  <a:pt x="2045617" y="69689"/>
                </a:lnTo>
                <a:cubicBezTo>
                  <a:pt x="2089609" y="72831"/>
                  <a:pt x="2146407" y="47929"/>
                  <a:pt x="2177592" y="79116"/>
                </a:cubicBezTo>
                <a:cubicBezTo>
                  <a:pt x="2204347" y="105872"/>
                  <a:pt x="2102138" y="84956"/>
                  <a:pt x="2064470" y="88543"/>
                </a:cubicBezTo>
                <a:cubicBezTo>
                  <a:pt x="2036144" y="91241"/>
                  <a:pt x="2007888" y="94645"/>
                  <a:pt x="1979629" y="97970"/>
                </a:cubicBezTo>
                <a:cubicBezTo>
                  <a:pt x="1954469" y="100930"/>
                  <a:pt x="1929530" y="106436"/>
                  <a:pt x="1904215" y="107397"/>
                </a:cubicBezTo>
                <a:cubicBezTo>
                  <a:pt x="1681186" y="115866"/>
                  <a:pt x="1011755" y="122468"/>
                  <a:pt x="1234912" y="126250"/>
                </a:cubicBezTo>
                <a:lnTo>
                  <a:pt x="2460396" y="116823"/>
                </a:lnTo>
                <a:lnTo>
                  <a:pt x="2281287" y="126250"/>
                </a:lnTo>
                <a:cubicBezTo>
                  <a:pt x="2045355" y="136290"/>
                  <a:pt x="2034712" y="132799"/>
                  <a:pt x="1819374" y="145104"/>
                </a:cubicBezTo>
                <a:cubicBezTo>
                  <a:pt x="1775342" y="147620"/>
                  <a:pt x="1731390" y="151389"/>
                  <a:pt x="1687398" y="154531"/>
                </a:cubicBezTo>
                <a:cubicBezTo>
                  <a:pt x="1652833" y="163958"/>
                  <a:pt x="1619043" y="176921"/>
                  <a:pt x="1583703" y="182811"/>
                </a:cubicBezTo>
                <a:cubicBezTo>
                  <a:pt x="1467786" y="202130"/>
                  <a:pt x="1312943" y="186749"/>
                  <a:pt x="1206631" y="182811"/>
                </a:cubicBezTo>
                <a:lnTo>
                  <a:pt x="1319753" y="173384"/>
                </a:lnTo>
                <a:cubicBezTo>
                  <a:pt x="1344961" y="170863"/>
                  <a:pt x="1369837" y="164386"/>
                  <a:pt x="1395167" y="163957"/>
                </a:cubicBezTo>
                <a:lnTo>
                  <a:pt x="2432116" y="154531"/>
                </a:lnTo>
                <a:lnTo>
                  <a:pt x="358219" y="145104"/>
                </a:lnTo>
                <a:cubicBezTo>
                  <a:pt x="307555" y="144460"/>
                  <a:pt x="257074" y="136187"/>
                  <a:pt x="207390" y="126250"/>
                </a:cubicBezTo>
                <a:cubicBezTo>
                  <a:pt x="191679" y="123108"/>
                  <a:pt x="175800" y="120709"/>
                  <a:pt x="160256" y="116823"/>
                </a:cubicBezTo>
                <a:cubicBezTo>
                  <a:pt x="150616" y="114413"/>
                  <a:pt x="122040" y="107329"/>
                  <a:pt x="131976" y="107397"/>
                </a:cubicBezTo>
                <a:lnTo>
                  <a:pt x="1536569" y="126250"/>
                </a:lnTo>
                <a:cubicBezTo>
                  <a:pt x="1461155" y="132535"/>
                  <a:pt x="1385920" y="141588"/>
                  <a:pt x="1310326" y="145104"/>
                </a:cubicBezTo>
                <a:cubicBezTo>
                  <a:pt x="1115614" y="154160"/>
                  <a:pt x="725864" y="163957"/>
                  <a:pt x="725864" y="163957"/>
                </a:cubicBezTo>
                <a:cubicBezTo>
                  <a:pt x="1099794" y="170242"/>
                  <a:pt x="1474108" y="164736"/>
                  <a:pt x="1847654" y="182811"/>
                </a:cubicBezTo>
                <a:cubicBezTo>
                  <a:pt x="2026582" y="191469"/>
                  <a:pt x="1489401" y="187525"/>
                  <a:pt x="1310326" y="192238"/>
                </a:cubicBezTo>
                <a:cubicBezTo>
                  <a:pt x="1250561" y="193811"/>
                  <a:pt x="1071431" y="201665"/>
                  <a:pt x="1131217" y="201665"/>
                </a:cubicBezTo>
                <a:cubicBezTo>
                  <a:pt x="1216117" y="201665"/>
                  <a:pt x="1300907" y="195565"/>
                  <a:pt x="1385741" y="192238"/>
                </a:cubicBezTo>
                <a:cubicBezTo>
                  <a:pt x="1646139" y="182026"/>
                  <a:pt x="1532678" y="182811"/>
                  <a:pt x="1668545" y="182811"/>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7" name="Slide Number Placeholder 6"/>
          <p:cNvSpPr>
            <a:spLocks noGrp="1"/>
          </p:cNvSpPr>
          <p:nvPr>
            <p:ph type="sldNum" sz="quarter" idx="12"/>
          </p:nvPr>
        </p:nvSpPr>
        <p:spPr/>
        <p:txBody>
          <a:bodyPr/>
          <a:lstStyle/>
          <a:p>
            <a:fld id="{27C78C6E-F64F-49F6-B25D-EA49DEFA2EE4}" type="slidenum">
              <a:rPr lang="en-NZ" smtClean="0"/>
              <a:t>39</a:t>
            </a:fld>
            <a:r>
              <a:rPr lang="en-NZ" dirty="0"/>
              <a:t>/50</a:t>
            </a:r>
          </a:p>
        </p:txBody>
      </p:sp>
    </p:spTree>
    <p:extLst>
      <p:ext uri="{BB962C8B-B14F-4D97-AF65-F5344CB8AC3E}">
        <p14:creationId xmlns:p14="http://schemas.microsoft.com/office/powerpoint/2010/main" val="42398515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2966" y="457201"/>
            <a:ext cx="8595360" cy="6233531"/>
          </a:xfrm>
        </p:spPr>
        <p:txBody>
          <a:bodyPr>
            <a:normAutofit/>
          </a:bodyPr>
          <a:lstStyle/>
          <a:p>
            <a:pPr marL="0" indent="0">
              <a:buNone/>
            </a:pPr>
            <a:endParaRPr lang="en-NZ" i="1" dirty="0" smtClean="0">
              <a:hlinkClick r:id="rId2" tooltip="Webster's Dictionary"/>
            </a:endParaRPr>
          </a:p>
          <a:p>
            <a:pPr marL="0" indent="0">
              <a:buNone/>
            </a:pPr>
            <a:r>
              <a:rPr lang="en-NZ" i="1" dirty="0" smtClean="0">
                <a:hlinkClick r:id="rId2" tooltip="Webster's Dictionary"/>
              </a:rPr>
              <a:t>Webster's </a:t>
            </a:r>
            <a:r>
              <a:rPr lang="en-NZ" i="1" dirty="0">
                <a:hlinkClick r:id="rId2" tooltip="Webster's Dictionary"/>
              </a:rPr>
              <a:t>Dictionary</a:t>
            </a:r>
            <a:r>
              <a:rPr lang="en-NZ" dirty="0"/>
              <a:t> </a:t>
            </a:r>
            <a:r>
              <a:rPr lang="en-NZ" dirty="0" smtClean="0"/>
              <a:t>defines </a:t>
            </a:r>
            <a:r>
              <a:rPr lang="en-NZ" dirty="0"/>
              <a:t>an </a:t>
            </a:r>
            <a:r>
              <a:rPr lang="en-NZ" b="1" i="1" u="sng" dirty="0"/>
              <a:t>enfant terrible</a:t>
            </a:r>
            <a:r>
              <a:rPr lang="en-NZ" dirty="0"/>
              <a:t> as an unusually successful person who is strikingly unorthodox, innovative, </a:t>
            </a:r>
            <a:r>
              <a:rPr lang="en-NZ" dirty="0" smtClean="0"/>
              <a:t>and/or avant-garde; a very difficult child to manage, but incredibly rewarding eventually. </a:t>
            </a:r>
          </a:p>
        </p:txBody>
      </p:sp>
      <p:pic>
        <p:nvPicPr>
          <p:cNvPr id="1026" name="Picture 2" descr="http://astrobites.org/wp-content/uploads/2011/05/dupree_and_goldberg_1970_fig1.png?w=3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3955" y="2646357"/>
            <a:ext cx="8210550" cy="35052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550973" y="6236478"/>
            <a:ext cx="3831433" cy="369332"/>
          </a:xfrm>
          <a:prstGeom prst="rect">
            <a:avLst/>
          </a:prstGeom>
          <a:noFill/>
        </p:spPr>
        <p:txBody>
          <a:bodyPr wrap="square" rtlCol="0">
            <a:spAutoFit/>
          </a:bodyPr>
          <a:lstStyle/>
          <a:p>
            <a:r>
              <a:rPr lang="en-NZ" dirty="0"/>
              <a:t>from Dupree and Goldberg, 1970</a:t>
            </a:r>
          </a:p>
        </p:txBody>
      </p:sp>
      <p:sp>
        <p:nvSpPr>
          <p:cNvPr id="5" name="Slide Number Placeholder 4"/>
          <p:cNvSpPr>
            <a:spLocks noGrp="1"/>
          </p:cNvSpPr>
          <p:nvPr>
            <p:ph type="sldNum" sz="quarter" idx="12"/>
          </p:nvPr>
        </p:nvSpPr>
        <p:spPr/>
        <p:txBody>
          <a:bodyPr/>
          <a:lstStyle/>
          <a:p>
            <a:fld id="{27C78C6E-F64F-49F6-B25D-EA49DEFA2EE4}" type="slidenum">
              <a:rPr lang="en-NZ" smtClean="0"/>
              <a:t>4</a:t>
            </a:fld>
            <a:endParaRPr lang="en-NZ"/>
          </a:p>
        </p:txBody>
      </p:sp>
    </p:spTree>
    <p:extLst>
      <p:ext uri="{BB962C8B-B14F-4D97-AF65-F5344CB8AC3E}">
        <p14:creationId xmlns:p14="http://schemas.microsoft.com/office/powerpoint/2010/main" val="394703274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65760" y="1194587"/>
            <a:ext cx="8656320" cy="1740347"/>
          </a:xfrm>
          <a:prstGeom prst="rect">
            <a:avLst/>
          </a:prstGeom>
        </p:spPr>
      </p:pic>
      <p:pic>
        <p:nvPicPr>
          <p:cNvPr id="3" name="Picture 2"/>
          <p:cNvPicPr>
            <a:picLocks noChangeAspect="1"/>
          </p:cNvPicPr>
          <p:nvPr/>
        </p:nvPicPr>
        <p:blipFill>
          <a:blip r:embed="rId3"/>
          <a:stretch>
            <a:fillRect/>
          </a:stretch>
        </p:blipFill>
        <p:spPr>
          <a:xfrm>
            <a:off x="304800" y="3821939"/>
            <a:ext cx="8638511" cy="1877195"/>
          </a:xfrm>
          <a:prstGeom prst="rect">
            <a:avLst/>
          </a:prstGeom>
        </p:spPr>
      </p:pic>
      <p:sp>
        <p:nvSpPr>
          <p:cNvPr id="4" name="Freeform 3"/>
          <p:cNvSpPr/>
          <p:nvPr/>
        </p:nvSpPr>
        <p:spPr>
          <a:xfrm>
            <a:off x="3892858" y="5027237"/>
            <a:ext cx="1762813" cy="105901"/>
          </a:xfrm>
          <a:custGeom>
            <a:avLst/>
            <a:gdLst>
              <a:gd name="connsiteX0" fmla="*/ 0 w 1762813"/>
              <a:gd name="connsiteY0" fmla="*/ 75415 h 105901"/>
              <a:gd name="connsiteX1" fmla="*/ 1046376 w 1762813"/>
              <a:gd name="connsiteY1" fmla="*/ 103695 h 105901"/>
              <a:gd name="connsiteX2" fmla="*/ 1762813 w 1762813"/>
              <a:gd name="connsiteY2" fmla="*/ 94269 h 105901"/>
              <a:gd name="connsiteX3" fmla="*/ 1649691 w 1762813"/>
              <a:gd name="connsiteY3" fmla="*/ 75415 h 105901"/>
              <a:gd name="connsiteX4" fmla="*/ 1583704 w 1762813"/>
              <a:gd name="connsiteY4" fmla="*/ 56561 h 105901"/>
              <a:gd name="connsiteX5" fmla="*/ 1234912 w 1762813"/>
              <a:gd name="connsiteY5" fmla="*/ 37708 h 105901"/>
              <a:gd name="connsiteX6" fmla="*/ 1084083 w 1762813"/>
              <a:gd name="connsiteY6" fmla="*/ 18854 h 105901"/>
              <a:gd name="connsiteX7" fmla="*/ 1018095 w 1762813"/>
              <a:gd name="connsiteY7" fmla="*/ 9427 h 105901"/>
              <a:gd name="connsiteX8" fmla="*/ 942681 w 1762813"/>
              <a:gd name="connsiteY8" fmla="*/ 0 h 105901"/>
              <a:gd name="connsiteX9" fmla="*/ 131976 w 1762813"/>
              <a:gd name="connsiteY9" fmla="*/ 9427 h 105901"/>
              <a:gd name="connsiteX10" fmla="*/ 188537 w 1762813"/>
              <a:gd name="connsiteY10" fmla="*/ 28281 h 105901"/>
              <a:gd name="connsiteX11" fmla="*/ 292231 w 1762813"/>
              <a:gd name="connsiteY11" fmla="*/ 37708 h 105901"/>
              <a:gd name="connsiteX12" fmla="*/ 339365 w 1762813"/>
              <a:gd name="connsiteY12" fmla="*/ 37708 h 105901"/>
              <a:gd name="connsiteX13" fmla="*/ 188537 w 1762813"/>
              <a:gd name="connsiteY13" fmla="*/ 47134 h 105901"/>
              <a:gd name="connsiteX14" fmla="*/ 1395167 w 1762813"/>
              <a:gd name="connsiteY14" fmla="*/ 37708 h 105901"/>
              <a:gd name="connsiteX15" fmla="*/ 1432875 w 1762813"/>
              <a:gd name="connsiteY15" fmla="*/ 28281 h 105901"/>
              <a:gd name="connsiteX16" fmla="*/ 1461155 w 1762813"/>
              <a:gd name="connsiteY16" fmla="*/ 18854 h 105901"/>
              <a:gd name="connsiteX17" fmla="*/ 1329180 w 1762813"/>
              <a:gd name="connsiteY17" fmla="*/ 37708 h 105901"/>
              <a:gd name="connsiteX18" fmla="*/ 1225485 w 1762813"/>
              <a:gd name="connsiteY18" fmla="*/ 47134 h 105901"/>
              <a:gd name="connsiteX19" fmla="*/ 1112363 w 1762813"/>
              <a:gd name="connsiteY19" fmla="*/ 65988 h 105901"/>
              <a:gd name="connsiteX20" fmla="*/ 688157 w 1762813"/>
              <a:gd name="connsiteY20" fmla="*/ 56561 h 105901"/>
              <a:gd name="connsiteX21" fmla="*/ 386499 w 1762813"/>
              <a:gd name="connsiteY21" fmla="*/ 65988 h 105901"/>
              <a:gd name="connsiteX22" fmla="*/ 1197205 w 1762813"/>
              <a:gd name="connsiteY22" fmla="*/ 56561 h 105901"/>
              <a:gd name="connsiteX23" fmla="*/ 1291473 w 1762813"/>
              <a:gd name="connsiteY23" fmla="*/ 37708 h 105901"/>
              <a:gd name="connsiteX24" fmla="*/ 1517716 w 1762813"/>
              <a:gd name="connsiteY24" fmla="*/ 28281 h 105901"/>
              <a:gd name="connsiteX25" fmla="*/ 1602557 w 1762813"/>
              <a:gd name="connsiteY25" fmla="*/ 9427 h 105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762813" h="105901">
                <a:moveTo>
                  <a:pt x="0" y="75415"/>
                </a:moveTo>
                <a:cubicBezTo>
                  <a:pt x="387600" y="123866"/>
                  <a:pt x="165472" y="98774"/>
                  <a:pt x="1046376" y="103695"/>
                </a:cubicBezTo>
                <a:lnTo>
                  <a:pt x="1762813" y="94269"/>
                </a:lnTo>
                <a:cubicBezTo>
                  <a:pt x="1632817" y="61769"/>
                  <a:pt x="1870366" y="119551"/>
                  <a:pt x="1649691" y="75415"/>
                </a:cubicBezTo>
                <a:cubicBezTo>
                  <a:pt x="1627259" y="70929"/>
                  <a:pt x="1606232" y="60537"/>
                  <a:pt x="1583704" y="56561"/>
                </a:cubicBezTo>
                <a:cubicBezTo>
                  <a:pt x="1502987" y="42317"/>
                  <a:pt x="1257449" y="38543"/>
                  <a:pt x="1234912" y="37708"/>
                </a:cubicBezTo>
                <a:lnTo>
                  <a:pt x="1084083" y="18854"/>
                </a:lnTo>
                <a:cubicBezTo>
                  <a:pt x="1062050" y="15980"/>
                  <a:pt x="1040119" y="12364"/>
                  <a:pt x="1018095" y="9427"/>
                </a:cubicBezTo>
                <a:lnTo>
                  <a:pt x="942681" y="0"/>
                </a:lnTo>
                <a:cubicBezTo>
                  <a:pt x="672446" y="3142"/>
                  <a:pt x="402039" y="-701"/>
                  <a:pt x="131976" y="9427"/>
                </a:cubicBezTo>
                <a:cubicBezTo>
                  <a:pt x="112116" y="10172"/>
                  <a:pt x="168745" y="26482"/>
                  <a:pt x="188537" y="28281"/>
                </a:cubicBezTo>
                <a:lnTo>
                  <a:pt x="292231" y="37708"/>
                </a:lnTo>
                <a:cubicBezTo>
                  <a:pt x="307942" y="37708"/>
                  <a:pt x="355046" y="36728"/>
                  <a:pt x="339365" y="37708"/>
                </a:cubicBezTo>
                <a:cubicBezTo>
                  <a:pt x="289089" y="40850"/>
                  <a:pt x="138163" y="47134"/>
                  <a:pt x="188537" y="47134"/>
                </a:cubicBezTo>
                <a:lnTo>
                  <a:pt x="1395167" y="37708"/>
                </a:lnTo>
                <a:cubicBezTo>
                  <a:pt x="1407736" y="34566"/>
                  <a:pt x="1420417" y="31840"/>
                  <a:pt x="1432875" y="28281"/>
                </a:cubicBezTo>
                <a:cubicBezTo>
                  <a:pt x="1442429" y="25551"/>
                  <a:pt x="1471092" y="18854"/>
                  <a:pt x="1461155" y="18854"/>
                </a:cubicBezTo>
                <a:cubicBezTo>
                  <a:pt x="1369999" y="18854"/>
                  <a:pt x="1398805" y="29005"/>
                  <a:pt x="1329180" y="37708"/>
                </a:cubicBezTo>
                <a:cubicBezTo>
                  <a:pt x="1294740" y="42013"/>
                  <a:pt x="1260050" y="43992"/>
                  <a:pt x="1225485" y="47134"/>
                </a:cubicBezTo>
                <a:cubicBezTo>
                  <a:pt x="1198722" y="52487"/>
                  <a:pt x="1135749" y="65988"/>
                  <a:pt x="1112363" y="65988"/>
                </a:cubicBezTo>
                <a:cubicBezTo>
                  <a:pt x="970926" y="65988"/>
                  <a:pt x="829559" y="59703"/>
                  <a:pt x="688157" y="56561"/>
                </a:cubicBezTo>
                <a:lnTo>
                  <a:pt x="386499" y="65988"/>
                </a:lnTo>
                <a:cubicBezTo>
                  <a:pt x="656753" y="65988"/>
                  <a:pt x="927083" y="65002"/>
                  <a:pt x="1197205" y="56561"/>
                </a:cubicBezTo>
                <a:cubicBezTo>
                  <a:pt x="1229234" y="55560"/>
                  <a:pt x="1259456" y="39042"/>
                  <a:pt x="1291473" y="37708"/>
                </a:cubicBezTo>
                <a:lnTo>
                  <a:pt x="1517716" y="28281"/>
                </a:lnTo>
                <a:cubicBezTo>
                  <a:pt x="1590660" y="17860"/>
                  <a:pt x="1563831" y="28791"/>
                  <a:pt x="1602557" y="9427"/>
                </a:cubicBez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5" name="Freeform 4"/>
          <p:cNvSpPr/>
          <p:nvPr/>
        </p:nvSpPr>
        <p:spPr>
          <a:xfrm>
            <a:off x="1946509" y="1286371"/>
            <a:ext cx="3892697" cy="245097"/>
          </a:xfrm>
          <a:custGeom>
            <a:avLst/>
            <a:gdLst>
              <a:gd name="connsiteX0" fmla="*/ 434857 w 3892697"/>
              <a:gd name="connsiteY0" fmla="*/ 245097 h 245097"/>
              <a:gd name="connsiteX1" fmla="*/ 821356 w 3892697"/>
              <a:gd name="connsiteY1" fmla="*/ 226243 h 245097"/>
              <a:gd name="connsiteX2" fmla="*/ 1000465 w 3892697"/>
              <a:gd name="connsiteY2" fmla="*/ 216816 h 245097"/>
              <a:gd name="connsiteX3" fmla="*/ 2706717 w 3892697"/>
              <a:gd name="connsiteY3" fmla="*/ 207390 h 245097"/>
              <a:gd name="connsiteX4" fmla="*/ 3027228 w 3892697"/>
              <a:gd name="connsiteY4" fmla="*/ 216816 h 245097"/>
              <a:gd name="connsiteX5" fmla="*/ 3093216 w 3892697"/>
              <a:gd name="connsiteY5" fmla="*/ 226243 h 245097"/>
              <a:gd name="connsiteX6" fmla="*/ 3168630 w 3892697"/>
              <a:gd name="connsiteY6" fmla="*/ 235670 h 245097"/>
              <a:gd name="connsiteX7" fmla="*/ 566832 w 3892697"/>
              <a:gd name="connsiteY7" fmla="*/ 226243 h 245097"/>
              <a:gd name="connsiteX8" fmla="*/ 340589 w 3892697"/>
              <a:gd name="connsiteY8" fmla="*/ 216816 h 245097"/>
              <a:gd name="connsiteX9" fmla="*/ 265175 w 3892697"/>
              <a:gd name="connsiteY9" fmla="*/ 207390 h 245097"/>
              <a:gd name="connsiteX10" fmla="*/ 180333 w 3892697"/>
              <a:gd name="connsiteY10" fmla="*/ 197963 h 245097"/>
              <a:gd name="connsiteX11" fmla="*/ 3639970 w 3892697"/>
              <a:gd name="connsiteY11" fmla="*/ 207390 h 245097"/>
              <a:gd name="connsiteX12" fmla="*/ 3771946 w 3892697"/>
              <a:gd name="connsiteY12" fmla="*/ 216816 h 245097"/>
              <a:gd name="connsiteX13" fmla="*/ 3885067 w 3892697"/>
              <a:gd name="connsiteY13" fmla="*/ 226243 h 245097"/>
              <a:gd name="connsiteX14" fmla="*/ 1971426 w 3892697"/>
              <a:gd name="connsiteY14" fmla="*/ 216816 h 245097"/>
              <a:gd name="connsiteX15" fmla="*/ 1735756 w 3892697"/>
              <a:gd name="connsiteY15" fmla="*/ 207390 h 245097"/>
              <a:gd name="connsiteX16" fmla="*/ 1434098 w 3892697"/>
              <a:gd name="connsiteY16" fmla="*/ 197963 h 245097"/>
              <a:gd name="connsiteX17" fmla="*/ 1198428 w 3892697"/>
              <a:gd name="connsiteY17" fmla="*/ 169682 h 245097"/>
              <a:gd name="connsiteX18" fmla="*/ 1028746 w 3892697"/>
              <a:gd name="connsiteY18" fmla="*/ 150829 h 245097"/>
              <a:gd name="connsiteX19" fmla="*/ 962758 w 3892697"/>
              <a:gd name="connsiteY19" fmla="*/ 131975 h 245097"/>
              <a:gd name="connsiteX20" fmla="*/ 708234 w 3892697"/>
              <a:gd name="connsiteY20" fmla="*/ 103695 h 245097"/>
              <a:gd name="connsiteX21" fmla="*/ 613966 w 3892697"/>
              <a:gd name="connsiteY21" fmla="*/ 84841 h 245097"/>
              <a:gd name="connsiteX22" fmla="*/ 538552 w 3892697"/>
              <a:gd name="connsiteY22" fmla="*/ 75414 h 245097"/>
              <a:gd name="connsiteX23" fmla="*/ 491418 w 3892697"/>
              <a:gd name="connsiteY23" fmla="*/ 65988 h 245097"/>
              <a:gd name="connsiteX24" fmla="*/ 434857 w 3892697"/>
              <a:gd name="connsiteY24" fmla="*/ 56561 h 245097"/>
              <a:gd name="connsiteX25" fmla="*/ 340589 w 3892697"/>
              <a:gd name="connsiteY25" fmla="*/ 37707 h 245097"/>
              <a:gd name="connsiteX26" fmla="*/ 227467 w 3892697"/>
              <a:gd name="connsiteY26" fmla="*/ 18854 h 245097"/>
              <a:gd name="connsiteX27" fmla="*/ 170906 w 3892697"/>
              <a:gd name="connsiteY27" fmla="*/ 9427 h 245097"/>
              <a:gd name="connsiteX28" fmla="*/ 29504 w 3892697"/>
              <a:gd name="connsiteY28" fmla="*/ 0 h 245097"/>
              <a:gd name="connsiteX29" fmla="*/ 1224 w 3892697"/>
              <a:gd name="connsiteY29" fmla="*/ 9427 h 245097"/>
              <a:gd name="connsiteX30" fmla="*/ 10651 w 3892697"/>
              <a:gd name="connsiteY30" fmla="*/ 47134 h 245097"/>
              <a:gd name="connsiteX31" fmla="*/ 38931 w 3892697"/>
              <a:gd name="connsiteY31" fmla="*/ 113122 h 245097"/>
              <a:gd name="connsiteX32" fmla="*/ 57785 w 3892697"/>
              <a:gd name="connsiteY32" fmla="*/ 141402 h 245097"/>
              <a:gd name="connsiteX33" fmla="*/ 86065 w 3892697"/>
              <a:gd name="connsiteY33" fmla="*/ 207390 h 245097"/>
              <a:gd name="connsiteX34" fmla="*/ 161480 w 3892697"/>
              <a:gd name="connsiteY34" fmla="*/ 207390 h 245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892697" h="245097">
                <a:moveTo>
                  <a:pt x="434857" y="245097"/>
                </a:moveTo>
                <a:cubicBezTo>
                  <a:pt x="630029" y="223411"/>
                  <a:pt x="454684" y="240623"/>
                  <a:pt x="821356" y="226243"/>
                </a:cubicBezTo>
                <a:cubicBezTo>
                  <a:pt x="881096" y="223900"/>
                  <a:pt x="940682" y="217414"/>
                  <a:pt x="1000465" y="216816"/>
                </a:cubicBezTo>
                <a:lnTo>
                  <a:pt x="2706717" y="207390"/>
                </a:lnTo>
                <a:lnTo>
                  <a:pt x="3027228" y="216816"/>
                </a:lnTo>
                <a:cubicBezTo>
                  <a:pt x="3049421" y="217899"/>
                  <a:pt x="3071192" y="223306"/>
                  <a:pt x="3093216" y="226243"/>
                </a:cubicBezTo>
                <a:cubicBezTo>
                  <a:pt x="3118327" y="229591"/>
                  <a:pt x="3193964" y="235670"/>
                  <a:pt x="3168630" y="235670"/>
                </a:cubicBezTo>
                <a:lnTo>
                  <a:pt x="566832" y="226243"/>
                </a:lnTo>
                <a:cubicBezTo>
                  <a:pt x="491418" y="223101"/>
                  <a:pt x="415922" y="221524"/>
                  <a:pt x="340589" y="216816"/>
                </a:cubicBezTo>
                <a:cubicBezTo>
                  <a:pt x="315305" y="215236"/>
                  <a:pt x="290335" y="210350"/>
                  <a:pt x="265175" y="207390"/>
                </a:cubicBezTo>
                <a:cubicBezTo>
                  <a:pt x="236915" y="204065"/>
                  <a:pt x="151878" y="197963"/>
                  <a:pt x="180333" y="197963"/>
                </a:cubicBezTo>
                <a:lnTo>
                  <a:pt x="3639970" y="207390"/>
                </a:lnTo>
                <a:lnTo>
                  <a:pt x="3771946" y="216816"/>
                </a:lnTo>
                <a:cubicBezTo>
                  <a:pt x="3809672" y="219718"/>
                  <a:pt x="3922905" y="226243"/>
                  <a:pt x="3885067" y="226243"/>
                </a:cubicBezTo>
                <a:lnTo>
                  <a:pt x="1971426" y="216816"/>
                </a:lnTo>
                <a:lnTo>
                  <a:pt x="1735756" y="207390"/>
                </a:lnTo>
                <a:cubicBezTo>
                  <a:pt x="1635216" y="203862"/>
                  <a:pt x="1534453" y="205006"/>
                  <a:pt x="1434098" y="197963"/>
                </a:cubicBezTo>
                <a:cubicBezTo>
                  <a:pt x="1355172" y="192424"/>
                  <a:pt x="1277156" y="177554"/>
                  <a:pt x="1198428" y="169682"/>
                </a:cubicBezTo>
                <a:cubicBezTo>
                  <a:pt x="1078952" y="157735"/>
                  <a:pt x="1135495" y="164173"/>
                  <a:pt x="1028746" y="150829"/>
                </a:cubicBezTo>
                <a:cubicBezTo>
                  <a:pt x="1006750" y="144544"/>
                  <a:pt x="985381" y="135369"/>
                  <a:pt x="962758" y="131975"/>
                </a:cubicBezTo>
                <a:cubicBezTo>
                  <a:pt x="844414" y="114223"/>
                  <a:pt x="828150" y="133675"/>
                  <a:pt x="708234" y="103695"/>
                </a:cubicBezTo>
                <a:cubicBezTo>
                  <a:pt x="662428" y="92243"/>
                  <a:pt x="667898" y="92546"/>
                  <a:pt x="613966" y="84841"/>
                </a:cubicBezTo>
                <a:cubicBezTo>
                  <a:pt x="588887" y="81258"/>
                  <a:pt x="563591" y="79266"/>
                  <a:pt x="538552" y="75414"/>
                </a:cubicBezTo>
                <a:cubicBezTo>
                  <a:pt x="522716" y="72978"/>
                  <a:pt x="507182" y="68854"/>
                  <a:pt x="491418" y="65988"/>
                </a:cubicBezTo>
                <a:cubicBezTo>
                  <a:pt x="472613" y="62569"/>
                  <a:pt x="453643" y="60084"/>
                  <a:pt x="434857" y="56561"/>
                </a:cubicBezTo>
                <a:cubicBezTo>
                  <a:pt x="403361" y="50655"/>
                  <a:pt x="372198" y="42975"/>
                  <a:pt x="340589" y="37707"/>
                </a:cubicBezTo>
                <a:lnTo>
                  <a:pt x="227467" y="18854"/>
                </a:lnTo>
                <a:cubicBezTo>
                  <a:pt x="208613" y="15712"/>
                  <a:pt x="189977" y="10698"/>
                  <a:pt x="170906" y="9427"/>
                </a:cubicBezTo>
                <a:lnTo>
                  <a:pt x="29504" y="0"/>
                </a:lnTo>
                <a:cubicBezTo>
                  <a:pt x="20077" y="3142"/>
                  <a:pt x="4914" y="201"/>
                  <a:pt x="1224" y="9427"/>
                </a:cubicBezTo>
                <a:cubicBezTo>
                  <a:pt x="-3588" y="21456"/>
                  <a:pt x="7092" y="34677"/>
                  <a:pt x="10651" y="47134"/>
                </a:cubicBezTo>
                <a:cubicBezTo>
                  <a:pt x="18204" y="73570"/>
                  <a:pt x="24569" y="87988"/>
                  <a:pt x="38931" y="113122"/>
                </a:cubicBezTo>
                <a:cubicBezTo>
                  <a:pt x="44552" y="122959"/>
                  <a:pt x="51500" y="131975"/>
                  <a:pt x="57785" y="141402"/>
                </a:cubicBezTo>
                <a:cubicBezTo>
                  <a:pt x="60302" y="151468"/>
                  <a:pt x="68472" y="202112"/>
                  <a:pt x="86065" y="207390"/>
                </a:cubicBezTo>
                <a:cubicBezTo>
                  <a:pt x="110143" y="214614"/>
                  <a:pt x="136342" y="207390"/>
                  <a:pt x="161480" y="207390"/>
                </a:cubicBezTo>
              </a:path>
            </a:pathLst>
          </a:cu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6" name="Freeform 5"/>
          <p:cNvSpPr/>
          <p:nvPr/>
        </p:nvSpPr>
        <p:spPr>
          <a:xfrm>
            <a:off x="1425019" y="1876343"/>
            <a:ext cx="2092750" cy="150829"/>
          </a:xfrm>
          <a:custGeom>
            <a:avLst/>
            <a:gdLst>
              <a:gd name="connsiteX0" fmla="*/ 150828 w 2092750"/>
              <a:gd name="connsiteY0" fmla="*/ 141402 h 150829"/>
              <a:gd name="connsiteX1" fmla="*/ 2092750 w 2092750"/>
              <a:gd name="connsiteY1" fmla="*/ 131975 h 150829"/>
              <a:gd name="connsiteX2" fmla="*/ 1376313 w 2092750"/>
              <a:gd name="connsiteY2" fmla="*/ 113121 h 150829"/>
              <a:gd name="connsiteX3" fmla="*/ 1310325 w 2092750"/>
              <a:gd name="connsiteY3" fmla="*/ 103695 h 150829"/>
              <a:gd name="connsiteX4" fmla="*/ 1197204 w 2092750"/>
              <a:gd name="connsiteY4" fmla="*/ 94268 h 150829"/>
              <a:gd name="connsiteX5" fmla="*/ 952107 w 2092750"/>
              <a:gd name="connsiteY5" fmla="*/ 75414 h 150829"/>
              <a:gd name="connsiteX6" fmla="*/ 914400 w 2092750"/>
              <a:gd name="connsiteY6" fmla="*/ 65987 h 150829"/>
              <a:gd name="connsiteX7" fmla="*/ 669303 w 2092750"/>
              <a:gd name="connsiteY7" fmla="*/ 47134 h 150829"/>
              <a:gd name="connsiteX8" fmla="*/ 537327 w 2092750"/>
              <a:gd name="connsiteY8" fmla="*/ 37707 h 150829"/>
              <a:gd name="connsiteX9" fmla="*/ 480767 w 2092750"/>
              <a:gd name="connsiteY9" fmla="*/ 28280 h 150829"/>
              <a:gd name="connsiteX10" fmla="*/ 386499 w 2092750"/>
              <a:gd name="connsiteY10" fmla="*/ 9426 h 150829"/>
              <a:gd name="connsiteX11" fmla="*/ 263950 w 2092750"/>
              <a:gd name="connsiteY11" fmla="*/ 0 h 150829"/>
              <a:gd name="connsiteX12" fmla="*/ 188536 w 2092750"/>
              <a:gd name="connsiteY12" fmla="*/ 47134 h 150829"/>
              <a:gd name="connsiteX13" fmla="*/ 160255 w 2092750"/>
              <a:gd name="connsiteY13" fmla="*/ 65987 h 150829"/>
              <a:gd name="connsiteX14" fmla="*/ 56560 w 2092750"/>
              <a:gd name="connsiteY14" fmla="*/ 84841 h 150829"/>
              <a:gd name="connsiteX15" fmla="*/ 0 w 2092750"/>
              <a:gd name="connsiteY15" fmla="*/ 94268 h 150829"/>
              <a:gd name="connsiteX16" fmla="*/ 1291472 w 2092750"/>
              <a:gd name="connsiteY16" fmla="*/ 94268 h 150829"/>
              <a:gd name="connsiteX17" fmla="*/ 1357459 w 2092750"/>
              <a:gd name="connsiteY17" fmla="*/ 84841 h 150829"/>
              <a:gd name="connsiteX18" fmla="*/ 1451727 w 2092750"/>
              <a:gd name="connsiteY18" fmla="*/ 65987 h 150829"/>
              <a:gd name="connsiteX19" fmla="*/ 1800519 w 2092750"/>
              <a:gd name="connsiteY19" fmla="*/ 75414 h 150829"/>
              <a:gd name="connsiteX20" fmla="*/ 1894787 w 2092750"/>
              <a:gd name="connsiteY20" fmla="*/ 113121 h 150829"/>
              <a:gd name="connsiteX21" fmla="*/ 1819373 w 2092750"/>
              <a:gd name="connsiteY21" fmla="*/ 131975 h 150829"/>
              <a:gd name="connsiteX22" fmla="*/ 1725105 w 2092750"/>
              <a:gd name="connsiteY22" fmla="*/ 150829 h 150829"/>
              <a:gd name="connsiteX23" fmla="*/ 1112362 w 2092750"/>
              <a:gd name="connsiteY23" fmla="*/ 141402 h 150829"/>
              <a:gd name="connsiteX24" fmla="*/ 1027521 w 2092750"/>
              <a:gd name="connsiteY24" fmla="*/ 122548 h 150829"/>
              <a:gd name="connsiteX25" fmla="*/ 923826 w 2092750"/>
              <a:gd name="connsiteY25" fmla="*/ 113121 h 150829"/>
              <a:gd name="connsiteX26" fmla="*/ 829558 w 2092750"/>
              <a:gd name="connsiteY26" fmla="*/ 94268 h 150829"/>
              <a:gd name="connsiteX27" fmla="*/ 735290 w 2092750"/>
              <a:gd name="connsiteY27" fmla="*/ 84841 h 150829"/>
              <a:gd name="connsiteX28" fmla="*/ 603315 w 2092750"/>
              <a:gd name="connsiteY28" fmla="*/ 56560 h 150829"/>
              <a:gd name="connsiteX29" fmla="*/ 461913 w 2092750"/>
              <a:gd name="connsiteY29" fmla="*/ 47134 h 150829"/>
              <a:gd name="connsiteX30" fmla="*/ 744717 w 2092750"/>
              <a:gd name="connsiteY30" fmla="*/ 56560 h 150829"/>
              <a:gd name="connsiteX31" fmla="*/ 829558 w 2092750"/>
              <a:gd name="connsiteY31" fmla="*/ 65987 h 150829"/>
              <a:gd name="connsiteX32" fmla="*/ 895546 w 2092750"/>
              <a:gd name="connsiteY32" fmla="*/ 94268 h 150829"/>
              <a:gd name="connsiteX33" fmla="*/ 1225484 w 2092750"/>
              <a:gd name="connsiteY33" fmla="*/ 122548 h 150829"/>
              <a:gd name="connsiteX34" fmla="*/ 678729 w 2092750"/>
              <a:gd name="connsiteY34" fmla="*/ 131975 h 150829"/>
              <a:gd name="connsiteX35" fmla="*/ 254523 w 2092750"/>
              <a:gd name="connsiteY35" fmla="*/ 141402 h 150829"/>
              <a:gd name="connsiteX36" fmla="*/ 226243 w 2092750"/>
              <a:gd name="connsiteY36" fmla="*/ 150829 h 150829"/>
              <a:gd name="connsiteX37" fmla="*/ 2007909 w 2092750"/>
              <a:gd name="connsiteY37" fmla="*/ 141402 h 150829"/>
              <a:gd name="connsiteX38" fmla="*/ 2073896 w 2092750"/>
              <a:gd name="connsiteY38" fmla="*/ 122548 h 150829"/>
              <a:gd name="connsiteX39" fmla="*/ 2092750 w 2092750"/>
              <a:gd name="connsiteY39" fmla="*/ 113121 h 150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092750" h="150829">
                <a:moveTo>
                  <a:pt x="150828" y="141402"/>
                </a:moveTo>
                <a:lnTo>
                  <a:pt x="2092750" y="131975"/>
                </a:lnTo>
                <a:lnTo>
                  <a:pt x="1376313" y="113121"/>
                </a:lnTo>
                <a:cubicBezTo>
                  <a:pt x="1354108" y="112318"/>
                  <a:pt x="1332422" y="106021"/>
                  <a:pt x="1310325" y="103695"/>
                </a:cubicBezTo>
                <a:cubicBezTo>
                  <a:pt x="1272695" y="99734"/>
                  <a:pt x="1234952" y="96871"/>
                  <a:pt x="1197204" y="94268"/>
                </a:cubicBezTo>
                <a:cubicBezTo>
                  <a:pt x="963142" y="78125"/>
                  <a:pt x="1114273" y="93433"/>
                  <a:pt x="952107" y="75414"/>
                </a:cubicBezTo>
                <a:cubicBezTo>
                  <a:pt x="939538" y="72272"/>
                  <a:pt x="927180" y="68117"/>
                  <a:pt x="914400" y="65987"/>
                </a:cubicBezTo>
                <a:cubicBezTo>
                  <a:pt x="829609" y="51855"/>
                  <a:pt x="759556" y="52775"/>
                  <a:pt x="669303" y="47134"/>
                </a:cubicBezTo>
                <a:lnTo>
                  <a:pt x="537327" y="37707"/>
                </a:lnTo>
                <a:cubicBezTo>
                  <a:pt x="518474" y="34565"/>
                  <a:pt x="499509" y="32029"/>
                  <a:pt x="480767" y="28280"/>
                </a:cubicBezTo>
                <a:cubicBezTo>
                  <a:pt x="425300" y="17186"/>
                  <a:pt x="454683" y="16603"/>
                  <a:pt x="386499" y="9426"/>
                </a:cubicBezTo>
                <a:cubicBezTo>
                  <a:pt x="345754" y="5137"/>
                  <a:pt x="304800" y="3142"/>
                  <a:pt x="263950" y="0"/>
                </a:cubicBezTo>
                <a:cubicBezTo>
                  <a:pt x="218725" y="67835"/>
                  <a:pt x="282764" y="-15681"/>
                  <a:pt x="188536" y="47134"/>
                </a:cubicBezTo>
                <a:cubicBezTo>
                  <a:pt x="179109" y="53418"/>
                  <a:pt x="170669" y="61524"/>
                  <a:pt x="160255" y="65987"/>
                </a:cubicBezTo>
                <a:cubicBezTo>
                  <a:pt x="137673" y="75665"/>
                  <a:pt x="72466" y="82394"/>
                  <a:pt x="56560" y="84841"/>
                </a:cubicBezTo>
                <a:cubicBezTo>
                  <a:pt x="37669" y="87747"/>
                  <a:pt x="18853" y="91126"/>
                  <a:pt x="0" y="94268"/>
                </a:cubicBezTo>
                <a:cubicBezTo>
                  <a:pt x="442156" y="204810"/>
                  <a:pt x="57185" y="111901"/>
                  <a:pt x="1291472" y="94268"/>
                </a:cubicBezTo>
                <a:cubicBezTo>
                  <a:pt x="1313689" y="93951"/>
                  <a:pt x="1335598" y="88816"/>
                  <a:pt x="1357459" y="84841"/>
                </a:cubicBezTo>
                <a:cubicBezTo>
                  <a:pt x="1666865" y="28584"/>
                  <a:pt x="1008924" y="139790"/>
                  <a:pt x="1451727" y="65987"/>
                </a:cubicBezTo>
                <a:lnTo>
                  <a:pt x="1800519" y="75414"/>
                </a:lnTo>
                <a:cubicBezTo>
                  <a:pt x="1893069" y="79438"/>
                  <a:pt x="1877118" y="60117"/>
                  <a:pt x="1894787" y="113121"/>
                </a:cubicBezTo>
                <a:cubicBezTo>
                  <a:pt x="1830145" y="134669"/>
                  <a:pt x="1910373" y="109225"/>
                  <a:pt x="1819373" y="131975"/>
                </a:cubicBezTo>
                <a:cubicBezTo>
                  <a:pt x="1731623" y="153913"/>
                  <a:pt x="1886769" y="127733"/>
                  <a:pt x="1725105" y="150829"/>
                </a:cubicBezTo>
                <a:cubicBezTo>
                  <a:pt x="1520857" y="147687"/>
                  <a:pt x="1316466" y="149677"/>
                  <a:pt x="1112362" y="141402"/>
                </a:cubicBezTo>
                <a:cubicBezTo>
                  <a:pt x="1083416" y="140228"/>
                  <a:pt x="1056171" y="126846"/>
                  <a:pt x="1027521" y="122548"/>
                </a:cubicBezTo>
                <a:cubicBezTo>
                  <a:pt x="993197" y="117399"/>
                  <a:pt x="958296" y="117176"/>
                  <a:pt x="923826" y="113121"/>
                </a:cubicBezTo>
                <a:cubicBezTo>
                  <a:pt x="636668" y="79339"/>
                  <a:pt x="1033459" y="123397"/>
                  <a:pt x="829558" y="94268"/>
                </a:cubicBezTo>
                <a:cubicBezTo>
                  <a:pt x="798296" y="89802"/>
                  <a:pt x="766713" y="87983"/>
                  <a:pt x="735290" y="84841"/>
                </a:cubicBezTo>
                <a:cubicBezTo>
                  <a:pt x="692716" y="74197"/>
                  <a:pt x="647533" y="60771"/>
                  <a:pt x="603315" y="56560"/>
                </a:cubicBezTo>
                <a:cubicBezTo>
                  <a:pt x="556289" y="52081"/>
                  <a:pt x="414674" y="47134"/>
                  <a:pt x="461913" y="47134"/>
                </a:cubicBezTo>
                <a:cubicBezTo>
                  <a:pt x="556233" y="47134"/>
                  <a:pt x="650449" y="53418"/>
                  <a:pt x="744717" y="56560"/>
                </a:cubicBezTo>
                <a:cubicBezTo>
                  <a:pt x="772997" y="59702"/>
                  <a:pt x="801953" y="59086"/>
                  <a:pt x="829558" y="65987"/>
                </a:cubicBezTo>
                <a:cubicBezTo>
                  <a:pt x="852774" y="71791"/>
                  <a:pt x="872080" y="89575"/>
                  <a:pt x="895546" y="94268"/>
                </a:cubicBezTo>
                <a:cubicBezTo>
                  <a:pt x="978083" y="110775"/>
                  <a:pt x="1140368" y="117541"/>
                  <a:pt x="1225484" y="122548"/>
                </a:cubicBezTo>
                <a:lnTo>
                  <a:pt x="678729" y="131975"/>
                </a:lnTo>
                <a:lnTo>
                  <a:pt x="254523" y="141402"/>
                </a:lnTo>
                <a:cubicBezTo>
                  <a:pt x="244595" y="141816"/>
                  <a:pt x="216306" y="150829"/>
                  <a:pt x="226243" y="150829"/>
                </a:cubicBezTo>
                <a:lnTo>
                  <a:pt x="2007909" y="141402"/>
                </a:lnTo>
                <a:cubicBezTo>
                  <a:pt x="2031747" y="135442"/>
                  <a:pt x="2051355" y="131564"/>
                  <a:pt x="2073896" y="122548"/>
                </a:cubicBezTo>
                <a:cubicBezTo>
                  <a:pt x="2080420" y="119938"/>
                  <a:pt x="2086465" y="116263"/>
                  <a:pt x="2092750" y="113121"/>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7" name="Freeform 6"/>
          <p:cNvSpPr/>
          <p:nvPr/>
        </p:nvSpPr>
        <p:spPr>
          <a:xfrm>
            <a:off x="-501820" y="4760536"/>
            <a:ext cx="3600489" cy="142010"/>
          </a:xfrm>
          <a:custGeom>
            <a:avLst/>
            <a:gdLst>
              <a:gd name="connsiteX0" fmla="*/ 131975 w 3600489"/>
              <a:gd name="connsiteY0" fmla="*/ 131975 h 142010"/>
              <a:gd name="connsiteX1" fmla="*/ 1866507 w 3600489"/>
              <a:gd name="connsiteY1" fmla="*/ 113122 h 142010"/>
              <a:gd name="connsiteX2" fmla="*/ 1941921 w 3600489"/>
              <a:gd name="connsiteY2" fmla="*/ 94268 h 142010"/>
              <a:gd name="connsiteX3" fmla="*/ 1998482 w 3600489"/>
              <a:gd name="connsiteY3" fmla="*/ 84841 h 142010"/>
              <a:gd name="connsiteX4" fmla="*/ 2535810 w 3600489"/>
              <a:gd name="connsiteY4" fmla="*/ 75415 h 142010"/>
              <a:gd name="connsiteX5" fmla="*/ 2677212 w 3600489"/>
              <a:gd name="connsiteY5" fmla="*/ 56561 h 142010"/>
              <a:gd name="connsiteX6" fmla="*/ 2714919 w 3600489"/>
              <a:gd name="connsiteY6" fmla="*/ 47134 h 142010"/>
              <a:gd name="connsiteX7" fmla="*/ 2846895 w 3600489"/>
              <a:gd name="connsiteY7" fmla="*/ 37707 h 142010"/>
              <a:gd name="connsiteX8" fmla="*/ 2875175 w 3600489"/>
              <a:gd name="connsiteY8" fmla="*/ 28281 h 142010"/>
              <a:gd name="connsiteX9" fmla="*/ 3148552 w 3600489"/>
              <a:gd name="connsiteY9" fmla="*/ 28281 h 142010"/>
              <a:gd name="connsiteX10" fmla="*/ 3450210 w 3600489"/>
              <a:gd name="connsiteY10" fmla="*/ 18854 h 142010"/>
              <a:gd name="connsiteX11" fmla="*/ 3478491 w 3600489"/>
              <a:gd name="connsiteY11" fmla="*/ 9427 h 142010"/>
              <a:gd name="connsiteX12" fmla="*/ 3337088 w 3600489"/>
              <a:gd name="connsiteY12" fmla="*/ 18854 h 142010"/>
              <a:gd name="connsiteX13" fmla="*/ 1234911 w 3600489"/>
              <a:gd name="connsiteY13" fmla="*/ 18854 h 142010"/>
              <a:gd name="connsiteX14" fmla="*/ 1102936 w 3600489"/>
              <a:gd name="connsiteY14" fmla="*/ 9427 h 142010"/>
              <a:gd name="connsiteX15" fmla="*/ 829559 w 3600489"/>
              <a:gd name="connsiteY15" fmla="*/ 0 h 142010"/>
              <a:gd name="connsiteX16" fmla="*/ 433633 w 3600489"/>
              <a:gd name="connsiteY16" fmla="*/ 9427 h 142010"/>
              <a:gd name="connsiteX17" fmla="*/ 282804 w 3600489"/>
              <a:gd name="connsiteY17" fmla="*/ 18854 h 142010"/>
              <a:gd name="connsiteX18" fmla="*/ 744717 w 3600489"/>
              <a:gd name="connsiteY18" fmla="*/ 9427 h 142010"/>
              <a:gd name="connsiteX19" fmla="*/ 2026763 w 3600489"/>
              <a:gd name="connsiteY19" fmla="*/ 18854 h 142010"/>
              <a:gd name="connsiteX20" fmla="*/ 2083324 w 3600489"/>
              <a:gd name="connsiteY20" fmla="*/ 28281 h 142010"/>
              <a:gd name="connsiteX21" fmla="*/ 2215299 w 3600489"/>
              <a:gd name="connsiteY21" fmla="*/ 37707 h 142010"/>
              <a:gd name="connsiteX22" fmla="*/ 3591612 w 3600489"/>
              <a:gd name="connsiteY22" fmla="*/ 37707 h 142010"/>
              <a:gd name="connsiteX23" fmla="*/ 3459637 w 3600489"/>
              <a:gd name="connsiteY23" fmla="*/ 47134 h 142010"/>
              <a:gd name="connsiteX24" fmla="*/ 2366128 w 3600489"/>
              <a:gd name="connsiteY24" fmla="*/ 56561 h 142010"/>
              <a:gd name="connsiteX25" fmla="*/ 2309567 w 3600489"/>
              <a:gd name="connsiteY25" fmla="*/ 65988 h 142010"/>
              <a:gd name="connsiteX26" fmla="*/ 2149311 w 3600489"/>
              <a:gd name="connsiteY26" fmla="*/ 84841 h 142010"/>
              <a:gd name="connsiteX27" fmla="*/ 1376313 w 3600489"/>
              <a:gd name="connsiteY27" fmla="*/ 75415 h 142010"/>
              <a:gd name="connsiteX28" fmla="*/ 1319752 w 3600489"/>
              <a:gd name="connsiteY28" fmla="*/ 65988 h 142010"/>
              <a:gd name="connsiteX29" fmla="*/ 716437 w 3600489"/>
              <a:gd name="connsiteY29" fmla="*/ 75415 h 142010"/>
              <a:gd name="connsiteX30" fmla="*/ 584462 w 3600489"/>
              <a:gd name="connsiteY30" fmla="*/ 94268 h 142010"/>
              <a:gd name="connsiteX31" fmla="*/ 556181 w 3600489"/>
              <a:gd name="connsiteY31" fmla="*/ 103695 h 142010"/>
              <a:gd name="connsiteX32" fmla="*/ 509047 w 3600489"/>
              <a:gd name="connsiteY32" fmla="*/ 113122 h 142010"/>
              <a:gd name="connsiteX33" fmla="*/ 480767 w 3600489"/>
              <a:gd name="connsiteY33" fmla="*/ 122549 h 142010"/>
              <a:gd name="connsiteX34" fmla="*/ 348792 w 3600489"/>
              <a:gd name="connsiteY34" fmla="*/ 131975 h 142010"/>
              <a:gd name="connsiteX35" fmla="*/ 358218 w 3600489"/>
              <a:gd name="connsiteY35" fmla="*/ 131975 h 142010"/>
              <a:gd name="connsiteX36" fmla="*/ 2960016 w 3600489"/>
              <a:gd name="connsiteY36" fmla="*/ 122549 h 142010"/>
              <a:gd name="connsiteX37" fmla="*/ 3148552 w 3600489"/>
              <a:gd name="connsiteY37" fmla="*/ 113122 h 142010"/>
              <a:gd name="connsiteX38" fmla="*/ 3176833 w 3600489"/>
              <a:gd name="connsiteY38" fmla="*/ 103695 h 142010"/>
              <a:gd name="connsiteX39" fmla="*/ 3223967 w 3600489"/>
              <a:gd name="connsiteY39" fmla="*/ 94268 h 142010"/>
              <a:gd name="connsiteX40" fmla="*/ 3346515 w 3600489"/>
              <a:gd name="connsiteY40" fmla="*/ 75415 h 142010"/>
              <a:gd name="connsiteX41" fmla="*/ 3374796 w 3600489"/>
              <a:gd name="connsiteY41" fmla="*/ 65988 h 142010"/>
              <a:gd name="connsiteX42" fmla="*/ 3459637 w 3600489"/>
              <a:gd name="connsiteY42" fmla="*/ 56561 h 142010"/>
              <a:gd name="connsiteX43" fmla="*/ 3412503 w 3600489"/>
              <a:gd name="connsiteY43" fmla="*/ 47134 h 142010"/>
              <a:gd name="connsiteX44" fmla="*/ 2224726 w 3600489"/>
              <a:gd name="connsiteY44" fmla="*/ 37707 h 142010"/>
              <a:gd name="connsiteX45" fmla="*/ 169682 w 3600489"/>
              <a:gd name="connsiteY45" fmla="*/ 28281 h 142010"/>
              <a:gd name="connsiteX46" fmla="*/ 0 w 3600489"/>
              <a:gd name="connsiteY46" fmla="*/ 18854 h 142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3600489" h="142010">
                <a:moveTo>
                  <a:pt x="131975" y="131975"/>
                </a:moveTo>
                <a:cubicBezTo>
                  <a:pt x="809356" y="83595"/>
                  <a:pt x="67616" y="133681"/>
                  <a:pt x="1866507" y="113122"/>
                </a:cubicBezTo>
                <a:cubicBezTo>
                  <a:pt x="1909460" y="112631"/>
                  <a:pt x="1907076" y="102011"/>
                  <a:pt x="1941921" y="94268"/>
                </a:cubicBezTo>
                <a:cubicBezTo>
                  <a:pt x="1960580" y="90122"/>
                  <a:pt x="1979378" y="85447"/>
                  <a:pt x="1998482" y="84841"/>
                </a:cubicBezTo>
                <a:cubicBezTo>
                  <a:pt x="2177529" y="79157"/>
                  <a:pt x="2356701" y="78557"/>
                  <a:pt x="2535810" y="75415"/>
                </a:cubicBezTo>
                <a:cubicBezTo>
                  <a:pt x="2592403" y="69127"/>
                  <a:pt x="2624320" y="67140"/>
                  <a:pt x="2677212" y="56561"/>
                </a:cubicBezTo>
                <a:cubicBezTo>
                  <a:pt x="2689916" y="54020"/>
                  <a:pt x="2702042" y="48565"/>
                  <a:pt x="2714919" y="47134"/>
                </a:cubicBezTo>
                <a:cubicBezTo>
                  <a:pt x="2758753" y="42263"/>
                  <a:pt x="2802903" y="40849"/>
                  <a:pt x="2846895" y="37707"/>
                </a:cubicBezTo>
                <a:cubicBezTo>
                  <a:pt x="2856322" y="34565"/>
                  <a:pt x="2865326" y="29594"/>
                  <a:pt x="2875175" y="28281"/>
                </a:cubicBezTo>
                <a:cubicBezTo>
                  <a:pt x="2998317" y="11863"/>
                  <a:pt x="3011768" y="20235"/>
                  <a:pt x="3148552" y="28281"/>
                </a:cubicBezTo>
                <a:cubicBezTo>
                  <a:pt x="3249105" y="25139"/>
                  <a:pt x="3349772" y="24593"/>
                  <a:pt x="3450210" y="18854"/>
                </a:cubicBezTo>
                <a:cubicBezTo>
                  <a:pt x="3460131" y="18287"/>
                  <a:pt x="3488428" y="9427"/>
                  <a:pt x="3478491" y="9427"/>
                </a:cubicBezTo>
                <a:cubicBezTo>
                  <a:pt x="3431252" y="9427"/>
                  <a:pt x="3384222" y="15712"/>
                  <a:pt x="3337088" y="18854"/>
                </a:cubicBezTo>
                <a:cubicBezTo>
                  <a:pt x="2672324" y="240450"/>
                  <a:pt x="1935611" y="24843"/>
                  <a:pt x="1234911" y="18854"/>
                </a:cubicBezTo>
                <a:cubicBezTo>
                  <a:pt x="1190809" y="18477"/>
                  <a:pt x="1146992" y="11476"/>
                  <a:pt x="1102936" y="9427"/>
                </a:cubicBezTo>
                <a:cubicBezTo>
                  <a:pt x="1011855" y="5191"/>
                  <a:pt x="920685" y="3142"/>
                  <a:pt x="829559" y="0"/>
                </a:cubicBezTo>
                <a:lnTo>
                  <a:pt x="433633" y="9427"/>
                </a:lnTo>
                <a:cubicBezTo>
                  <a:pt x="383288" y="11163"/>
                  <a:pt x="232430" y="18854"/>
                  <a:pt x="282804" y="18854"/>
                </a:cubicBezTo>
                <a:cubicBezTo>
                  <a:pt x="436807" y="18854"/>
                  <a:pt x="590746" y="12569"/>
                  <a:pt x="744717" y="9427"/>
                </a:cubicBezTo>
                <a:lnTo>
                  <a:pt x="2026763" y="18854"/>
                </a:lnTo>
                <a:cubicBezTo>
                  <a:pt x="2045875" y="19123"/>
                  <a:pt x="2064305" y="26379"/>
                  <a:pt x="2083324" y="28281"/>
                </a:cubicBezTo>
                <a:cubicBezTo>
                  <a:pt x="2127209" y="32669"/>
                  <a:pt x="2171307" y="34565"/>
                  <a:pt x="2215299" y="37707"/>
                </a:cubicBezTo>
                <a:cubicBezTo>
                  <a:pt x="2549069" y="34079"/>
                  <a:pt x="3206301" y="18442"/>
                  <a:pt x="3591612" y="37707"/>
                </a:cubicBezTo>
                <a:cubicBezTo>
                  <a:pt x="3635661" y="39909"/>
                  <a:pt x="3503736" y="46456"/>
                  <a:pt x="3459637" y="47134"/>
                </a:cubicBezTo>
                <a:lnTo>
                  <a:pt x="2366128" y="56561"/>
                </a:lnTo>
                <a:cubicBezTo>
                  <a:pt x="2347274" y="59703"/>
                  <a:pt x="2328550" y="63755"/>
                  <a:pt x="2309567" y="65988"/>
                </a:cubicBezTo>
                <a:cubicBezTo>
                  <a:pt x="2119869" y="88306"/>
                  <a:pt x="2276987" y="63564"/>
                  <a:pt x="2149311" y="84841"/>
                </a:cubicBezTo>
                <a:lnTo>
                  <a:pt x="1376313" y="75415"/>
                </a:lnTo>
                <a:cubicBezTo>
                  <a:pt x="1357204" y="74981"/>
                  <a:pt x="1338866" y="65988"/>
                  <a:pt x="1319752" y="65988"/>
                </a:cubicBezTo>
                <a:cubicBezTo>
                  <a:pt x="1118622" y="65988"/>
                  <a:pt x="917542" y="72273"/>
                  <a:pt x="716437" y="75415"/>
                </a:cubicBezTo>
                <a:cubicBezTo>
                  <a:pt x="623468" y="98655"/>
                  <a:pt x="751645" y="68547"/>
                  <a:pt x="584462" y="94268"/>
                </a:cubicBezTo>
                <a:cubicBezTo>
                  <a:pt x="574641" y="95779"/>
                  <a:pt x="565821" y="101285"/>
                  <a:pt x="556181" y="103695"/>
                </a:cubicBezTo>
                <a:cubicBezTo>
                  <a:pt x="540637" y="107581"/>
                  <a:pt x="524591" y="109236"/>
                  <a:pt x="509047" y="113122"/>
                </a:cubicBezTo>
                <a:cubicBezTo>
                  <a:pt x="499407" y="115532"/>
                  <a:pt x="490636" y="121388"/>
                  <a:pt x="480767" y="122549"/>
                </a:cubicBezTo>
                <a:cubicBezTo>
                  <a:pt x="436965" y="127702"/>
                  <a:pt x="392784" y="128833"/>
                  <a:pt x="348792" y="131975"/>
                </a:cubicBezTo>
                <a:cubicBezTo>
                  <a:pt x="281182" y="154512"/>
                  <a:pt x="346123" y="132061"/>
                  <a:pt x="358218" y="131975"/>
                </a:cubicBezTo>
                <a:lnTo>
                  <a:pt x="2960016" y="122549"/>
                </a:lnTo>
                <a:cubicBezTo>
                  <a:pt x="3022861" y="119407"/>
                  <a:pt x="3085865" y="118573"/>
                  <a:pt x="3148552" y="113122"/>
                </a:cubicBezTo>
                <a:cubicBezTo>
                  <a:pt x="3158452" y="112261"/>
                  <a:pt x="3167193" y="106105"/>
                  <a:pt x="3176833" y="103695"/>
                </a:cubicBezTo>
                <a:cubicBezTo>
                  <a:pt x="3192377" y="99809"/>
                  <a:pt x="3208203" y="97134"/>
                  <a:pt x="3223967" y="94268"/>
                </a:cubicBezTo>
                <a:cubicBezTo>
                  <a:pt x="3271936" y="85546"/>
                  <a:pt x="3297072" y="82478"/>
                  <a:pt x="3346515" y="75415"/>
                </a:cubicBezTo>
                <a:cubicBezTo>
                  <a:pt x="3355942" y="72273"/>
                  <a:pt x="3364994" y="67622"/>
                  <a:pt x="3374796" y="65988"/>
                </a:cubicBezTo>
                <a:cubicBezTo>
                  <a:pt x="3402863" y="61310"/>
                  <a:pt x="3434187" y="69286"/>
                  <a:pt x="3459637" y="56561"/>
                </a:cubicBezTo>
                <a:cubicBezTo>
                  <a:pt x="3473968" y="49395"/>
                  <a:pt x="3428524" y="47379"/>
                  <a:pt x="3412503" y="47134"/>
                </a:cubicBezTo>
                <a:lnTo>
                  <a:pt x="2224726" y="37707"/>
                </a:lnTo>
                <a:lnTo>
                  <a:pt x="169682" y="28281"/>
                </a:lnTo>
                <a:cubicBezTo>
                  <a:pt x="63088" y="14956"/>
                  <a:pt x="119602" y="18854"/>
                  <a:pt x="0" y="18854"/>
                </a:cubicBezTo>
              </a:path>
            </a:pathLst>
          </a:cu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cxnSp>
        <p:nvCxnSpPr>
          <p:cNvPr id="9" name="Straight Connector 8"/>
          <p:cNvCxnSpPr/>
          <p:nvPr/>
        </p:nvCxnSpPr>
        <p:spPr>
          <a:xfrm>
            <a:off x="-1203489" y="3091994"/>
            <a:ext cx="11792932"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Slide Number Placeholder 9"/>
          <p:cNvSpPr>
            <a:spLocks noGrp="1"/>
          </p:cNvSpPr>
          <p:nvPr>
            <p:ph type="sldNum" sz="quarter" idx="12"/>
          </p:nvPr>
        </p:nvSpPr>
        <p:spPr/>
        <p:txBody>
          <a:bodyPr/>
          <a:lstStyle/>
          <a:p>
            <a:fld id="{27C78C6E-F64F-49F6-B25D-EA49DEFA2EE4}" type="slidenum">
              <a:rPr lang="en-NZ" smtClean="0"/>
              <a:t>40</a:t>
            </a:fld>
            <a:r>
              <a:rPr lang="en-NZ" dirty="0"/>
              <a:t>/50</a:t>
            </a:r>
          </a:p>
        </p:txBody>
      </p:sp>
    </p:spTree>
    <p:extLst>
      <p:ext uri="{BB962C8B-B14F-4D97-AF65-F5344CB8AC3E}">
        <p14:creationId xmlns:p14="http://schemas.microsoft.com/office/powerpoint/2010/main" val="132028012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206678" y="960272"/>
            <a:ext cx="6353572" cy="1129029"/>
          </a:xfrm>
          <a:prstGeom prst="rect">
            <a:avLst/>
          </a:prstGeom>
        </p:spPr>
      </p:pic>
      <p:pic>
        <p:nvPicPr>
          <p:cNvPr id="3" name="Picture 2"/>
          <p:cNvPicPr>
            <a:picLocks noChangeAspect="1"/>
          </p:cNvPicPr>
          <p:nvPr/>
        </p:nvPicPr>
        <p:blipFill>
          <a:blip r:embed="rId3"/>
          <a:stretch>
            <a:fillRect/>
          </a:stretch>
        </p:blipFill>
        <p:spPr>
          <a:xfrm>
            <a:off x="1343310" y="2945258"/>
            <a:ext cx="3761315" cy="646972"/>
          </a:xfrm>
          <a:prstGeom prst="rect">
            <a:avLst/>
          </a:prstGeom>
        </p:spPr>
      </p:pic>
      <p:sp>
        <p:nvSpPr>
          <p:cNvPr id="4" name="TextBox 3"/>
          <p:cNvSpPr txBox="1"/>
          <p:nvPr/>
        </p:nvSpPr>
        <p:spPr>
          <a:xfrm>
            <a:off x="7852576" y="2953536"/>
            <a:ext cx="1583703" cy="584775"/>
          </a:xfrm>
          <a:prstGeom prst="rect">
            <a:avLst/>
          </a:prstGeom>
          <a:noFill/>
        </p:spPr>
        <p:txBody>
          <a:bodyPr wrap="square" rtlCol="0">
            <a:spAutoFit/>
          </a:bodyPr>
          <a:lstStyle/>
          <a:p>
            <a:r>
              <a:rPr lang="en-NZ" sz="3200" dirty="0">
                <a:solidFill>
                  <a:srgbClr val="C00000"/>
                </a:solidFill>
              </a:rPr>
              <a:t>(LTE)</a:t>
            </a:r>
          </a:p>
        </p:txBody>
      </p:sp>
      <p:sp>
        <p:nvSpPr>
          <p:cNvPr id="5" name="TextBox 4"/>
          <p:cNvSpPr txBox="1"/>
          <p:nvPr/>
        </p:nvSpPr>
        <p:spPr>
          <a:xfrm>
            <a:off x="1206679" y="4213782"/>
            <a:ext cx="6645897" cy="830997"/>
          </a:xfrm>
          <a:prstGeom prst="rect">
            <a:avLst/>
          </a:prstGeom>
          <a:noFill/>
        </p:spPr>
        <p:txBody>
          <a:bodyPr wrap="square" rtlCol="0">
            <a:spAutoFit/>
          </a:bodyPr>
          <a:lstStyle/>
          <a:p>
            <a:r>
              <a:rPr lang="en-NZ" sz="2400" dirty="0">
                <a:solidFill>
                  <a:prstClr val="black"/>
                </a:solidFill>
              </a:rPr>
              <a:t>And significant enhancement of line intensities can take place depending on the physical conditions.</a:t>
            </a:r>
          </a:p>
        </p:txBody>
      </p:sp>
      <p:sp>
        <p:nvSpPr>
          <p:cNvPr id="6" name="TextBox 5"/>
          <p:cNvSpPr txBox="1"/>
          <p:nvPr/>
        </p:nvSpPr>
        <p:spPr>
          <a:xfrm>
            <a:off x="7761402" y="1134626"/>
            <a:ext cx="1583703" cy="584775"/>
          </a:xfrm>
          <a:prstGeom prst="rect">
            <a:avLst/>
          </a:prstGeom>
          <a:noFill/>
        </p:spPr>
        <p:txBody>
          <a:bodyPr wrap="square" rtlCol="0">
            <a:spAutoFit/>
          </a:bodyPr>
          <a:lstStyle/>
          <a:p>
            <a:r>
              <a:rPr lang="en-NZ" sz="3200" dirty="0">
                <a:solidFill>
                  <a:srgbClr val="C00000"/>
                </a:solidFill>
              </a:rPr>
              <a:t>(NLTE)</a:t>
            </a:r>
          </a:p>
        </p:txBody>
      </p:sp>
      <p:sp>
        <p:nvSpPr>
          <p:cNvPr id="8" name="Slide Number Placeholder 7"/>
          <p:cNvSpPr>
            <a:spLocks noGrp="1"/>
          </p:cNvSpPr>
          <p:nvPr>
            <p:ph type="sldNum" sz="quarter" idx="12"/>
          </p:nvPr>
        </p:nvSpPr>
        <p:spPr/>
        <p:txBody>
          <a:bodyPr/>
          <a:lstStyle/>
          <a:p>
            <a:fld id="{27C78C6E-F64F-49F6-B25D-EA49DEFA2EE4}" type="slidenum">
              <a:rPr lang="en-NZ" smtClean="0"/>
              <a:t>41</a:t>
            </a:fld>
            <a:r>
              <a:rPr lang="en-NZ" dirty="0"/>
              <a:t>/50</a:t>
            </a:r>
          </a:p>
        </p:txBody>
      </p:sp>
    </p:spTree>
    <p:extLst>
      <p:ext uri="{BB962C8B-B14F-4D97-AF65-F5344CB8AC3E}">
        <p14:creationId xmlns:p14="http://schemas.microsoft.com/office/powerpoint/2010/main" val="35580225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58193" y="180689"/>
            <a:ext cx="7673418" cy="5509200"/>
          </a:xfrm>
          <a:prstGeom prst="rect">
            <a:avLst/>
          </a:prstGeom>
          <a:noFill/>
        </p:spPr>
        <p:txBody>
          <a:bodyPr wrap="square" rtlCol="0">
            <a:spAutoFit/>
          </a:bodyPr>
          <a:lstStyle/>
          <a:p>
            <a:r>
              <a:rPr lang="en-NZ" sz="2400" dirty="0">
                <a:solidFill>
                  <a:prstClr val="black"/>
                </a:solidFill>
              </a:rPr>
              <a:t>It followed from Goldberg’s work that depending on the balance between </a:t>
            </a:r>
            <a:r>
              <a:rPr lang="en-NZ" sz="2800" dirty="0" err="1">
                <a:solidFill>
                  <a:srgbClr val="C00000"/>
                </a:solidFill>
              </a:rPr>
              <a:t>dln</a:t>
            </a:r>
            <a:r>
              <a:rPr lang="en-NZ" sz="2800" i="1" dirty="0" err="1">
                <a:solidFill>
                  <a:srgbClr val="C00000"/>
                </a:solidFill>
              </a:rPr>
              <a:t>b</a:t>
            </a:r>
            <a:r>
              <a:rPr lang="en-NZ" sz="2800" i="1" baseline="-25000" dirty="0" err="1">
                <a:solidFill>
                  <a:srgbClr val="C00000"/>
                </a:solidFill>
              </a:rPr>
              <a:t>n</a:t>
            </a:r>
            <a:r>
              <a:rPr lang="en-NZ" sz="2800" dirty="0">
                <a:solidFill>
                  <a:srgbClr val="C00000"/>
                </a:solidFill>
              </a:rPr>
              <a:t>/</a:t>
            </a:r>
            <a:r>
              <a:rPr lang="en-NZ" sz="2800" dirty="0" err="1">
                <a:solidFill>
                  <a:srgbClr val="C00000"/>
                </a:solidFill>
              </a:rPr>
              <a:t>d</a:t>
            </a:r>
            <a:r>
              <a:rPr lang="en-NZ" sz="2800" i="1" dirty="0" err="1">
                <a:solidFill>
                  <a:srgbClr val="C00000"/>
                </a:solidFill>
              </a:rPr>
              <a:t>n</a:t>
            </a:r>
            <a:r>
              <a:rPr lang="en-NZ" sz="2400" i="1" dirty="0">
                <a:solidFill>
                  <a:prstClr val="black"/>
                </a:solidFill>
              </a:rPr>
              <a:t>  </a:t>
            </a:r>
            <a:r>
              <a:rPr lang="en-NZ" sz="2400" dirty="0">
                <a:solidFill>
                  <a:prstClr val="black"/>
                </a:solidFill>
              </a:rPr>
              <a:t>and  </a:t>
            </a:r>
            <a:r>
              <a:rPr lang="en-NZ" sz="2800" i="1" dirty="0" err="1">
                <a:solidFill>
                  <a:srgbClr val="C00000"/>
                </a:solidFill>
              </a:rPr>
              <a:t>hv</a:t>
            </a:r>
            <a:r>
              <a:rPr lang="en-NZ" sz="2800" i="1" dirty="0">
                <a:solidFill>
                  <a:srgbClr val="C00000"/>
                </a:solidFill>
              </a:rPr>
              <a:t>/</a:t>
            </a:r>
            <a:r>
              <a:rPr lang="en-NZ" sz="2800" i="1" dirty="0" err="1">
                <a:solidFill>
                  <a:srgbClr val="C00000"/>
                </a:solidFill>
              </a:rPr>
              <a:t>kT</a:t>
            </a:r>
            <a:r>
              <a:rPr lang="en-NZ" sz="2800" i="1" baseline="-25000" dirty="0" err="1">
                <a:solidFill>
                  <a:srgbClr val="C00000"/>
                </a:solidFill>
              </a:rPr>
              <a:t>e</a:t>
            </a:r>
            <a:r>
              <a:rPr lang="en-NZ" sz="2400" i="1" baseline="-25000" dirty="0">
                <a:solidFill>
                  <a:prstClr val="black"/>
                </a:solidFill>
              </a:rPr>
              <a:t>  </a:t>
            </a:r>
            <a:r>
              <a:rPr lang="en-NZ" sz="2400" i="1" dirty="0">
                <a:solidFill>
                  <a:prstClr val="black"/>
                </a:solidFill>
              </a:rPr>
              <a:t> </a:t>
            </a:r>
            <a:r>
              <a:rPr lang="en-NZ" sz="2400" dirty="0">
                <a:solidFill>
                  <a:prstClr val="black"/>
                </a:solidFill>
              </a:rPr>
              <a:t>one can get either positive or </a:t>
            </a:r>
            <a:r>
              <a:rPr lang="en-NZ" sz="2400" i="1" dirty="0">
                <a:solidFill>
                  <a:prstClr val="black"/>
                </a:solidFill>
              </a:rPr>
              <a:t>negative </a:t>
            </a:r>
            <a:r>
              <a:rPr lang="en-NZ" sz="2400" dirty="0">
                <a:solidFill>
                  <a:prstClr val="black"/>
                </a:solidFill>
              </a:rPr>
              <a:t>absorption coefficient. </a:t>
            </a:r>
          </a:p>
          <a:p>
            <a:endParaRPr lang="en-NZ" sz="2400" dirty="0">
              <a:solidFill>
                <a:prstClr val="black"/>
              </a:solidFill>
            </a:endParaRPr>
          </a:p>
          <a:p>
            <a:r>
              <a:rPr lang="en-NZ" sz="2400" dirty="0">
                <a:solidFill>
                  <a:prstClr val="black"/>
                </a:solidFill>
              </a:rPr>
              <a:t>Goldberg considered the option of negative </a:t>
            </a:r>
            <a:r>
              <a:rPr lang="en-NZ" sz="2800" dirty="0" err="1">
                <a:solidFill>
                  <a:prstClr val="black"/>
                </a:solidFill>
              </a:rPr>
              <a:t>k</a:t>
            </a:r>
            <a:r>
              <a:rPr lang="en-NZ" sz="2800" baseline="-25000" dirty="0" err="1">
                <a:solidFill>
                  <a:prstClr val="black"/>
                </a:solidFill>
              </a:rPr>
              <a:t>L</a:t>
            </a:r>
            <a:r>
              <a:rPr lang="en-NZ" sz="2400" dirty="0">
                <a:solidFill>
                  <a:prstClr val="black"/>
                </a:solidFill>
              </a:rPr>
              <a:t>, but still positive sum </a:t>
            </a:r>
            <a:r>
              <a:rPr lang="en-NZ" sz="2800" dirty="0" err="1">
                <a:solidFill>
                  <a:prstClr val="black"/>
                </a:solidFill>
              </a:rPr>
              <a:t>k</a:t>
            </a:r>
            <a:r>
              <a:rPr lang="en-NZ" sz="2800" baseline="-25000" dirty="0" err="1">
                <a:solidFill>
                  <a:prstClr val="black"/>
                </a:solidFill>
              </a:rPr>
              <a:t>L</a:t>
            </a:r>
            <a:r>
              <a:rPr lang="en-NZ" sz="2800" dirty="0">
                <a:solidFill>
                  <a:prstClr val="black"/>
                </a:solidFill>
              </a:rPr>
              <a:t> + </a:t>
            </a:r>
            <a:r>
              <a:rPr lang="en-NZ" sz="2800" dirty="0" err="1">
                <a:solidFill>
                  <a:prstClr val="black"/>
                </a:solidFill>
              </a:rPr>
              <a:t>k</a:t>
            </a:r>
            <a:r>
              <a:rPr lang="en-NZ" sz="2800" baseline="-25000" dirty="0" err="1">
                <a:solidFill>
                  <a:prstClr val="black"/>
                </a:solidFill>
              </a:rPr>
              <a:t>C</a:t>
            </a:r>
            <a:r>
              <a:rPr lang="en-NZ" sz="2400" dirty="0" err="1">
                <a:solidFill>
                  <a:prstClr val="black"/>
                </a:solidFill>
              </a:rPr>
              <a:t>.</a:t>
            </a:r>
            <a:r>
              <a:rPr lang="en-NZ" sz="2400" dirty="0">
                <a:solidFill>
                  <a:prstClr val="black"/>
                </a:solidFill>
              </a:rPr>
              <a:t> He called it a </a:t>
            </a:r>
            <a:r>
              <a:rPr lang="en-NZ" sz="2400" b="1" u="sng" dirty="0">
                <a:solidFill>
                  <a:srgbClr val="C00000"/>
                </a:solidFill>
              </a:rPr>
              <a:t>partial maser effect</a:t>
            </a:r>
            <a:r>
              <a:rPr lang="en-NZ" sz="2400" dirty="0">
                <a:solidFill>
                  <a:prstClr val="black"/>
                </a:solidFill>
              </a:rPr>
              <a:t>. Full (pure) </a:t>
            </a:r>
            <a:r>
              <a:rPr lang="en-NZ" sz="2400" i="1" dirty="0">
                <a:solidFill>
                  <a:prstClr val="black"/>
                </a:solidFill>
              </a:rPr>
              <a:t>maser/laser effect </a:t>
            </a:r>
            <a:r>
              <a:rPr lang="en-NZ" sz="2400" dirty="0">
                <a:solidFill>
                  <a:prstClr val="black"/>
                </a:solidFill>
              </a:rPr>
              <a:t>takes place when the net absorption coefficient </a:t>
            </a:r>
            <a:r>
              <a:rPr lang="en-NZ" sz="2800" dirty="0" err="1">
                <a:solidFill>
                  <a:prstClr val="black"/>
                </a:solidFill>
              </a:rPr>
              <a:t>k</a:t>
            </a:r>
            <a:r>
              <a:rPr lang="en-NZ" sz="2800" baseline="-25000" dirty="0" err="1">
                <a:solidFill>
                  <a:prstClr val="black"/>
                </a:solidFill>
              </a:rPr>
              <a:t>L</a:t>
            </a:r>
            <a:r>
              <a:rPr lang="en-NZ" sz="2800" dirty="0">
                <a:solidFill>
                  <a:prstClr val="black"/>
                </a:solidFill>
              </a:rPr>
              <a:t> + </a:t>
            </a:r>
            <a:r>
              <a:rPr lang="en-NZ" sz="2800" dirty="0" err="1">
                <a:solidFill>
                  <a:prstClr val="black"/>
                </a:solidFill>
              </a:rPr>
              <a:t>k</a:t>
            </a:r>
            <a:r>
              <a:rPr lang="en-NZ" sz="2800" baseline="-25000" dirty="0" err="1">
                <a:solidFill>
                  <a:prstClr val="black"/>
                </a:solidFill>
              </a:rPr>
              <a:t>C</a:t>
            </a:r>
            <a:r>
              <a:rPr lang="en-NZ" sz="2800" dirty="0">
                <a:solidFill>
                  <a:prstClr val="black"/>
                </a:solidFill>
              </a:rPr>
              <a:t>  </a:t>
            </a:r>
            <a:r>
              <a:rPr lang="en-NZ" sz="2400" dirty="0">
                <a:solidFill>
                  <a:prstClr val="black"/>
                </a:solidFill>
              </a:rPr>
              <a:t>in the media is </a:t>
            </a:r>
            <a:r>
              <a:rPr lang="en-NZ" sz="2400" i="1" dirty="0">
                <a:solidFill>
                  <a:prstClr val="black"/>
                </a:solidFill>
              </a:rPr>
              <a:t>negative.</a:t>
            </a:r>
          </a:p>
          <a:p>
            <a:endParaRPr lang="en-NZ" sz="2400" i="1" dirty="0">
              <a:solidFill>
                <a:prstClr val="black"/>
              </a:solidFill>
            </a:endParaRPr>
          </a:p>
          <a:p>
            <a:r>
              <a:rPr lang="en-NZ" sz="2400" dirty="0">
                <a:solidFill>
                  <a:prstClr val="black"/>
                </a:solidFill>
              </a:rPr>
              <a:t>The first natural atomic laser on RRL was discovered by </a:t>
            </a:r>
            <a:r>
              <a:rPr lang="en-NZ" sz="2400" dirty="0" err="1">
                <a:solidFill>
                  <a:prstClr val="black"/>
                </a:solidFill>
              </a:rPr>
              <a:t>Strelnitski</a:t>
            </a:r>
            <a:r>
              <a:rPr lang="en-NZ" sz="2400" dirty="0">
                <a:solidFill>
                  <a:prstClr val="black"/>
                </a:solidFill>
              </a:rPr>
              <a:t> and Townes (1995). </a:t>
            </a:r>
          </a:p>
          <a:p>
            <a:endParaRPr lang="en-NZ" sz="2400" dirty="0">
              <a:solidFill>
                <a:prstClr val="black"/>
              </a:solidFill>
            </a:endParaRPr>
          </a:p>
          <a:p>
            <a:endParaRPr lang="en-NZ" sz="2400" dirty="0">
              <a:solidFill>
                <a:prstClr val="black"/>
              </a:solidFill>
            </a:endParaRPr>
          </a:p>
          <a:p>
            <a:endParaRPr lang="en-NZ" sz="2400" dirty="0">
              <a:solidFill>
                <a:prstClr val="black"/>
              </a:solidFill>
            </a:endParaRPr>
          </a:p>
        </p:txBody>
      </p:sp>
      <p:sp>
        <p:nvSpPr>
          <p:cNvPr id="4" name="Slide Number Placeholder 3"/>
          <p:cNvSpPr>
            <a:spLocks noGrp="1"/>
          </p:cNvSpPr>
          <p:nvPr>
            <p:ph type="sldNum" sz="quarter" idx="12"/>
          </p:nvPr>
        </p:nvSpPr>
        <p:spPr/>
        <p:txBody>
          <a:bodyPr/>
          <a:lstStyle/>
          <a:p>
            <a:fld id="{27C78C6E-F64F-49F6-B25D-EA49DEFA2EE4}" type="slidenum">
              <a:rPr lang="en-NZ" smtClean="0"/>
              <a:t>42</a:t>
            </a:fld>
            <a:r>
              <a:rPr lang="en-NZ" dirty="0"/>
              <a:t>/50</a:t>
            </a:r>
          </a:p>
        </p:txBody>
      </p:sp>
    </p:spTree>
    <p:extLst>
      <p:ext uri="{BB962C8B-B14F-4D97-AF65-F5344CB8AC3E}">
        <p14:creationId xmlns:p14="http://schemas.microsoft.com/office/powerpoint/2010/main" val="7755994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7C78C6E-F64F-49F6-B25D-EA49DEFA2EE4}" type="slidenum">
              <a:rPr lang="en-NZ" smtClean="0"/>
              <a:t>43</a:t>
            </a:fld>
            <a:endParaRPr lang="en-NZ"/>
          </a:p>
        </p:txBody>
      </p:sp>
      <p:sp>
        <p:nvSpPr>
          <p:cNvPr id="3" name="Rectangle 2"/>
          <p:cNvSpPr/>
          <p:nvPr/>
        </p:nvSpPr>
        <p:spPr>
          <a:xfrm>
            <a:off x="908344" y="641897"/>
            <a:ext cx="7224366" cy="2000548"/>
          </a:xfrm>
          <a:prstGeom prst="rect">
            <a:avLst/>
          </a:prstGeom>
        </p:spPr>
        <p:txBody>
          <a:bodyPr wrap="square">
            <a:spAutoFit/>
          </a:bodyPr>
          <a:lstStyle/>
          <a:p>
            <a:r>
              <a:rPr lang="en-NZ" sz="2400" dirty="0">
                <a:solidFill>
                  <a:prstClr val="black"/>
                </a:solidFill>
              </a:rPr>
              <a:t>Another result of Goldberg’s work was emergence of an important area of research, such as computing the departure coefficients  </a:t>
            </a:r>
            <a:r>
              <a:rPr lang="en-NZ" sz="2800" i="1" dirty="0" err="1">
                <a:solidFill>
                  <a:srgbClr val="C00000"/>
                </a:solidFill>
              </a:rPr>
              <a:t>b</a:t>
            </a:r>
            <a:r>
              <a:rPr lang="en-NZ" sz="2800" i="1" baseline="-25000" dirty="0" err="1">
                <a:solidFill>
                  <a:srgbClr val="C00000"/>
                </a:solidFill>
              </a:rPr>
              <a:t>n</a:t>
            </a:r>
            <a:r>
              <a:rPr lang="en-NZ" sz="2400" dirty="0">
                <a:solidFill>
                  <a:prstClr val="black"/>
                </a:solidFill>
              </a:rPr>
              <a:t>  and  </a:t>
            </a:r>
            <a:r>
              <a:rPr lang="en-NZ" sz="2800" dirty="0" err="1">
                <a:solidFill>
                  <a:srgbClr val="C00000"/>
                </a:solidFill>
              </a:rPr>
              <a:t>dln</a:t>
            </a:r>
            <a:r>
              <a:rPr lang="en-NZ" sz="2800" i="1" dirty="0" err="1">
                <a:solidFill>
                  <a:srgbClr val="C00000"/>
                </a:solidFill>
              </a:rPr>
              <a:t>b</a:t>
            </a:r>
            <a:r>
              <a:rPr lang="en-NZ" sz="2800" i="1" baseline="-25000" dirty="0" err="1">
                <a:solidFill>
                  <a:srgbClr val="C00000"/>
                </a:solidFill>
              </a:rPr>
              <a:t>n</a:t>
            </a:r>
            <a:r>
              <a:rPr lang="en-NZ" sz="2800" dirty="0">
                <a:solidFill>
                  <a:srgbClr val="C00000"/>
                </a:solidFill>
              </a:rPr>
              <a:t>/</a:t>
            </a:r>
            <a:r>
              <a:rPr lang="en-NZ" sz="2800" dirty="0" err="1">
                <a:solidFill>
                  <a:srgbClr val="C00000"/>
                </a:solidFill>
              </a:rPr>
              <a:t>d</a:t>
            </a:r>
            <a:r>
              <a:rPr lang="en-NZ" sz="2800" i="1" dirty="0" err="1">
                <a:solidFill>
                  <a:srgbClr val="C00000"/>
                </a:solidFill>
              </a:rPr>
              <a:t>n</a:t>
            </a:r>
            <a:r>
              <a:rPr lang="en-NZ" sz="2400" dirty="0">
                <a:solidFill>
                  <a:prstClr val="black"/>
                </a:solidFill>
              </a:rPr>
              <a:t>  with as high accuracy as possible and with all possible population/ depopulation  mechanisms taken into account.</a:t>
            </a:r>
          </a:p>
        </p:txBody>
      </p:sp>
      <p:pic>
        <p:nvPicPr>
          <p:cNvPr id="4" name="Picture 3"/>
          <p:cNvPicPr>
            <a:picLocks noChangeAspect="1"/>
          </p:cNvPicPr>
          <p:nvPr/>
        </p:nvPicPr>
        <p:blipFill>
          <a:blip r:embed="rId2"/>
          <a:stretch>
            <a:fillRect/>
          </a:stretch>
        </p:blipFill>
        <p:spPr>
          <a:xfrm>
            <a:off x="3087012" y="2763650"/>
            <a:ext cx="2867029" cy="3957826"/>
          </a:xfrm>
          <a:prstGeom prst="rect">
            <a:avLst/>
          </a:prstGeom>
        </p:spPr>
      </p:pic>
    </p:spTree>
    <p:extLst>
      <p:ext uri="{BB962C8B-B14F-4D97-AF65-F5344CB8AC3E}">
        <p14:creationId xmlns:p14="http://schemas.microsoft.com/office/powerpoint/2010/main" val="62003609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1440" y="1978829"/>
            <a:ext cx="9052560" cy="1397385"/>
          </a:xfrm>
          <a:prstGeom prst="rect">
            <a:avLst/>
          </a:prstGeom>
        </p:spPr>
      </p:pic>
      <p:sp>
        <p:nvSpPr>
          <p:cNvPr id="4" name="Slide Number Placeholder 3"/>
          <p:cNvSpPr>
            <a:spLocks noGrp="1"/>
          </p:cNvSpPr>
          <p:nvPr>
            <p:ph type="sldNum" sz="quarter" idx="12"/>
          </p:nvPr>
        </p:nvSpPr>
        <p:spPr/>
        <p:txBody>
          <a:bodyPr/>
          <a:lstStyle/>
          <a:p>
            <a:fld id="{27C78C6E-F64F-49F6-B25D-EA49DEFA2EE4}" type="slidenum">
              <a:rPr lang="en-NZ" smtClean="0"/>
              <a:t>44</a:t>
            </a:fld>
            <a:r>
              <a:rPr lang="en-NZ" dirty="0"/>
              <a:t>/50</a:t>
            </a:r>
          </a:p>
        </p:txBody>
      </p:sp>
    </p:spTree>
    <p:extLst>
      <p:ext uri="{BB962C8B-B14F-4D97-AF65-F5344CB8AC3E}">
        <p14:creationId xmlns:p14="http://schemas.microsoft.com/office/powerpoint/2010/main" val="323385018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658203" y="658740"/>
            <a:ext cx="4847372" cy="4608585"/>
          </a:xfrm>
          <a:prstGeom prst="rect">
            <a:avLst/>
          </a:prstGeom>
        </p:spPr>
      </p:pic>
      <p:sp>
        <p:nvSpPr>
          <p:cNvPr id="3" name="TextBox 2"/>
          <p:cNvSpPr txBox="1"/>
          <p:nvPr/>
        </p:nvSpPr>
        <p:spPr>
          <a:xfrm>
            <a:off x="3519488" y="5972175"/>
            <a:ext cx="5136356" cy="369332"/>
          </a:xfrm>
          <a:prstGeom prst="rect">
            <a:avLst/>
          </a:prstGeom>
          <a:noFill/>
        </p:spPr>
        <p:txBody>
          <a:bodyPr wrap="square" rtlCol="0">
            <a:spAutoFit/>
          </a:bodyPr>
          <a:lstStyle/>
          <a:p>
            <a:r>
              <a:rPr lang="en-NZ" dirty="0"/>
              <a:t>Taylor and </a:t>
            </a:r>
            <a:r>
              <a:rPr lang="en-NZ" dirty="0" err="1"/>
              <a:t>Cordes</a:t>
            </a:r>
            <a:r>
              <a:rPr lang="en-NZ" dirty="0"/>
              <a:t>, 1993</a:t>
            </a:r>
          </a:p>
        </p:txBody>
      </p:sp>
      <p:sp>
        <p:nvSpPr>
          <p:cNvPr id="5" name="Slide Number Placeholder 4"/>
          <p:cNvSpPr>
            <a:spLocks noGrp="1"/>
          </p:cNvSpPr>
          <p:nvPr>
            <p:ph type="sldNum" sz="quarter" idx="12"/>
          </p:nvPr>
        </p:nvSpPr>
        <p:spPr/>
        <p:txBody>
          <a:bodyPr/>
          <a:lstStyle/>
          <a:p>
            <a:fld id="{27C78C6E-F64F-49F6-B25D-EA49DEFA2EE4}" type="slidenum">
              <a:rPr lang="en-NZ" smtClean="0"/>
              <a:t>45</a:t>
            </a:fld>
            <a:r>
              <a:rPr lang="en-NZ" dirty="0"/>
              <a:t>/50</a:t>
            </a:r>
          </a:p>
        </p:txBody>
      </p:sp>
    </p:spTree>
    <p:extLst>
      <p:ext uri="{BB962C8B-B14F-4D97-AF65-F5344CB8AC3E}">
        <p14:creationId xmlns:p14="http://schemas.microsoft.com/office/powerpoint/2010/main" val="294860368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55737" y="708381"/>
            <a:ext cx="2913224" cy="5470635"/>
          </a:xfrm>
          <a:prstGeom prst="rect">
            <a:avLst/>
          </a:prstGeom>
        </p:spPr>
      </p:pic>
      <p:pic>
        <p:nvPicPr>
          <p:cNvPr id="3" name="Picture 2"/>
          <p:cNvPicPr>
            <a:picLocks noChangeAspect="1"/>
          </p:cNvPicPr>
          <p:nvPr/>
        </p:nvPicPr>
        <p:blipFill>
          <a:blip r:embed="rId3"/>
          <a:stretch>
            <a:fillRect/>
          </a:stretch>
        </p:blipFill>
        <p:spPr>
          <a:xfrm>
            <a:off x="3290888" y="2240583"/>
            <a:ext cx="2857330" cy="3860181"/>
          </a:xfrm>
          <a:prstGeom prst="rect">
            <a:avLst/>
          </a:prstGeom>
        </p:spPr>
      </p:pic>
      <p:sp>
        <p:nvSpPr>
          <p:cNvPr id="4" name="TextBox 3"/>
          <p:cNvSpPr txBox="1"/>
          <p:nvPr/>
        </p:nvSpPr>
        <p:spPr>
          <a:xfrm>
            <a:off x="3876910" y="6215063"/>
            <a:ext cx="3529013" cy="369332"/>
          </a:xfrm>
          <a:prstGeom prst="rect">
            <a:avLst/>
          </a:prstGeom>
          <a:noFill/>
        </p:spPr>
        <p:txBody>
          <a:bodyPr wrap="square" rtlCol="0">
            <a:spAutoFit/>
          </a:bodyPr>
          <a:lstStyle/>
          <a:p>
            <a:r>
              <a:rPr lang="en-NZ" dirty="0"/>
              <a:t>Gordon et al., 2001</a:t>
            </a:r>
          </a:p>
        </p:txBody>
      </p:sp>
      <p:pic>
        <p:nvPicPr>
          <p:cNvPr id="5" name="Picture 4"/>
          <p:cNvPicPr>
            <a:picLocks noChangeAspect="1"/>
          </p:cNvPicPr>
          <p:nvPr/>
        </p:nvPicPr>
        <p:blipFill>
          <a:blip r:embed="rId4"/>
          <a:stretch>
            <a:fillRect/>
          </a:stretch>
        </p:blipFill>
        <p:spPr>
          <a:xfrm>
            <a:off x="6126320" y="1831181"/>
            <a:ext cx="3095625" cy="3124200"/>
          </a:xfrm>
          <a:prstGeom prst="rect">
            <a:avLst/>
          </a:prstGeom>
        </p:spPr>
      </p:pic>
      <p:sp>
        <p:nvSpPr>
          <p:cNvPr id="6" name="TextBox 5"/>
          <p:cNvSpPr txBox="1"/>
          <p:nvPr/>
        </p:nvSpPr>
        <p:spPr>
          <a:xfrm>
            <a:off x="6436600" y="5300663"/>
            <a:ext cx="3214687" cy="923330"/>
          </a:xfrm>
          <a:prstGeom prst="rect">
            <a:avLst/>
          </a:prstGeom>
          <a:noFill/>
        </p:spPr>
        <p:txBody>
          <a:bodyPr wrap="square" rtlCol="0">
            <a:spAutoFit/>
          </a:bodyPr>
          <a:lstStyle/>
          <a:p>
            <a:r>
              <a:rPr lang="en-NZ" dirty="0"/>
              <a:t>A model of differentially rotating circumstellar disc (</a:t>
            </a:r>
            <a:r>
              <a:rPr lang="en-NZ" dirty="0" err="1"/>
              <a:t>Ponomarev</a:t>
            </a:r>
            <a:r>
              <a:rPr lang="en-NZ" dirty="0"/>
              <a:t> et al., 1994) </a:t>
            </a:r>
          </a:p>
        </p:txBody>
      </p:sp>
      <p:sp>
        <p:nvSpPr>
          <p:cNvPr id="8" name="Slide Number Placeholder 7"/>
          <p:cNvSpPr>
            <a:spLocks noGrp="1"/>
          </p:cNvSpPr>
          <p:nvPr>
            <p:ph type="sldNum" sz="quarter" idx="12"/>
          </p:nvPr>
        </p:nvSpPr>
        <p:spPr/>
        <p:txBody>
          <a:bodyPr/>
          <a:lstStyle/>
          <a:p>
            <a:fld id="{27C78C6E-F64F-49F6-B25D-EA49DEFA2EE4}" type="slidenum">
              <a:rPr lang="en-NZ" smtClean="0"/>
              <a:t>46</a:t>
            </a:fld>
            <a:r>
              <a:rPr lang="en-NZ" dirty="0"/>
              <a:t>/50</a:t>
            </a:r>
          </a:p>
        </p:txBody>
      </p:sp>
    </p:spTree>
    <p:extLst>
      <p:ext uri="{BB962C8B-B14F-4D97-AF65-F5344CB8AC3E}">
        <p14:creationId xmlns:p14="http://schemas.microsoft.com/office/powerpoint/2010/main" val="212351110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7C78C6E-F64F-49F6-B25D-EA49DEFA2EE4}" type="slidenum">
              <a:rPr lang="en-NZ" smtClean="0"/>
              <a:t>47</a:t>
            </a:fld>
            <a:endParaRPr lang="en-NZ"/>
          </a:p>
        </p:txBody>
      </p:sp>
      <p:pic>
        <p:nvPicPr>
          <p:cNvPr id="3" name="Picture 2"/>
          <p:cNvPicPr>
            <a:picLocks noChangeAspect="1"/>
          </p:cNvPicPr>
          <p:nvPr/>
        </p:nvPicPr>
        <p:blipFill>
          <a:blip r:embed="rId2"/>
          <a:stretch>
            <a:fillRect/>
          </a:stretch>
        </p:blipFill>
        <p:spPr>
          <a:xfrm>
            <a:off x="2149748" y="973792"/>
            <a:ext cx="3822427" cy="3874433"/>
          </a:xfrm>
          <a:prstGeom prst="rect">
            <a:avLst/>
          </a:prstGeom>
        </p:spPr>
      </p:pic>
      <p:sp>
        <p:nvSpPr>
          <p:cNvPr id="4" name="TextBox 3"/>
          <p:cNvSpPr txBox="1"/>
          <p:nvPr/>
        </p:nvSpPr>
        <p:spPr>
          <a:xfrm>
            <a:off x="4039105" y="5050395"/>
            <a:ext cx="3808990" cy="369332"/>
          </a:xfrm>
          <a:prstGeom prst="rect">
            <a:avLst/>
          </a:prstGeom>
          <a:noFill/>
        </p:spPr>
        <p:txBody>
          <a:bodyPr wrap="square" rtlCol="0">
            <a:spAutoFit/>
          </a:bodyPr>
          <a:lstStyle/>
          <a:p>
            <a:r>
              <a:rPr lang="en-NZ" dirty="0" smtClean="0"/>
              <a:t>Smirnov, </a:t>
            </a:r>
            <a:r>
              <a:rPr lang="en-NZ" dirty="0" err="1" smtClean="0"/>
              <a:t>Sorochenko</a:t>
            </a:r>
            <a:r>
              <a:rPr lang="en-NZ" dirty="0" smtClean="0"/>
              <a:t>, </a:t>
            </a:r>
            <a:r>
              <a:rPr lang="en-NZ" dirty="0" err="1" smtClean="0"/>
              <a:t>Pankonin</a:t>
            </a:r>
            <a:r>
              <a:rPr lang="en-NZ" dirty="0" smtClean="0"/>
              <a:t>, 1984</a:t>
            </a:r>
            <a:endParaRPr lang="en-NZ" dirty="0"/>
          </a:p>
        </p:txBody>
      </p:sp>
    </p:spTree>
    <p:extLst>
      <p:ext uri="{BB962C8B-B14F-4D97-AF65-F5344CB8AC3E}">
        <p14:creationId xmlns:p14="http://schemas.microsoft.com/office/powerpoint/2010/main" val="59763809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519316" y="996288"/>
            <a:ext cx="5210097" cy="4151976"/>
          </a:xfrm>
          <a:prstGeom prst="rect">
            <a:avLst/>
          </a:prstGeom>
        </p:spPr>
      </p:pic>
      <p:sp>
        <p:nvSpPr>
          <p:cNvPr id="3" name="TextBox 2"/>
          <p:cNvSpPr txBox="1"/>
          <p:nvPr/>
        </p:nvSpPr>
        <p:spPr>
          <a:xfrm>
            <a:off x="3169444" y="5643563"/>
            <a:ext cx="4171950" cy="369332"/>
          </a:xfrm>
          <a:prstGeom prst="rect">
            <a:avLst/>
          </a:prstGeom>
          <a:noFill/>
        </p:spPr>
        <p:txBody>
          <a:bodyPr wrap="square" rtlCol="0">
            <a:spAutoFit/>
          </a:bodyPr>
          <a:lstStyle/>
          <a:p>
            <a:r>
              <a:rPr lang="en-NZ" dirty="0" err="1"/>
              <a:t>Bania</a:t>
            </a:r>
            <a:r>
              <a:rPr lang="en-NZ" dirty="0"/>
              <a:t>, 2001</a:t>
            </a:r>
          </a:p>
        </p:txBody>
      </p:sp>
      <p:sp>
        <p:nvSpPr>
          <p:cNvPr id="5" name="Slide Number Placeholder 4"/>
          <p:cNvSpPr>
            <a:spLocks noGrp="1"/>
          </p:cNvSpPr>
          <p:nvPr>
            <p:ph type="sldNum" sz="quarter" idx="12"/>
          </p:nvPr>
        </p:nvSpPr>
        <p:spPr/>
        <p:txBody>
          <a:bodyPr/>
          <a:lstStyle/>
          <a:p>
            <a:fld id="{27C78C6E-F64F-49F6-B25D-EA49DEFA2EE4}" type="slidenum">
              <a:rPr lang="en-NZ" smtClean="0"/>
              <a:t>48</a:t>
            </a:fld>
            <a:r>
              <a:rPr lang="en-NZ" dirty="0"/>
              <a:t>/50</a:t>
            </a:r>
          </a:p>
        </p:txBody>
      </p:sp>
    </p:spTree>
    <p:extLst>
      <p:ext uri="{BB962C8B-B14F-4D97-AF65-F5344CB8AC3E}">
        <p14:creationId xmlns:p14="http://schemas.microsoft.com/office/powerpoint/2010/main" val="323172349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203602" y="2671763"/>
            <a:ext cx="3535211" cy="3121819"/>
          </a:xfrm>
          <a:prstGeom prst="rect">
            <a:avLst/>
          </a:prstGeom>
        </p:spPr>
      </p:pic>
      <p:pic>
        <p:nvPicPr>
          <p:cNvPr id="3" name="Picture 2"/>
          <p:cNvPicPr>
            <a:picLocks noChangeAspect="1"/>
          </p:cNvPicPr>
          <p:nvPr/>
        </p:nvPicPr>
        <p:blipFill>
          <a:blip r:embed="rId3"/>
          <a:stretch>
            <a:fillRect/>
          </a:stretch>
        </p:blipFill>
        <p:spPr>
          <a:xfrm>
            <a:off x="6543675" y="2386012"/>
            <a:ext cx="2228850" cy="3181350"/>
          </a:xfrm>
          <a:prstGeom prst="rect">
            <a:avLst/>
          </a:prstGeom>
        </p:spPr>
      </p:pic>
      <p:sp>
        <p:nvSpPr>
          <p:cNvPr id="5" name="TextBox 4"/>
          <p:cNvSpPr txBox="1"/>
          <p:nvPr/>
        </p:nvSpPr>
        <p:spPr>
          <a:xfrm>
            <a:off x="2455069" y="6065044"/>
            <a:ext cx="3650456" cy="369332"/>
          </a:xfrm>
          <a:prstGeom prst="rect">
            <a:avLst/>
          </a:prstGeom>
          <a:noFill/>
        </p:spPr>
        <p:txBody>
          <a:bodyPr wrap="square" rtlCol="0">
            <a:spAutoFit/>
          </a:bodyPr>
          <a:lstStyle/>
          <a:p>
            <a:r>
              <a:rPr lang="en-NZ" dirty="0" err="1"/>
              <a:t>Roelfsema</a:t>
            </a:r>
            <a:r>
              <a:rPr lang="en-NZ" dirty="0"/>
              <a:t>, Goss, et al., 1992</a:t>
            </a:r>
          </a:p>
        </p:txBody>
      </p:sp>
      <p:sp>
        <p:nvSpPr>
          <p:cNvPr id="6" name="TextBox 5"/>
          <p:cNvSpPr txBox="1"/>
          <p:nvPr/>
        </p:nvSpPr>
        <p:spPr>
          <a:xfrm>
            <a:off x="6698458" y="6065044"/>
            <a:ext cx="2771775" cy="369332"/>
          </a:xfrm>
          <a:prstGeom prst="rect">
            <a:avLst/>
          </a:prstGeom>
          <a:noFill/>
        </p:spPr>
        <p:txBody>
          <a:bodyPr wrap="square" rtlCol="0">
            <a:spAutoFit/>
          </a:bodyPr>
          <a:lstStyle/>
          <a:p>
            <a:r>
              <a:rPr lang="en-NZ" dirty="0"/>
              <a:t>Gulyaev et al., 1997</a:t>
            </a:r>
          </a:p>
        </p:txBody>
      </p:sp>
      <p:sp>
        <p:nvSpPr>
          <p:cNvPr id="4" name="TextBox 3"/>
          <p:cNvSpPr txBox="1"/>
          <p:nvPr/>
        </p:nvSpPr>
        <p:spPr>
          <a:xfrm>
            <a:off x="3971206" y="1071563"/>
            <a:ext cx="5586412" cy="584775"/>
          </a:xfrm>
          <a:prstGeom prst="rect">
            <a:avLst/>
          </a:prstGeom>
          <a:noFill/>
        </p:spPr>
        <p:txBody>
          <a:bodyPr wrap="square" rtlCol="0">
            <a:spAutoFit/>
          </a:bodyPr>
          <a:lstStyle/>
          <a:p>
            <a:r>
              <a:rPr lang="en-NZ" sz="3200" dirty="0" err="1"/>
              <a:t>HeII</a:t>
            </a:r>
            <a:r>
              <a:rPr lang="en-NZ" sz="3200" dirty="0"/>
              <a:t> region Paradox</a:t>
            </a:r>
          </a:p>
        </p:txBody>
      </p:sp>
      <p:sp>
        <p:nvSpPr>
          <p:cNvPr id="8" name="Slide Number Placeholder 7"/>
          <p:cNvSpPr>
            <a:spLocks noGrp="1"/>
          </p:cNvSpPr>
          <p:nvPr>
            <p:ph type="sldNum" sz="quarter" idx="12"/>
          </p:nvPr>
        </p:nvSpPr>
        <p:spPr/>
        <p:txBody>
          <a:bodyPr/>
          <a:lstStyle/>
          <a:p>
            <a:fld id="{27C78C6E-F64F-49F6-B25D-EA49DEFA2EE4}" type="slidenum">
              <a:rPr lang="en-NZ" smtClean="0"/>
              <a:t>49</a:t>
            </a:fld>
            <a:r>
              <a:rPr lang="en-NZ" dirty="0"/>
              <a:t>/50</a:t>
            </a:r>
          </a:p>
        </p:txBody>
      </p:sp>
    </p:spTree>
    <p:extLst>
      <p:ext uri="{BB962C8B-B14F-4D97-AF65-F5344CB8AC3E}">
        <p14:creationId xmlns:p14="http://schemas.microsoft.com/office/powerpoint/2010/main" val="17435416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9954" y="805399"/>
            <a:ext cx="8665140" cy="5119540"/>
          </a:xfrm>
          <a:prstGeom prst="rect">
            <a:avLst/>
          </a:prstGeom>
        </p:spPr>
      </p:pic>
      <p:sp>
        <p:nvSpPr>
          <p:cNvPr id="6" name="TextBox 5"/>
          <p:cNvSpPr txBox="1"/>
          <p:nvPr/>
        </p:nvSpPr>
        <p:spPr>
          <a:xfrm>
            <a:off x="5595258" y="6008915"/>
            <a:ext cx="3340359" cy="461665"/>
          </a:xfrm>
          <a:prstGeom prst="rect">
            <a:avLst/>
          </a:prstGeom>
          <a:noFill/>
        </p:spPr>
        <p:txBody>
          <a:bodyPr wrap="square" rtlCol="0">
            <a:spAutoFit/>
          </a:bodyPr>
          <a:lstStyle/>
          <a:p>
            <a:pPr algn="r"/>
            <a:r>
              <a:rPr lang="en-NZ" sz="2400" b="1" dirty="0"/>
              <a:t>Nature, 1966</a:t>
            </a:r>
          </a:p>
        </p:txBody>
      </p:sp>
      <p:sp>
        <p:nvSpPr>
          <p:cNvPr id="4" name="Freeform 3"/>
          <p:cNvSpPr/>
          <p:nvPr/>
        </p:nvSpPr>
        <p:spPr>
          <a:xfrm rot="4901757">
            <a:off x="1438777" y="1836609"/>
            <a:ext cx="996155" cy="1219263"/>
          </a:xfrm>
          <a:custGeom>
            <a:avLst/>
            <a:gdLst>
              <a:gd name="connsiteX0" fmla="*/ 1511560 w 1632895"/>
              <a:gd name="connsiteY0" fmla="*/ 522566 h 923782"/>
              <a:gd name="connsiteX1" fmla="*/ 1520890 w 1632895"/>
              <a:gd name="connsiteY1" fmla="*/ 261309 h 923782"/>
              <a:gd name="connsiteX2" fmla="*/ 1464906 w 1632895"/>
              <a:gd name="connsiteY2" fmla="*/ 205325 h 923782"/>
              <a:gd name="connsiteX3" fmla="*/ 1436915 w 1632895"/>
              <a:gd name="connsiteY3" fmla="*/ 168003 h 923782"/>
              <a:gd name="connsiteX4" fmla="*/ 1362270 w 1632895"/>
              <a:gd name="connsiteY4" fmla="*/ 112019 h 923782"/>
              <a:gd name="connsiteX5" fmla="*/ 1334278 w 1632895"/>
              <a:gd name="connsiteY5" fmla="*/ 84027 h 923782"/>
              <a:gd name="connsiteX6" fmla="*/ 1278294 w 1632895"/>
              <a:gd name="connsiteY6" fmla="*/ 74696 h 923782"/>
              <a:gd name="connsiteX7" fmla="*/ 1231641 w 1632895"/>
              <a:gd name="connsiteY7" fmla="*/ 65366 h 923782"/>
              <a:gd name="connsiteX8" fmla="*/ 1007706 w 1632895"/>
              <a:gd name="connsiteY8" fmla="*/ 37374 h 923782"/>
              <a:gd name="connsiteX9" fmla="*/ 979715 w 1632895"/>
              <a:gd name="connsiteY9" fmla="*/ 28043 h 923782"/>
              <a:gd name="connsiteX10" fmla="*/ 830425 w 1632895"/>
              <a:gd name="connsiteY10" fmla="*/ 9382 h 923782"/>
              <a:gd name="connsiteX11" fmla="*/ 783772 w 1632895"/>
              <a:gd name="connsiteY11" fmla="*/ 52 h 923782"/>
              <a:gd name="connsiteX12" fmla="*/ 279919 w 1632895"/>
              <a:gd name="connsiteY12" fmla="*/ 18713 h 923782"/>
              <a:gd name="connsiteX13" fmla="*/ 177282 w 1632895"/>
              <a:gd name="connsiteY13" fmla="*/ 56035 h 923782"/>
              <a:gd name="connsiteX14" fmla="*/ 139960 w 1632895"/>
              <a:gd name="connsiteY14" fmla="*/ 65366 h 923782"/>
              <a:gd name="connsiteX15" fmla="*/ 83976 w 1632895"/>
              <a:gd name="connsiteY15" fmla="*/ 102688 h 923782"/>
              <a:gd name="connsiteX16" fmla="*/ 18662 w 1632895"/>
              <a:gd name="connsiteY16" fmla="*/ 158672 h 923782"/>
              <a:gd name="connsiteX17" fmla="*/ 9331 w 1632895"/>
              <a:gd name="connsiteY17" fmla="*/ 195994 h 923782"/>
              <a:gd name="connsiteX18" fmla="*/ 0 w 1632895"/>
              <a:gd name="connsiteY18" fmla="*/ 223986 h 923782"/>
              <a:gd name="connsiteX19" fmla="*/ 9331 w 1632895"/>
              <a:gd name="connsiteY19" fmla="*/ 410599 h 923782"/>
              <a:gd name="connsiteX20" fmla="*/ 46653 w 1632895"/>
              <a:gd name="connsiteY20" fmla="*/ 531896 h 923782"/>
              <a:gd name="connsiteX21" fmla="*/ 55984 w 1632895"/>
              <a:gd name="connsiteY21" fmla="*/ 559888 h 923782"/>
              <a:gd name="connsiteX22" fmla="*/ 74645 w 1632895"/>
              <a:gd name="connsiteY22" fmla="*/ 587880 h 923782"/>
              <a:gd name="connsiteX23" fmla="*/ 102637 w 1632895"/>
              <a:gd name="connsiteY23" fmla="*/ 653194 h 923782"/>
              <a:gd name="connsiteX24" fmla="*/ 139960 w 1632895"/>
              <a:gd name="connsiteY24" fmla="*/ 699848 h 923782"/>
              <a:gd name="connsiteX25" fmla="*/ 186613 w 1632895"/>
              <a:gd name="connsiteY25" fmla="*/ 755831 h 923782"/>
              <a:gd name="connsiteX26" fmla="*/ 214604 w 1632895"/>
              <a:gd name="connsiteY26" fmla="*/ 765162 h 923782"/>
              <a:gd name="connsiteX27" fmla="*/ 279919 w 1632895"/>
              <a:gd name="connsiteY27" fmla="*/ 793154 h 923782"/>
              <a:gd name="connsiteX28" fmla="*/ 363894 w 1632895"/>
              <a:gd name="connsiteY28" fmla="*/ 802484 h 923782"/>
              <a:gd name="connsiteX29" fmla="*/ 401217 w 1632895"/>
              <a:gd name="connsiteY29" fmla="*/ 811815 h 923782"/>
              <a:gd name="connsiteX30" fmla="*/ 457200 w 1632895"/>
              <a:gd name="connsiteY30" fmla="*/ 830476 h 923782"/>
              <a:gd name="connsiteX31" fmla="*/ 485192 w 1632895"/>
              <a:gd name="connsiteY31" fmla="*/ 839807 h 923782"/>
              <a:gd name="connsiteX32" fmla="*/ 522515 w 1632895"/>
              <a:gd name="connsiteY32" fmla="*/ 849137 h 923782"/>
              <a:gd name="connsiteX33" fmla="*/ 550506 w 1632895"/>
              <a:gd name="connsiteY33" fmla="*/ 858468 h 923782"/>
              <a:gd name="connsiteX34" fmla="*/ 597160 w 1632895"/>
              <a:gd name="connsiteY34" fmla="*/ 867799 h 923782"/>
              <a:gd name="connsiteX35" fmla="*/ 634482 w 1632895"/>
              <a:gd name="connsiteY35" fmla="*/ 877129 h 923782"/>
              <a:gd name="connsiteX36" fmla="*/ 746449 w 1632895"/>
              <a:gd name="connsiteY36" fmla="*/ 886460 h 923782"/>
              <a:gd name="connsiteX37" fmla="*/ 1026368 w 1632895"/>
              <a:gd name="connsiteY37" fmla="*/ 905121 h 923782"/>
              <a:gd name="connsiteX38" fmla="*/ 1063690 w 1632895"/>
              <a:gd name="connsiteY38" fmla="*/ 914452 h 923782"/>
              <a:gd name="connsiteX39" fmla="*/ 1194319 w 1632895"/>
              <a:gd name="connsiteY39" fmla="*/ 923782 h 923782"/>
              <a:gd name="connsiteX40" fmla="*/ 1371600 w 1632895"/>
              <a:gd name="connsiteY40" fmla="*/ 914452 h 923782"/>
              <a:gd name="connsiteX41" fmla="*/ 1474237 w 1632895"/>
              <a:gd name="connsiteY41" fmla="*/ 886460 h 923782"/>
              <a:gd name="connsiteX42" fmla="*/ 1530221 w 1632895"/>
              <a:gd name="connsiteY42" fmla="*/ 849137 h 923782"/>
              <a:gd name="connsiteX43" fmla="*/ 1558213 w 1632895"/>
              <a:gd name="connsiteY43" fmla="*/ 830476 h 923782"/>
              <a:gd name="connsiteX44" fmla="*/ 1614196 w 1632895"/>
              <a:gd name="connsiteY44" fmla="*/ 783823 h 923782"/>
              <a:gd name="connsiteX45" fmla="*/ 1632857 w 1632895"/>
              <a:gd name="connsiteY45" fmla="*/ 718509 h 923782"/>
              <a:gd name="connsiteX46" fmla="*/ 1614196 w 1632895"/>
              <a:gd name="connsiteY46" fmla="*/ 466582 h 923782"/>
              <a:gd name="connsiteX47" fmla="*/ 1576874 w 1632895"/>
              <a:gd name="connsiteY47" fmla="*/ 373276 h 923782"/>
              <a:gd name="connsiteX48" fmla="*/ 1567543 w 1632895"/>
              <a:gd name="connsiteY48" fmla="*/ 345284 h 923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632895" h="923782">
                <a:moveTo>
                  <a:pt x="1511560" y="522566"/>
                </a:moveTo>
                <a:cubicBezTo>
                  <a:pt x="1544331" y="424252"/>
                  <a:pt x="1557404" y="407362"/>
                  <a:pt x="1520890" y="261309"/>
                </a:cubicBezTo>
                <a:cubicBezTo>
                  <a:pt x="1514489" y="235706"/>
                  <a:pt x="1480740" y="226438"/>
                  <a:pt x="1464906" y="205325"/>
                </a:cubicBezTo>
                <a:cubicBezTo>
                  <a:pt x="1455576" y="192884"/>
                  <a:pt x="1447911" y="178999"/>
                  <a:pt x="1436915" y="168003"/>
                </a:cubicBezTo>
                <a:cubicBezTo>
                  <a:pt x="1368857" y="99944"/>
                  <a:pt x="1413955" y="155089"/>
                  <a:pt x="1362270" y="112019"/>
                </a:cubicBezTo>
                <a:cubicBezTo>
                  <a:pt x="1352133" y="103571"/>
                  <a:pt x="1346336" y="89386"/>
                  <a:pt x="1334278" y="84027"/>
                </a:cubicBezTo>
                <a:cubicBezTo>
                  <a:pt x="1316990" y="76343"/>
                  <a:pt x="1296908" y="78080"/>
                  <a:pt x="1278294" y="74696"/>
                </a:cubicBezTo>
                <a:cubicBezTo>
                  <a:pt x="1262691" y="71859"/>
                  <a:pt x="1247306" y="67839"/>
                  <a:pt x="1231641" y="65366"/>
                </a:cubicBezTo>
                <a:cubicBezTo>
                  <a:pt x="1112033" y="46481"/>
                  <a:pt x="1114958" y="48100"/>
                  <a:pt x="1007706" y="37374"/>
                </a:cubicBezTo>
                <a:cubicBezTo>
                  <a:pt x="998376" y="34264"/>
                  <a:pt x="989256" y="30428"/>
                  <a:pt x="979715" y="28043"/>
                </a:cubicBezTo>
                <a:cubicBezTo>
                  <a:pt x="924632" y="14272"/>
                  <a:pt x="894145" y="15175"/>
                  <a:pt x="830425" y="9382"/>
                </a:cubicBezTo>
                <a:cubicBezTo>
                  <a:pt x="814874" y="6272"/>
                  <a:pt x="799631" y="52"/>
                  <a:pt x="783772" y="52"/>
                </a:cubicBezTo>
                <a:cubicBezTo>
                  <a:pt x="442373" y="52"/>
                  <a:pt x="486505" y="-1946"/>
                  <a:pt x="279919" y="18713"/>
                </a:cubicBezTo>
                <a:cubicBezTo>
                  <a:pt x="235398" y="36521"/>
                  <a:pt x="225202" y="41659"/>
                  <a:pt x="177282" y="56035"/>
                </a:cubicBezTo>
                <a:cubicBezTo>
                  <a:pt x="164999" y="59720"/>
                  <a:pt x="152401" y="62256"/>
                  <a:pt x="139960" y="65366"/>
                </a:cubicBezTo>
                <a:cubicBezTo>
                  <a:pt x="121299" y="77807"/>
                  <a:pt x="99835" y="86829"/>
                  <a:pt x="83976" y="102688"/>
                </a:cubicBezTo>
                <a:cubicBezTo>
                  <a:pt x="38724" y="147940"/>
                  <a:pt x="61292" y="130251"/>
                  <a:pt x="18662" y="158672"/>
                </a:cubicBezTo>
                <a:cubicBezTo>
                  <a:pt x="15552" y="171113"/>
                  <a:pt x="12854" y="183664"/>
                  <a:pt x="9331" y="195994"/>
                </a:cubicBezTo>
                <a:cubicBezTo>
                  <a:pt x="6629" y="205451"/>
                  <a:pt x="0" y="214151"/>
                  <a:pt x="0" y="223986"/>
                </a:cubicBezTo>
                <a:cubicBezTo>
                  <a:pt x="0" y="286268"/>
                  <a:pt x="2696" y="348671"/>
                  <a:pt x="9331" y="410599"/>
                </a:cubicBezTo>
                <a:cubicBezTo>
                  <a:pt x="14954" y="463084"/>
                  <a:pt x="29634" y="486512"/>
                  <a:pt x="46653" y="531896"/>
                </a:cubicBezTo>
                <a:cubicBezTo>
                  <a:pt x="50106" y="541105"/>
                  <a:pt x="51585" y="551091"/>
                  <a:pt x="55984" y="559888"/>
                </a:cubicBezTo>
                <a:cubicBezTo>
                  <a:pt x="60999" y="569918"/>
                  <a:pt x="69630" y="577850"/>
                  <a:pt x="74645" y="587880"/>
                </a:cubicBezTo>
                <a:cubicBezTo>
                  <a:pt x="126984" y="692558"/>
                  <a:pt x="24977" y="517287"/>
                  <a:pt x="102637" y="653194"/>
                </a:cubicBezTo>
                <a:cubicBezTo>
                  <a:pt x="127804" y="697237"/>
                  <a:pt x="112092" y="666407"/>
                  <a:pt x="139960" y="699848"/>
                </a:cubicBezTo>
                <a:cubicBezTo>
                  <a:pt x="145677" y="706708"/>
                  <a:pt x="172541" y="747388"/>
                  <a:pt x="186613" y="755831"/>
                </a:cubicBezTo>
                <a:cubicBezTo>
                  <a:pt x="195047" y="760891"/>
                  <a:pt x="205564" y="761288"/>
                  <a:pt x="214604" y="765162"/>
                </a:cubicBezTo>
                <a:cubicBezTo>
                  <a:pt x="236230" y="774430"/>
                  <a:pt x="256051" y="789176"/>
                  <a:pt x="279919" y="793154"/>
                </a:cubicBezTo>
                <a:cubicBezTo>
                  <a:pt x="307700" y="797784"/>
                  <a:pt x="335902" y="799374"/>
                  <a:pt x="363894" y="802484"/>
                </a:cubicBezTo>
                <a:cubicBezTo>
                  <a:pt x="376335" y="805594"/>
                  <a:pt x="388934" y="808130"/>
                  <a:pt x="401217" y="811815"/>
                </a:cubicBezTo>
                <a:cubicBezTo>
                  <a:pt x="420058" y="817467"/>
                  <a:pt x="438539" y="824256"/>
                  <a:pt x="457200" y="830476"/>
                </a:cubicBezTo>
                <a:cubicBezTo>
                  <a:pt x="466531" y="833586"/>
                  <a:pt x="475650" y="837422"/>
                  <a:pt x="485192" y="839807"/>
                </a:cubicBezTo>
                <a:cubicBezTo>
                  <a:pt x="497633" y="842917"/>
                  <a:pt x="510185" y="845614"/>
                  <a:pt x="522515" y="849137"/>
                </a:cubicBezTo>
                <a:cubicBezTo>
                  <a:pt x="531972" y="851839"/>
                  <a:pt x="540965" y="856083"/>
                  <a:pt x="550506" y="858468"/>
                </a:cubicBezTo>
                <a:cubicBezTo>
                  <a:pt x="565892" y="862315"/>
                  <a:pt x="581678" y="864359"/>
                  <a:pt x="597160" y="867799"/>
                </a:cubicBezTo>
                <a:cubicBezTo>
                  <a:pt x="609678" y="870581"/>
                  <a:pt x="621758" y="875538"/>
                  <a:pt x="634482" y="877129"/>
                </a:cubicBezTo>
                <a:cubicBezTo>
                  <a:pt x="671645" y="881774"/>
                  <a:pt x="709127" y="883350"/>
                  <a:pt x="746449" y="886460"/>
                </a:cubicBezTo>
                <a:cubicBezTo>
                  <a:pt x="880633" y="913295"/>
                  <a:pt x="722180" y="884142"/>
                  <a:pt x="1026368" y="905121"/>
                </a:cubicBezTo>
                <a:cubicBezTo>
                  <a:pt x="1039161" y="906003"/>
                  <a:pt x="1050945" y="913036"/>
                  <a:pt x="1063690" y="914452"/>
                </a:cubicBezTo>
                <a:cubicBezTo>
                  <a:pt x="1107077" y="919273"/>
                  <a:pt x="1150776" y="920672"/>
                  <a:pt x="1194319" y="923782"/>
                </a:cubicBezTo>
                <a:cubicBezTo>
                  <a:pt x="1253413" y="920672"/>
                  <a:pt x="1312786" y="920987"/>
                  <a:pt x="1371600" y="914452"/>
                </a:cubicBezTo>
                <a:cubicBezTo>
                  <a:pt x="1403161" y="910945"/>
                  <a:pt x="1442095" y="897173"/>
                  <a:pt x="1474237" y="886460"/>
                </a:cubicBezTo>
                <a:lnTo>
                  <a:pt x="1530221" y="849137"/>
                </a:lnTo>
                <a:cubicBezTo>
                  <a:pt x="1539552" y="842917"/>
                  <a:pt x="1550284" y="838406"/>
                  <a:pt x="1558213" y="830476"/>
                </a:cubicBezTo>
                <a:cubicBezTo>
                  <a:pt x="1594133" y="794554"/>
                  <a:pt x="1575225" y="809803"/>
                  <a:pt x="1614196" y="783823"/>
                </a:cubicBezTo>
                <a:cubicBezTo>
                  <a:pt x="1618597" y="770621"/>
                  <a:pt x="1632857" y="730228"/>
                  <a:pt x="1632857" y="718509"/>
                </a:cubicBezTo>
                <a:cubicBezTo>
                  <a:pt x="1632857" y="665320"/>
                  <a:pt x="1634634" y="541519"/>
                  <a:pt x="1614196" y="466582"/>
                </a:cubicBezTo>
                <a:cubicBezTo>
                  <a:pt x="1592959" y="388715"/>
                  <a:pt x="1603043" y="434337"/>
                  <a:pt x="1576874" y="373276"/>
                </a:cubicBezTo>
                <a:cubicBezTo>
                  <a:pt x="1573000" y="364236"/>
                  <a:pt x="1567543" y="345284"/>
                  <a:pt x="1567543" y="345284"/>
                </a:cubicBezTo>
              </a:path>
            </a:pathLst>
          </a:cu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 name="Freeform 1"/>
          <p:cNvSpPr/>
          <p:nvPr/>
        </p:nvSpPr>
        <p:spPr>
          <a:xfrm>
            <a:off x="3802202" y="2864316"/>
            <a:ext cx="4681734" cy="617674"/>
          </a:xfrm>
          <a:custGeom>
            <a:avLst/>
            <a:gdLst>
              <a:gd name="connsiteX0" fmla="*/ 170291 w 4681734"/>
              <a:gd name="connsiteY0" fmla="*/ 199836 h 617674"/>
              <a:gd name="connsiteX1" fmla="*/ 261125 w 4681734"/>
              <a:gd name="connsiteY1" fmla="*/ 181669 h 617674"/>
              <a:gd name="connsiteX2" fmla="*/ 394349 w 4681734"/>
              <a:gd name="connsiteY2" fmla="*/ 157447 h 617674"/>
              <a:gd name="connsiteX3" fmla="*/ 612352 w 4681734"/>
              <a:gd name="connsiteY3" fmla="*/ 133224 h 617674"/>
              <a:gd name="connsiteX4" fmla="*/ 812187 w 4681734"/>
              <a:gd name="connsiteY4" fmla="*/ 109002 h 617674"/>
              <a:gd name="connsiteX5" fmla="*/ 909077 w 4681734"/>
              <a:gd name="connsiteY5" fmla="*/ 84779 h 617674"/>
              <a:gd name="connsiteX6" fmla="*/ 1005968 w 4681734"/>
              <a:gd name="connsiteY6" fmla="*/ 72668 h 617674"/>
              <a:gd name="connsiteX7" fmla="*/ 1175525 w 4681734"/>
              <a:gd name="connsiteY7" fmla="*/ 48445 h 617674"/>
              <a:gd name="connsiteX8" fmla="*/ 1472251 w 4681734"/>
              <a:gd name="connsiteY8" fmla="*/ 12112 h 617674"/>
              <a:gd name="connsiteX9" fmla="*/ 1799255 w 4681734"/>
              <a:gd name="connsiteY9" fmla="*/ 0 h 617674"/>
              <a:gd name="connsiteX10" fmla="*/ 3022492 w 4681734"/>
              <a:gd name="connsiteY10" fmla="*/ 6056 h 617674"/>
              <a:gd name="connsiteX11" fmla="*/ 3192050 w 4681734"/>
              <a:gd name="connsiteY11" fmla="*/ 18167 h 617674"/>
              <a:gd name="connsiteX12" fmla="*/ 3833946 w 4681734"/>
              <a:gd name="connsiteY12" fmla="*/ 24223 h 617674"/>
              <a:gd name="connsiteX13" fmla="*/ 3906614 w 4681734"/>
              <a:gd name="connsiteY13" fmla="*/ 42390 h 617674"/>
              <a:gd name="connsiteX14" fmla="*/ 3985337 w 4681734"/>
              <a:gd name="connsiteY14" fmla="*/ 66612 h 617674"/>
              <a:gd name="connsiteX15" fmla="*/ 4100394 w 4681734"/>
              <a:gd name="connsiteY15" fmla="*/ 90835 h 617674"/>
              <a:gd name="connsiteX16" fmla="*/ 4203340 w 4681734"/>
              <a:gd name="connsiteY16" fmla="*/ 102946 h 617674"/>
              <a:gd name="connsiteX17" fmla="*/ 4239673 w 4681734"/>
              <a:gd name="connsiteY17" fmla="*/ 109002 h 617674"/>
              <a:gd name="connsiteX18" fmla="*/ 4276007 w 4681734"/>
              <a:gd name="connsiteY18" fmla="*/ 121113 h 617674"/>
              <a:gd name="connsiteX19" fmla="*/ 4348675 w 4681734"/>
              <a:gd name="connsiteY19" fmla="*/ 145335 h 617674"/>
              <a:gd name="connsiteX20" fmla="*/ 4372897 w 4681734"/>
              <a:gd name="connsiteY20" fmla="*/ 163502 h 617674"/>
              <a:gd name="connsiteX21" fmla="*/ 4415287 w 4681734"/>
              <a:gd name="connsiteY21" fmla="*/ 181669 h 617674"/>
              <a:gd name="connsiteX22" fmla="*/ 4481899 w 4681734"/>
              <a:gd name="connsiteY22" fmla="*/ 236170 h 617674"/>
              <a:gd name="connsiteX23" fmla="*/ 4512177 w 4681734"/>
              <a:gd name="connsiteY23" fmla="*/ 260392 h 617674"/>
              <a:gd name="connsiteX24" fmla="*/ 4542455 w 4681734"/>
              <a:gd name="connsiteY24" fmla="*/ 290670 h 617674"/>
              <a:gd name="connsiteX25" fmla="*/ 4627234 w 4681734"/>
              <a:gd name="connsiteY25" fmla="*/ 345171 h 617674"/>
              <a:gd name="connsiteX26" fmla="*/ 4651456 w 4681734"/>
              <a:gd name="connsiteY26" fmla="*/ 375449 h 617674"/>
              <a:gd name="connsiteX27" fmla="*/ 4681734 w 4681734"/>
              <a:gd name="connsiteY27" fmla="*/ 399672 h 617674"/>
              <a:gd name="connsiteX28" fmla="*/ 4669623 w 4681734"/>
              <a:gd name="connsiteY28" fmla="*/ 460228 h 617674"/>
              <a:gd name="connsiteX29" fmla="*/ 4639345 w 4681734"/>
              <a:gd name="connsiteY29" fmla="*/ 466284 h 617674"/>
              <a:gd name="connsiteX30" fmla="*/ 4560622 w 4681734"/>
              <a:gd name="connsiteY30" fmla="*/ 472339 h 617674"/>
              <a:gd name="connsiteX31" fmla="*/ 4360786 w 4681734"/>
              <a:gd name="connsiteY31" fmla="*/ 484451 h 617674"/>
              <a:gd name="connsiteX32" fmla="*/ 4021671 w 4681734"/>
              <a:gd name="connsiteY32" fmla="*/ 490506 h 617674"/>
              <a:gd name="connsiteX33" fmla="*/ 3918725 w 4681734"/>
              <a:gd name="connsiteY33" fmla="*/ 502618 h 617674"/>
              <a:gd name="connsiteX34" fmla="*/ 3718889 w 4681734"/>
              <a:gd name="connsiteY34" fmla="*/ 520784 h 617674"/>
              <a:gd name="connsiteX35" fmla="*/ 2616765 w 4681734"/>
              <a:gd name="connsiteY35" fmla="*/ 526840 h 617674"/>
              <a:gd name="connsiteX36" fmla="*/ 2519875 w 4681734"/>
              <a:gd name="connsiteY36" fmla="*/ 538951 h 617674"/>
              <a:gd name="connsiteX37" fmla="*/ 2283705 w 4681734"/>
              <a:gd name="connsiteY37" fmla="*/ 557118 h 617674"/>
              <a:gd name="connsiteX38" fmla="*/ 2192871 w 4681734"/>
              <a:gd name="connsiteY38" fmla="*/ 575285 h 617674"/>
              <a:gd name="connsiteX39" fmla="*/ 2156537 w 4681734"/>
              <a:gd name="connsiteY39" fmla="*/ 587396 h 617674"/>
              <a:gd name="connsiteX40" fmla="*/ 2114148 w 4681734"/>
              <a:gd name="connsiteY40" fmla="*/ 599508 h 617674"/>
              <a:gd name="connsiteX41" fmla="*/ 2083870 w 4681734"/>
              <a:gd name="connsiteY41" fmla="*/ 611619 h 617674"/>
              <a:gd name="connsiteX42" fmla="*/ 2023313 w 4681734"/>
              <a:gd name="connsiteY42" fmla="*/ 617674 h 617674"/>
              <a:gd name="connsiteX43" fmla="*/ 1345083 w 4681734"/>
              <a:gd name="connsiteY43" fmla="*/ 605563 h 617674"/>
              <a:gd name="connsiteX44" fmla="*/ 715297 w 4681734"/>
              <a:gd name="connsiteY44" fmla="*/ 599508 h 617674"/>
              <a:gd name="connsiteX45" fmla="*/ 491239 w 4681734"/>
              <a:gd name="connsiteY45" fmla="*/ 587396 h 617674"/>
              <a:gd name="connsiteX46" fmla="*/ 430683 w 4681734"/>
              <a:gd name="connsiteY46" fmla="*/ 581341 h 617674"/>
              <a:gd name="connsiteX47" fmla="*/ 55234 w 4681734"/>
              <a:gd name="connsiteY47" fmla="*/ 575285 h 617674"/>
              <a:gd name="connsiteX48" fmla="*/ 31011 w 4681734"/>
              <a:gd name="connsiteY48" fmla="*/ 551063 h 617674"/>
              <a:gd name="connsiteX49" fmla="*/ 12844 w 4681734"/>
              <a:gd name="connsiteY49" fmla="*/ 538951 h 617674"/>
              <a:gd name="connsiteX50" fmla="*/ 733 w 4681734"/>
              <a:gd name="connsiteY50" fmla="*/ 484451 h 617674"/>
              <a:gd name="connsiteX51" fmla="*/ 733 w 4681734"/>
              <a:gd name="connsiteY51" fmla="*/ 320949 h 617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681734" h="617674">
                <a:moveTo>
                  <a:pt x="170291" y="199836"/>
                </a:moveTo>
                <a:cubicBezTo>
                  <a:pt x="237649" y="177383"/>
                  <a:pt x="174342" y="195666"/>
                  <a:pt x="261125" y="181669"/>
                </a:cubicBezTo>
                <a:cubicBezTo>
                  <a:pt x="305685" y="174482"/>
                  <a:pt x="349738" y="164310"/>
                  <a:pt x="394349" y="157447"/>
                </a:cubicBezTo>
                <a:cubicBezTo>
                  <a:pt x="437918" y="150744"/>
                  <a:pt x="571952" y="137885"/>
                  <a:pt x="612352" y="133224"/>
                </a:cubicBezTo>
                <a:lnTo>
                  <a:pt x="812187" y="109002"/>
                </a:lnTo>
                <a:cubicBezTo>
                  <a:pt x="844484" y="100928"/>
                  <a:pt x="876357" y="90914"/>
                  <a:pt x="909077" y="84779"/>
                </a:cubicBezTo>
                <a:cubicBezTo>
                  <a:pt x="941068" y="78781"/>
                  <a:pt x="973718" y="77066"/>
                  <a:pt x="1005968" y="72668"/>
                </a:cubicBezTo>
                <a:lnTo>
                  <a:pt x="1175525" y="48445"/>
                </a:lnTo>
                <a:cubicBezTo>
                  <a:pt x="1270758" y="34840"/>
                  <a:pt x="1381253" y="18247"/>
                  <a:pt x="1472251" y="12112"/>
                </a:cubicBezTo>
                <a:cubicBezTo>
                  <a:pt x="1581080" y="4775"/>
                  <a:pt x="1690254" y="4037"/>
                  <a:pt x="1799255" y="0"/>
                </a:cubicBezTo>
                <a:lnTo>
                  <a:pt x="3022492" y="6056"/>
                </a:lnTo>
                <a:cubicBezTo>
                  <a:pt x="3079151" y="6795"/>
                  <a:pt x="3135401" y="16899"/>
                  <a:pt x="3192050" y="18167"/>
                </a:cubicBezTo>
                <a:cubicBezTo>
                  <a:pt x="3405971" y="22956"/>
                  <a:pt x="3619981" y="22204"/>
                  <a:pt x="3833946" y="24223"/>
                </a:cubicBezTo>
                <a:cubicBezTo>
                  <a:pt x="3858169" y="30279"/>
                  <a:pt x="3882571" y="35658"/>
                  <a:pt x="3906614" y="42390"/>
                </a:cubicBezTo>
                <a:cubicBezTo>
                  <a:pt x="3933052" y="49793"/>
                  <a:pt x="3958702" y="59953"/>
                  <a:pt x="3985337" y="66612"/>
                </a:cubicBezTo>
                <a:cubicBezTo>
                  <a:pt x="4023360" y="76118"/>
                  <a:pt x="4061734" y="84392"/>
                  <a:pt x="4100394" y="90835"/>
                </a:cubicBezTo>
                <a:cubicBezTo>
                  <a:pt x="4134476" y="96515"/>
                  <a:pt x="4169078" y="98477"/>
                  <a:pt x="4203340" y="102946"/>
                </a:cubicBezTo>
                <a:cubicBezTo>
                  <a:pt x="4215515" y="104534"/>
                  <a:pt x="4227762" y="106024"/>
                  <a:pt x="4239673" y="109002"/>
                </a:cubicBezTo>
                <a:cubicBezTo>
                  <a:pt x="4252058" y="112098"/>
                  <a:pt x="4263779" y="117445"/>
                  <a:pt x="4276007" y="121113"/>
                </a:cubicBezTo>
                <a:cubicBezTo>
                  <a:pt x="4344264" y="141590"/>
                  <a:pt x="4235862" y="103032"/>
                  <a:pt x="4348675" y="145335"/>
                </a:cubicBezTo>
                <a:cubicBezTo>
                  <a:pt x="4356749" y="151391"/>
                  <a:pt x="4364339" y="158153"/>
                  <a:pt x="4372897" y="163502"/>
                </a:cubicBezTo>
                <a:cubicBezTo>
                  <a:pt x="4390004" y="174194"/>
                  <a:pt x="4397624" y="175782"/>
                  <a:pt x="4415287" y="181669"/>
                </a:cubicBezTo>
                <a:cubicBezTo>
                  <a:pt x="4481231" y="225633"/>
                  <a:pt x="4423939" y="184006"/>
                  <a:pt x="4481899" y="236170"/>
                </a:cubicBezTo>
                <a:cubicBezTo>
                  <a:pt x="4491506" y="244816"/>
                  <a:pt x="4502570" y="251746"/>
                  <a:pt x="4512177" y="260392"/>
                </a:cubicBezTo>
                <a:cubicBezTo>
                  <a:pt x="4522786" y="269940"/>
                  <a:pt x="4531377" y="281669"/>
                  <a:pt x="4542455" y="290670"/>
                </a:cubicBezTo>
                <a:cubicBezTo>
                  <a:pt x="4601465" y="338616"/>
                  <a:pt x="4585988" y="331424"/>
                  <a:pt x="4627234" y="345171"/>
                </a:cubicBezTo>
                <a:cubicBezTo>
                  <a:pt x="4635308" y="355264"/>
                  <a:pt x="4641643" y="367038"/>
                  <a:pt x="4651456" y="375449"/>
                </a:cubicBezTo>
                <a:cubicBezTo>
                  <a:pt x="4696955" y="414449"/>
                  <a:pt x="4642792" y="341257"/>
                  <a:pt x="4681734" y="399672"/>
                </a:cubicBezTo>
                <a:cubicBezTo>
                  <a:pt x="4677697" y="419857"/>
                  <a:pt x="4680675" y="442861"/>
                  <a:pt x="4669623" y="460228"/>
                </a:cubicBezTo>
                <a:cubicBezTo>
                  <a:pt x="4664097" y="468911"/>
                  <a:pt x="4649575" y="465147"/>
                  <a:pt x="4639345" y="466284"/>
                </a:cubicBezTo>
                <a:cubicBezTo>
                  <a:pt x="4613187" y="469190"/>
                  <a:pt x="4586885" y="470626"/>
                  <a:pt x="4560622" y="472339"/>
                </a:cubicBezTo>
                <a:cubicBezTo>
                  <a:pt x="4494029" y="476682"/>
                  <a:pt x="4427482" y="482203"/>
                  <a:pt x="4360786" y="484451"/>
                </a:cubicBezTo>
                <a:cubicBezTo>
                  <a:pt x="4247794" y="488260"/>
                  <a:pt x="4134709" y="488488"/>
                  <a:pt x="4021671" y="490506"/>
                </a:cubicBezTo>
                <a:lnTo>
                  <a:pt x="3918725" y="502618"/>
                </a:lnTo>
                <a:cubicBezTo>
                  <a:pt x="3820646" y="515411"/>
                  <a:pt x="3929524" y="517761"/>
                  <a:pt x="3718889" y="520784"/>
                </a:cubicBezTo>
                <a:lnTo>
                  <a:pt x="2616765" y="526840"/>
                </a:lnTo>
                <a:cubicBezTo>
                  <a:pt x="2584468" y="530877"/>
                  <a:pt x="2552261" y="535712"/>
                  <a:pt x="2519875" y="538951"/>
                </a:cubicBezTo>
                <a:cubicBezTo>
                  <a:pt x="2432046" y="547734"/>
                  <a:pt x="2368271" y="551481"/>
                  <a:pt x="2283705" y="557118"/>
                </a:cubicBezTo>
                <a:cubicBezTo>
                  <a:pt x="2261790" y="561103"/>
                  <a:pt x="2219484" y="567301"/>
                  <a:pt x="2192871" y="575285"/>
                </a:cubicBezTo>
                <a:cubicBezTo>
                  <a:pt x="2180643" y="578953"/>
                  <a:pt x="2168739" y="583641"/>
                  <a:pt x="2156537" y="587396"/>
                </a:cubicBezTo>
                <a:cubicBezTo>
                  <a:pt x="2142492" y="591718"/>
                  <a:pt x="2128089" y="594861"/>
                  <a:pt x="2114148" y="599508"/>
                </a:cubicBezTo>
                <a:cubicBezTo>
                  <a:pt x="2103836" y="602946"/>
                  <a:pt x="2094529" y="609487"/>
                  <a:pt x="2083870" y="611619"/>
                </a:cubicBezTo>
                <a:cubicBezTo>
                  <a:pt x="2063978" y="615597"/>
                  <a:pt x="2043499" y="615656"/>
                  <a:pt x="2023313" y="617674"/>
                </a:cubicBezTo>
                <a:lnTo>
                  <a:pt x="1345083" y="605563"/>
                </a:lnTo>
                <a:lnTo>
                  <a:pt x="715297" y="599508"/>
                </a:lnTo>
                <a:cubicBezTo>
                  <a:pt x="640519" y="597917"/>
                  <a:pt x="565882" y="592160"/>
                  <a:pt x="491239" y="587396"/>
                </a:cubicBezTo>
                <a:cubicBezTo>
                  <a:pt x="470994" y="586104"/>
                  <a:pt x="450961" y="581904"/>
                  <a:pt x="430683" y="581341"/>
                </a:cubicBezTo>
                <a:cubicBezTo>
                  <a:pt x="305565" y="577866"/>
                  <a:pt x="180384" y="577304"/>
                  <a:pt x="55234" y="575285"/>
                </a:cubicBezTo>
                <a:cubicBezTo>
                  <a:pt x="47160" y="567211"/>
                  <a:pt x="39681" y="558494"/>
                  <a:pt x="31011" y="551063"/>
                </a:cubicBezTo>
                <a:cubicBezTo>
                  <a:pt x="25485" y="546326"/>
                  <a:pt x="17390" y="544634"/>
                  <a:pt x="12844" y="538951"/>
                </a:cubicBezTo>
                <a:cubicBezTo>
                  <a:pt x="6596" y="531141"/>
                  <a:pt x="742" y="484754"/>
                  <a:pt x="733" y="484451"/>
                </a:cubicBezTo>
                <a:cubicBezTo>
                  <a:pt x="-918" y="429975"/>
                  <a:pt x="733" y="375450"/>
                  <a:pt x="733" y="320949"/>
                </a:cubicBezTo>
              </a:path>
            </a:pathLst>
          </a:cu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8" name="Slide Number Placeholder 7"/>
          <p:cNvSpPr>
            <a:spLocks noGrp="1"/>
          </p:cNvSpPr>
          <p:nvPr>
            <p:ph type="sldNum" sz="quarter" idx="12"/>
          </p:nvPr>
        </p:nvSpPr>
        <p:spPr/>
        <p:txBody>
          <a:bodyPr/>
          <a:lstStyle/>
          <a:p>
            <a:fld id="{27C78C6E-F64F-49F6-B25D-EA49DEFA2EE4}" type="slidenum">
              <a:rPr lang="en-NZ" smtClean="0"/>
              <a:t>5</a:t>
            </a:fld>
            <a:r>
              <a:rPr lang="en-NZ" dirty="0"/>
              <a:t>/50</a:t>
            </a:r>
          </a:p>
        </p:txBody>
      </p:sp>
    </p:spTree>
    <p:extLst>
      <p:ext uri="{BB962C8B-B14F-4D97-AF65-F5344CB8AC3E}">
        <p14:creationId xmlns:p14="http://schemas.microsoft.com/office/powerpoint/2010/main" val="404059339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rot="5400000">
            <a:off x="3057521" y="-550382"/>
            <a:ext cx="5231141" cy="6815127"/>
          </a:xfrm>
          <a:prstGeom prst="rect">
            <a:avLst/>
          </a:prstGeom>
        </p:spPr>
      </p:pic>
      <p:sp>
        <p:nvSpPr>
          <p:cNvPr id="3" name="TextBox 2"/>
          <p:cNvSpPr txBox="1"/>
          <p:nvPr/>
        </p:nvSpPr>
        <p:spPr>
          <a:xfrm>
            <a:off x="2421182" y="5734513"/>
            <a:ext cx="1714500" cy="646331"/>
          </a:xfrm>
          <a:prstGeom prst="rect">
            <a:avLst/>
          </a:prstGeom>
          <a:noFill/>
        </p:spPr>
        <p:txBody>
          <a:bodyPr wrap="square" rtlCol="0">
            <a:spAutoFit/>
          </a:bodyPr>
          <a:lstStyle/>
          <a:p>
            <a:r>
              <a:rPr lang="en-NZ" b="1" dirty="0">
                <a:solidFill>
                  <a:srgbClr val="FF0000"/>
                </a:solidFill>
              </a:rPr>
              <a:t>Roberts &amp; Goss, 1993</a:t>
            </a:r>
          </a:p>
        </p:txBody>
      </p:sp>
      <p:sp>
        <p:nvSpPr>
          <p:cNvPr id="5" name="Slide Number Placeholder 4"/>
          <p:cNvSpPr>
            <a:spLocks noGrp="1"/>
          </p:cNvSpPr>
          <p:nvPr>
            <p:ph type="sldNum" sz="quarter" idx="12"/>
          </p:nvPr>
        </p:nvSpPr>
        <p:spPr/>
        <p:txBody>
          <a:bodyPr/>
          <a:lstStyle/>
          <a:p>
            <a:fld id="{27C78C6E-F64F-49F6-B25D-EA49DEFA2EE4}" type="slidenum">
              <a:rPr lang="en-NZ" smtClean="0"/>
              <a:t>50</a:t>
            </a:fld>
            <a:r>
              <a:rPr lang="en-NZ" dirty="0"/>
              <a:t>/50</a:t>
            </a:r>
          </a:p>
        </p:txBody>
      </p:sp>
    </p:spTree>
    <p:extLst>
      <p:ext uri="{BB962C8B-B14F-4D97-AF65-F5344CB8AC3E}">
        <p14:creationId xmlns:p14="http://schemas.microsoft.com/office/powerpoint/2010/main" val="245103061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80360" y="2788920"/>
            <a:ext cx="6042660" cy="769441"/>
          </a:xfrm>
          <a:prstGeom prst="rect">
            <a:avLst/>
          </a:prstGeom>
          <a:noFill/>
        </p:spPr>
        <p:txBody>
          <a:bodyPr wrap="square" rtlCol="0">
            <a:spAutoFit/>
          </a:bodyPr>
          <a:lstStyle/>
          <a:p>
            <a:r>
              <a:rPr lang="en-NZ" sz="4400" dirty="0" smtClean="0"/>
              <a:t>THANK YOU !</a:t>
            </a:r>
            <a:endParaRPr lang="en-NZ" sz="4400" dirty="0"/>
          </a:p>
        </p:txBody>
      </p:sp>
      <p:sp>
        <p:nvSpPr>
          <p:cNvPr id="4" name="Slide Number Placeholder 3"/>
          <p:cNvSpPr>
            <a:spLocks noGrp="1"/>
          </p:cNvSpPr>
          <p:nvPr>
            <p:ph type="sldNum" sz="quarter" idx="12"/>
          </p:nvPr>
        </p:nvSpPr>
        <p:spPr/>
        <p:txBody>
          <a:bodyPr/>
          <a:lstStyle/>
          <a:p>
            <a:endParaRPr lang="en-NZ" dirty="0"/>
          </a:p>
        </p:txBody>
      </p:sp>
    </p:spTree>
    <p:extLst>
      <p:ext uri="{BB962C8B-B14F-4D97-AF65-F5344CB8AC3E}">
        <p14:creationId xmlns:p14="http://schemas.microsoft.com/office/powerpoint/2010/main" val="29514183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RRL in </a:t>
            </a:r>
            <a:r>
              <a:rPr lang="en-NZ" dirty="0"/>
              <a:t>Physics</a:t>
            </a:r>
            <a:r>
              <a:rPr lang="en-NZ" dirty="0" smtClean="0"/>
              <a:t>:</a:t>
            </a:r>
            <a:endParaRPr lang="en-NZ" dirty="0"/>
          </a:p>
        </p:txBody>
      </p:sp>
      <p:sp>
        <p:nvSpPr>
          <p:cNvPr id="3" name="Content Placeholder 2"/>
          <p:cNvSpPr>
            <a:spLocks noGrp="1"/>
          </p:cNvSpPr>
          <p:nvPr>
            <p:ph idx="1"/>
          </p:nvPr>
        </p:nvSpPr>
        <p:spPr>
          <a:xfrm>
            <a:off x="628649" y="1635918"/>
            <a:ext cx="8162203" cy="4418041"/>
          </a:xfrm>
        </p:spPr>
        <p:txBody>
          <a:bodyPr>
            <a:normAutofit fontScale="85000" lnSpcReduction="20000"/>
          </a:bodyPr>
          <a:lstStyle/>
          <a:p>
            <a:r>
              <a:rPr lang="en-NZ" dirty="0"/>
              <a:t>How many atomic level can exist?</a:t>
            </a:r>
          </a:p>
          <a:p>
            <a:r>
              <a:rPr lang="en-NZ" dirty="0" smtClean="0"/>
              <a:t>An </a:t>
            </a:r>
            <a:r>
              <a:rPr lang="en-NZ" dirty="0"/>
              <a:t>amazing proof of quantum mechanics: it works beautifully to a unbelievable  extreme:   </a:t>
            </a:r>
            <a:r>
              <a:rPr lang="en-NZ" i="1" dirty="0"/>
              <a:t>n</a:t>
            </a:r>
            <a:r>
              <a:rPr lang="en-NZ" dirty="0"/>
              <a:t> = 1000, the state when the simplest quantum system, H atom, becomes 1 million times greater in size than ordinary atoms -- as big as 0.1 mm in size – thickness of a piece of paper. </a:t>
            </a:r>
            <a:r>
              <a:rPr lang="en-NZ" dirty="0" smtClean="0"/>
              <a:t>The </a:t>
            </a:r>
            <a:r>
              <a:rPr lang="en-NZ" dirty="0" err="1" smtClean="0"/>
              <a:t>simpliest</a:t>
            </a:r>
            <a:r>
              <a:rPr lang="en-NZ" dirty="0" smtClean="0"/>
              <a:t>  </a:t>
            </a:r>
            <a:r>
              <a:rPr lang="en-NZ" dirty="0"/>
              <a:t>quantum system of a classical size! </a:t>
            </a:r>
            <a:endParaRPr lang="en-NZ" dirty="0" smtClean="0"/>
          </a:p>
          <a:p>
            <a:r>
              <a:rPr lang="en-NZ" b="1" i="1" dirty="0" smtClean="0"/>
              <a:t>Spectral </a:t>
            </a:r>
            <a:r>
              <a:rPr lang="en-NZ" b="1" i="1" dirty="0"/>
              <a:t>line broadening </a:t>
            </a:r>
            <a:r>
              <a:rPr lang="en-NZ" b="1" i="1" dirty="0" smtClean="0"/>
              <a:t>theory</a:t>
            </a:r>
            <a:r>
              <a:rPr lang="en-NZ" dirty="0" smtClean="0"/>
              <a:t>    was significantly reconsidered </a:t>
            </a:r>
            <a:r>
              <a:rPr lang="en-NZ" dirty="0"/>
              <a:t>and </a:t>
            </a:r>
            <a:r>
              <a:rPr lang="en-NZ" dirty="0" smtClean="0"/>
              <a:t>refined (Hans </a:t>
            </a:r>
            <a:r>
              <a:rPr lang="en-NZ" dirty="0" err="1" smtClean="0"/>
              <a:t>Griem</a:t>
            </a:r>
            <a:r>
              <a:rPr lang="en-NZ" dirty="0" smtClean="0"/>
              <a:t>, 1967; </a:t>
            </a:r>
            <a:r>
              <a:rPr lang="en-NZ" dirty="0" err="1" smtClean="0"/>
              <a:t>Minaeva</a:t>
            </a:r>
            <a:r>
              <a:rPr lang="en-NZ" dirty="0" smtClean="0"/>
              <a:t>, </a:t>
            </a:r>
            <a:r>
              <a:rPr lang="en-NZ" dirty="0" err="1" smtClean="0"/>
              <a:t>Sobel’man</a:t>
            </a:r>
            <a:r>
              <a:rPr lang="en-NZ" dirty="0" smtClean="0"/>
              <a:t>, </a:t>
            </a:r>
            <a:r>
              <a:rPr lang="en-NZ" dirty="0" err="1" smtClean="0"/>
              <a:t>Sorochenko</a:t>
            </a:r>
            <a:r>
              <a:rPr lang="en-NZ" dirty="0" smtClean="0"/>
              <a:t>, 1967). Very </a:t>
            </a:r>
            <a:r>
              <a:rPr lang="en-NZ" dirty="0"/>
              <a:t>important for diagnostics of plasmas, e.g. thermonuclear plasma in nuclear </a:t>
            </a:r>
            <a:r>
              <a:rPr lang="en-NZ" dirty="0" smtClean="0"/>
              <a:t>reactors (broadening </a:t>
            </a:r>
            <a:r>
              <a:rPr lang="en-NZ" dirty="0"/>
              <a:t>of spectral lines of multi-charged ions of heavy </a:t>
            </a:r>
            <a:r>
              <a:rPr lang="en-NZ" dirty="0" smtClean="0"/>
              <a:t>elements)</a:t>
            </a:r>
          </a:p>
          <a:p>
            <a:r>
              <a:rPr lang="en-NZ" dirty="0" smtClean="0"/>
              <a:t>First natural </a:t>
            </a:r>
            <a:r>
              <a:rPr lang="en-NZ" b="1" i="1" dirty="0" smtClean="0"/>
              <a:t>atomic</a:t>
            </a:r>
            <a:r>
              <a:rPr lang="en-NZ" dirty="0" smtClean="0"/>
              <a:t> (not molecular) masers (</a:t>
            </a:r>
            <a:r>
              <a:rPr lang="en-NZ" dirty="0"/>
              <a:t>Goldberg, </a:t>
            </a:r>
            <a:r>
              <a:rPr lang="en-NZ" dirty="0" smtClean="0"/>
              <a:t>1966) and lasers (</a:t>
            </a:r>
            <a:r>
              <a:rPr lang="en-NZ" dirty="0" err="1" smtClean="0"/>
              <a:t>Strelnitski</a:t>
            </a:r>
            <a:r>
              <a:rPr lang="en-NZ" dirty="0" smtClean="0"/>
              <a:t> </a:t>
            </a:r>
            <a:r>
              <a:rPr lang="en-NZ" dirty="0"/>
              <a:t>et al., 1996</a:t>
            </a:r>
            <a:r>
              <a:rPr lang="en-NZ" dirty="0" smtClean="0"/>
              <a:t>). </a:t>
            </a:r>
            <a:endParaRPr lang="en-NZ" dirty="0"/>
          </a:p>
        </p:txBody>
      </p:sp>
      <p:sp>
        <p:nvSpPr>
          <p:cNvPr id="5" name="Slide Number Placeholder 4"/>
          <p:cNvSpPr>
            <a:spLocks noGrp="1"/>
          </p:cNvSpPr>
          <p:nvPr>
            <p:ph type="sldNum" sz="quarter" idx="12"/>
          </p:nvPr>
        </p:nvSpPr>
        <p:spPr/>
        <p:txBody>
          <a:bodyPr/>
          <a:lstStyle/>
          <a:p>
            <a:fld id="{27C78C6E-F64F-49F6-B25D-EA49DEFA2EE4}" type="slidenum">
              <a:rPr lang="en-NZ" smtClean="0"/>
              <a:t>6</a:t>
            </a:fld>
            <a:r>
              <a:rPr lang="en-NZ" dirty="0"/>
              <a:t>/50</a:t>
            </a:r>
          </a:p>
        </p:txBody>
      </p:sp>
    </p:spTree>
    <p:extLst>
      <p:ext uri="{BB962C8B-B14F-4D97-AF65-F5344CB8AC3E}">
        <p14:creationId xmlns:p14="http://schemas.microsoft.com/office/powerpoint/2010/main" val="1105063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RRL in astronomy:</a:t>
            </a:r>
            <a:endParaRPr lang="en-NZ" dirty="0"/>
          </a:p>
        </p:txBody>
      </p:sp>
      <p:sp>
        <p:nvSpPr>
          <p:cNvPr id="3" name="Content Placeholder 2"/>
          <p:cNvSpPr>
            <a:spLocks noGrp="1"/>
          </p:cNvSpPr>
          <p:nvPr>
            <p:ph idx="1"/>
          </p:nvPr>
        </p:nvSpPr>
        <p:spPr>
          <a:xfrm>
            <a:off x="628650" y="1589455"/>
            <a:ext cx="8315514" cy="3600219"/>
          </a:xfrm>
        </p:spPr>
        <p:txBody>
          <a:bodyPr>
            <a:noAutofit/>
          </a:bodyPr>
          <a:lstStyle/>
          <a:p>
            <a:r>
              <a:rPr lang="en-NZ" sz="2400" dirty="0" smtClean="0"/>
              <a:t>Diagnostics of regions of ionized H (HII regions -- star formation areas, planetary nebulae, ultra-compact, hyper-compact HII) – their physics, dynamics, geometry, gradients, abundance of He, etc.</a:t>
            </a:r>
          </a:p>
          <a:p>
            <a:r>
              <a:rPr lang="en-NZ" sz="2400" dirty="0" smtClean="0"/>
              <a:t>Radio wavelengths – it means that dust and gas are transparent, therefore study of the areas of </a:t>
            </a:r>
            <a:r>
              <a:rPr lang="en-NZ" sz="2400" dirty="0"/>
              <a:t>the MW </a:t>
            </a:r>
            <a:r>
              <a:rPr lang="en-NZ" sz="2400" dirty="0" smtClean="0"/>
              <a:t>Galaxy where optical photons </a:t>
            </a:r>
            <a:r>
              <a:rPr lang="en-NZ" sz="2400" dirty="0"/>
              <a:t>can’t </a:t>
            </a:r>
            <a:r>
              <a:rPr lang="en-NZ" sz="2400" dirty="0" smtClean="0"/>
              <a:t>penetrate (e.g. tracers of the spiral structure) </a:t>
            </a:r>
          </a:p>
          <a:p>
            <a:r>
              <a:rPr lang="en-NZ" sz="2400" dirty="0" smtClean="0"/>
              <a:t>Discovery of </a:t>
            </a:r>
            <a:r>
              <a:rPr lang="en-NZ" sz="2400" dirty="0" err="1" smtClean="0"/>
              <a:t>photodissociation</a:t>
            </a:r>
            <a:r>
              <a:rPr lang="en-NZ" sz="2400" dirty="0" smtClean="0"/>
              <a:t> regions (PDR); “CII – HI” regions </a:t>
            </a:r>
          </a:p>
          <a:p>
            <a:r>
              <a:rPr lang="en-NZ" sz="2400" dirty="0" smtClean="0"/>
              <a:t>Direct measurements of the CR ionization rate in the MW Galaxy</a:t>
            </a:r>
          </a:p>
          <a:p>
            <a:r>
              <a:rPr lang="en-NZ" sz="2400" dirty="0" smtClean="0"/>
              <a:t>Most accurate estimate of He abundance</a:t>
            </a:r>
          </a:p>
          <a:p>
            <a:r>
              <a:rPr lang="en-NZ" sz="2400" dirty="0" smtClean="0"/>
              <a:t>Properties of star-forming galaxies</a:t>
            </a:r>
          </a:p>
          <a:p>
            <a:endParaRPr lang="en-NZ" sz="2400" dirty="0" smtClean="0"/>
          </a:p>
          <a:p>
            <a:endParaRPr lang="en-NZ" sz="2400" dirty="0"/>
          </a:p>
        </p:txBody>
      </p:sp>
      <p:sp>
        <p:nvSpPr>
          <p:cNvPr id="5" name="Slide Number Placeholder 4"/>
          <p:cNvSpPr>
            <a:spLocks noGrp="1"/>
          </p:cNvSpPr>
          <p:nvPr>
            <p:ph type="sldNum" sz="quarter" idx="12"/>
          </p:nvPr>
        </p:nvSpPr>
        <p:spPr/>
        <p:txBody>
          <a:bodyPr/>
          <a:lstStyle/>
          <a:p>
            <a:fld id="{27C78C6E-F64F-49F6-B25D-EA49DEFA2EE4}" type="slidenum">
              <a:rPr lang="en-NZ" smtClean="0"/>
              <a:t>7</a:t>
            </a:fld>
            <a:r>
              <a:rPr lang="en-NZ" dirty="0"/>
              <a:t>/50</a:t>
            </a:r>
          </a:p>
        </p:txBody>
      </p:sp>
    </p:spTree>
    <p:extLst>
      <p:ext uri="{BB962C8B-B14F-4D97-AF65-F5344CB8AC3E}">
        <p14:creationId xmlns:p14="http://schemas.microsoft.com/office/powerpoint/2010/main" val="12353405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26227" y="1591314"/>
            <a:ext cx="3685301" cy="3870893"/>
          </a:xfrm>
          <a:prstGeom prst="rect">
            <a:avLst/>
          </a:prstGeom>
        </p:spPr>
      </p:pic>
      <p:sp>
        <p:nvSpPr>
          <p:cNvPr id="3" name="Slide Number Placeholder 2"/>
          <p:cNvSpPr>
            <a:spLocks noGrp="1"/>
          </p:cNvSpPr>
          <p:nvPr>
            <p:ph type="sldNum" sz="quarter" idx="12"/>
          </p:nvPr>
        </p:nvSpPr>
        <p:spPr/>
        <p:txBody>
          <a:bodyPr/>
          <a:lstStyle/>
          <a:p>
            <a:fld id="{27C78C6E-F64F-49F6-B25D-EA49DEFA2EE4}" type="slidenum">
              <a:rPr lang="en-NZ" smtClean="0"/>
              <a:t>8</a:t>
            </a:fld>
            <a:r>
              <a:rPr lang="en-NZ" dirty="0"/>
              <a:t>/50</a:t>
            </a:r>
          </a:p>
        </p:txBody>
      </p:sp>
    </p:spTree>
    <p:extLst>
      <p:ext uri="{BB962C8B-B14F-4D97-AF65-F5344CB8AC3E}">
        <p14:creationId xmlns:p14="http://schemas.microsoft.com/office/powerpoint/2010/main" val="35915193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166343" y="563873"/>
            <a:ext cx="5774794" cy="5312027"/>
            <a:chOff x="1020726" y="282597"/>
            <a:chExt cx="6000559" cy="6296755"/>
          </a:xfrm>
        </p:grpSpPr>
        <p:pic>
          <p:nvPicPr>
            <p:cNvPr id="5" name="Picture 4"/>
            <p:cNvPicPr>
              <a:picLocks noChangeAspect="1"/>
            </p:cNvPicPr>
            <p:nvPr/>
          </p:nvPicPr>
          <p:blipFill>
            <a:blip r:embed="rId2"/>
            <a:stretch>
              <a:fillRect/>
            </a:stretch>
          </p:blipFill>
          <p:spPr>
            <a:xfrm>
              <a:off x="1020726" y="282597"/>
              <a:ext cx="6000559" cy="6296755"/>
            </a:xfrm>
            <a:prstGeom prst="rect">
              <a:avLst/>
            </a:prstGeom>
          </p:spPr>
        </p:pic>
        <p:sp>
          <p:nvSpPr>
            <p:cNvPr id="6" name="Freeform 5"/>
            <p:cNvSpPr/>
            <p:nvPr/>
          </p:nvSpPr>
          <p:spPr>
            <a:xfrm>
              <a:off x="4773550" y="669851"/>
              <a:ext cx="1701869" cy="372140"/>
            </a:xfrm>
            <a:custGeom>
              <a:avLst/>
              <a:gdLst>
                <a:gd name="connsiteX0" fmla="*/ 1542190 w 1701869"/>
                <a:gd name="connsiteY0" fmla="*/ 42530 h 372140"/>
                <a:gd name="connsiteX1" fmla="*/ 659687 w 1701869"/>
                <a:gd name="connsiteY1" fmla="*/ 21265 h 372140"/>
                <a:gd name="connsiteX2" fmla="*/ 436403 w 1701869"/>
                <a:gd name="connsiteY2" fmla="*/ 0 h 372140"/>
                <a:gd name="connsiteX3" fmla="*/ 11101 w 1701869"/>
                <a:gd name="connsiteY3" fmla="*/ 10633 h 372140"/>
                <a:gd name="connsiteX4" fmla="*/ 469 w 1701869"/>
                <a:gd name="connsiteY4" fmla="*/ 53163 h 372140"/>
                <a:gd name="connsiteX5" fmla="*/ 21734 w 1701869"/>
                <a:gd name="connsiteY5" fmla="*/ 191386 h 372140"/>
                <a:gd name="connsiteX6" fmla="*/ 53631 w 1701869"/>
                <a:gd name="connsiteY6" fmla="*/ 233916 h 372140"/>
                <a:gd name="connsiteX7" fmla="*/ 181222 w 1701869"/>
                <a:gd name="connsiteY7" fmla="*/ 297712 h 372140"/>
                <a:gd name="connsiteX8" fmla="*/ 266283 w 1701869"/>
                <a:gd name="connsiteY8" fmla="*/ 318977 h 372140"/>
                <a:gd name="connsiteX9" fmla="*/ 372608 w 1701869"/>
                <a:gd name="connsiteY9" fmla="*/ 340242 h 372140"/>
                <a:gd name="connsiteX10" fmla="*/ 457669 w 1701869"/>
                <a:gd name="connsiteY10" fmla="*/ 361507 h 372140"/>
                <a:gd name="connsiteX11" fmla="*/ 532097 w 1701869"/>
                <a:gd name="connsiteY11" fmla="*/ 372140 h 372140"/>
                <a:gd name="connsiteX12" fmla="*/ 1053092 w 1701869"/>
                <a:gd name="connsiteY12" fmla="*/ 361507 h 372140"/>
                <a:gd name="connsiteX13" fmla="*/ 1095622 w 1701869"/>
                <a:gd name="connsiteY13" fmla="*/ 350875 h 372140"/>
                <a:gd name="connsiteX14" fmla="*/ 1191315 w 1701869"/>
                <a:gd name="connsiteY14" fmla="*/ 340242 h 372140"/>
                <a:gd name="connsiteX15" fmla="*/ 1361436 w 1701869"/>
                <a:gd name="connsiteY15" fmla="*/ 329609 h 372140"/>
                <a:gd name="connsiteX16" fmla="*/ 1499659 w 1701869"/>
                <a:gd name="connsiteY16" fmla="*/ 297712 h 372140"/>
                <a:gd name="connsiteX17" fmla="*/ 1531557 w 1701869"/>
                <a:gd name="connsiteY17" fmla="*/ 287079 h 372140"/>
                <a:gd name="connsiteX18" fmla="*/ 1563455 w 1701869"/>
                <a:gd name="connsiteY18" fmla="*/ 276447 h 372140"/>
                <a:gd name="connsiteX19" fmla="*/ 1659148 w 1701869"/>
                <a:gd name="connsiteY19" fmla="*/ 223284 h 372140"/>
                <a:gd name="connsiteX20" fmla="*/ 1691045 w 1701869"/>
                <a:gd name="connsiteY20" fmla="*/ 202019 h 372140"/>
                <a:gd name="connsiteX21" fmla="*/ 1691045 w 1701869"/>
                <a:gd name="connsiteY21" fmla="*/ 138223 h 372140"/>
                <a:gd name="connsiteX22" fmla="*/ 1627250 w 1701869"/>
                <a:gd name="connsiteY22" fmla="*/ 116958 h 372140"/>
                <a:gd name="connsiteX23" fmla="*/ 1584720 w 1701869"/>
                <a:gd name="connsiteY23" fmla="*/ 95693 h 372140"/>
                <a:gd name="connsiteX24" fmla="*/ 1542190 w 1701869"/>
                <a:gd name="connsiteY24" fmla="*/ 42530 h 372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701869" h="372140">
                  <a:moveTo>
                    <a:pt x="1542190" y="42530"/>
                  </a:moveTo>
                  <a:cubicBezTo>
                    <a:pt x="1388018" y="30125"/>
                    <a:pt x="978594" y="41197"/>
                    <a:pt x="659687" y="21265"/>
                  </a:cubicBezTo>
                  <a:cubicBezTo>
                    <a:pt x="568485" y="15565"/>
                    <a:pt x="523097" y="9633"/>
                    <a:pt x="436403" y="0"/>
                  </a:cubicBezTo>
                  <a:lnTo>
                    <a:pt x="11101" y="10633"/>
                  </a:lnTo>
                  <a:cubicBezTo>
                    <a:pt x="-3404" y="12402"/>
                    <a:pt x="469" y="38550"/>
                    <a:pt x="469" y="53163"/>
                  </a:cubicBezTo>
                  <a:cubicBezTo>
                    <a:pt x="469" y="63106"/>
                    <a:pt x="3533" y="159534"/>
                    <a:pt x="21734" y="191386"/>
                  </a:cubicBezTo>
                  <a:cubicBezTo>
                    <a:pt x="30526" y="206772"/>
                    <a:pt x="40386" y="222143"/>
                    <a:pt x="53631" y="233916"/>
                  </a:cubicBezTo>
                  <a:cubicBezTo>
                    <a:pt x="94307" y="270073"/>
                    <a:pt x="129815" y="284860"/>
                    <a:pt x="181222" y="297712"/>
                  </a:cubicBezTo>
                  <a:cubicBezTo>
                    <a:pt x="209576" y="304800"/>
                    <a:pt x="237624" y="313245"/>
                    <a:pt x="266283" y="318977"/>
                  </a:cubicBezTo>
                  <a:cubicBezTo>
                    <a:pt x="301725" y="326065"/>
                    <a:pt x="337544" y="331476"/>
                    <a:pt x="372608" y="340242"/>
                  </a:cubicBezTo>
                  <a:cubicBezTo>
                    <a:pt x="400962" y="347330"/>
                    <a:pt x="428736" y="357374"/>
                    <a:pt x="457669" y="361507"/>
                  </a:cubicBezTo>
                  <a:lnTo>
                    <a:pt x="532097" y="372140"/>
                  </a:lnTo>
                  <a:lnTo>
                    <a:pt x="1053092" y="361507"/>
                  </a:lnTo>
                  <a:cubicBezTo>
                    <a:pt x="1067695" y="360956"/>
                    <a:pt x="1081179" y="353097"/>
                    <a:pt x="1095622" y="350875"/>
                  </a:cubicBezTo>
                  <a:cubicBezTo>
                    <a:pt x="1127343" y="345995"/>
                    <a:pt x="1159323" y="342801"/>
                    <a:pt x="1191315" y="340242"/>
                  </a:cubicBezTo>
                  <a:cubicBezTo>
                    <a:pt x="1247952" y="335711"/>
                    <a:pt x="1304729" y="333153"/>
                    <a:pt x="1361436" y="329609"/>
                  </a:cubicBezTo>
                  <a:cubicBezTo>
                    <a:pt x="1458052" y="315807"/>
                    <a:pt x="1412090" y="326902"/>
                    <a:pt x="1499659" y="297712"/>
                  </a:cubicBezTo>
                  <a:lnTo>
                    <a:pt x="1531557" y="287079"/>
                  </a:lnTo>
                  <a:lnTo>
                    <a:pt x="1563455" y="276447"/>
                  </a:lnTo>
                  <a:cubicBezTo>
                    <a:pt x="1636575" y="227699"/>
                    <a:pt x="1603004" y="241998"/>
                    <a:pt x="1659148" y="223284"/>
                  </a:cubicBezTo>
                  <a:cubicBezTo>
                    <a:pt x="1669780" y="216196"/>
                    <a:pt x="1683062" y="211997"/>
                    <a:pt x="1691045" y="202019"/>
                  </a:cubicBezTo>
                  <a:cubicBezTo>
                    <a:pt x="1701356" y="189130"/>
                    <a:pt x="1709089" y="151112"/>
                    <a:pt x="1691045" y="138223"/>
                  </a:cubicBezTo>
                  <a:cubicBezTo>
                    <a:pt x="1672805" y="125194"/>
                    <a:pt x="1647299" y="126982"/>
                    <a:pt x="1627250" y="116958"/>
                  </a:cubicBezTo>
                  <a:cubicBezTo>
                    <a:pt x="1613073" y="109870"/>
                    <a:pt x="1599561" y="101258"/>
                    <a:pt x="1584720" y="95693"/>
                  </a:cubicBezTo>
                  <a:cubicBezTo>
                    <a:pt x="1571037" y="90562"/>
                    <a:pt x="1696362" y="54935"/>
                    <a:pt x="1542190" y="42530"/>
                  </a:cubicBezTo>
                  <a:close/>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7" name="Freeform 6"/>
            <p:cNvSpPr/>
            <p:nvPr/>
          </p:nvSpPr>
          <p:spPr>
            <a:xfrm>
              <a:off x="2046204" y="967563"/>
              <a:ext cx="2004801" cy="372140"/>
            </a:xfrm>
            <a:custGeom>
              <a:avLst/>
              <a:gdLst>
                <a:gd name="connsiteX0" fmla="*/ 1542190 w 1701869"/>
                <a:gd name="connsiteY0" fmla="*/ 42530 h 372140"/>
                <a:gd name="connsiteX1" fmla="*/ 659687 w 1701869"/>
                <a:gd name="connsiteY1" fmla="*/ 21265 h 372140"/>
                <a:gd name="connsiteX2" fmla="*/ 436403 w 1701869"/>
                <a:gd name="connsiteY2" fmla="*/ 0 h 372140"/>
                <a:gd name="connsiteX3" fmla="*/ 11101 w 1701869"/>
                <a:gd name="connsiteY3" fmla="*/ 10633 h 372140"/>
                <a:gd name="connsiteX4" fmla="*/ 469 w 1701869"/>
                <a:gd name="connsiteY4" fmla="*/ 53163 h 372140"/>
                <a:gd name="connsiteX5" fmla="*/ 21734 w 1701869"/>
                <a:gd name="connsiteY5" fmla="*/ 191386 h 372140"/>
                <a:gd name="connsiteX6" fmla="*/ 53631 w 1701869"/>
                <a:gd name="connsiteY6" fmla="*/ 233916 h 372140"/>
                <a:gd name="connsiteX7" fmla="*/ 181222 w 1701869"/>
                <a:gd name="connsiteY7" fmla="*/ 297712 h 372140"/>
                <a:gd name="connsiteX8" fmla="*/ 266283 w 1701869"/>
                <a:gd name="connsiteY8" fmla="*/ 318977 h 372140"/>
                <a:gd name="connsiteX9" fmla="*/ 372608 w 1701869"/>
                <a:gd name="connsiteY9" fmla="*/ 340242 h 372140"/>
                <a:gd name="connsiteX10" fmla="*/ 457669 w 1701869"/>
                <a:gd name="connsiteY10" fmla="*/ 361507 h 372140"/>
                <a:gd name="connsiteX11" fmla="*/ 532097 w 1701869"/>
                <a:gd name="connsiteY11" fmla="*/ 372140 h 372140"/>
                <a:gd name="connsiteX12" fmla="*/ 1053092 w 1701869"/>
                <a:gd name="connsiteY12" fmla="*/ 361507 h 372140"/>
                <a:gd name="connsiteX13" fmla="*/ 1095622 w 1701869"/>
                <a:gd name="connsiteY13" fmla="*/ 350875 h 372140"/>
                <a:gd name="connsiteX14" fmla="*/ 1191315 w 1701869"/>
                <a:gd name="connsiteY14" fmla="*/ 340242 h 372140"/>
                <a:gd name="connsiteX15" fmla="*/ 1361436 w 1701869"/>
                <a:gd name="connsiteY15" fmla="*/ 329609 h 372140"/>
                <a:gd name="connsiteX16" fmla="*/ 1499659 w 1701869"/>
                <a:gd name="connsiteY16" fmla="*/ 297712 h 372140"/>
                <a:gd name="connsiteX17" fmla="*/ 1531557 w 1701869"/>
                <a:gd name="connsiteY17" fmla="*/ 287079 h 372140"/>
                <a:gd name="connsiteX18" fmla="*/ 1563455 w 1701869"/>
                <a:gd name="connsiteY18" fmla="*/ 276447 h 372140"/>
                <a:gd name="connsiteX19" fmla="*/ 1659148 w 1701869"/>
                <a:gd name="connsiteY19" fmla="*/ 223284 h 372140"/>
                <a:gd name="connsiteX20" fmla="*/ 1691045 w 1701869"/>
                <a:gd name="connsiteY20" fmla="*/ 202019 h 372140"/>
                <a:gd name="connsiteX21" fmla="*/ 1691045 w 1701869"/>
                <a:gd name="connsiteY21" fmla="*/ 138223 h 372140"/>
                <a:gd name="connsiteX22" fmla="*/ 1627250 w 1701869"/>
                <a:gd name="connsiteY22" fmla="*/ 116958 h 372140"/>
                <a:gd name="connsiteX23" fmla="*/ 1584720 w 1701869"/>
                <a:gd name="connsiteY23" fmla="*/ 95693 h 372140"/>
                <a:gd name="connsiteX24" fmla="*/ 1542190 w 1701869"/>
                <a:gd name="connsiteY24" fmla="*/ 42530 h 372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701869" h="372140">
                  <a:moveTo>
                    <a:pt x="1542190" y="42530"/>
                  </a:moveTo>
                  <a:cubicBezTo>
                    <a:pt x="1388018" y="30125"/>
                    <a:pt x="978594" y="41197"/>
                    <a:pt x="659687" y="21265"/>
                  </a:cubicBezTo>
                  <a:cubicBezTo>
                    <a:pt x="568485" y="15565"/>
                    <a:pt x="523097" y="9633"/>
                    <a:pt x="436403" y="0"/>
                  </a:cubicBezTo>
                  <a:lnTo>
                    <a:pt x="11101" y="10633"/>
                  </a:lnTo>
                  <a:cubicBezTo>
                    <a:pt x="-3404" y="12402"/>
                    <a:pt x="469" y="38550"/>
                    <a:pt x="469" y="53163"/>
                  </a:cubicBezTo>
                  <a:cubicBezTo>
                    <a:pt x="469" y="63106"/>
                    <a:pt x="3533" y="159534"/>
                    <a:pt x="21734" y="191386"/>
                  </a:cubicBezTo>
                  <a:cubicBezTo>
                    <a:pt x="30526" y="206772"/>
                    <a:pt x="40386" y="222143"/>
                    <a:pt x="53631" y="233916"/>
                  </a:cubicBezTo>
                  <a:cubicBezTo>
                    <a:pt x="94307" y="270073"/>
                    <a:pt x="129815" y="284860"/>
                    <a:pt x="181222" y="297712"/>
                  </a:cubicBezTo>
                  <a:cubicBezTo>
                    <a:pt x="209576" y="304800"/>
                    <a:pt x="237624" y="313245"/>
                    <a:pt x="266283" y="318977"/>
                  </a:cubicBezTo>
                  <a:cubicBezTo>
                    <a:pt x="301725" y="326065"/>
                    <a:pt x="337544" y="331476"/>
                    <a:pt x="372608" y="340242"/>
                  </a:cubicBezTo>
                  <a:cubicBezTo>
                    <a:pt x="400962" y="347330"/>
                    <a:pt x="428736" y="357374"/>
                    <a:pt x="457669" y="361507"/>
                  </a:cubicBezTo>
                  <a:lnTo>
                    <a:pt x="532097" y="372140"/>
                  </a:lnTo>
                  <a:lnTo>
                    <a:pt x="1053092" y="361507"/>
                  </a:lnTo>
                  <a:cubicBezTo>
                    <a:pt x="1067695" y="360956"/>
                    <a:pt x="1081179" y="353097"/>
                    <a:pt x="1095622" y="350875"/>
                  </a:cubicBezTo>
                  <a:cubicBezTo>
                    <a:pt x="1127343" y="345995"/>
                    <a:pt x="1159323" y="342801"/>
                    <a:pt x="1191315" y="340242"/>
                  </a:cubicBezTo>
                  <a:cubicBezTo>
                    <a:pt x="1247952" y="335711"/>
                    <a:pt x="1304729" y="333153"/>
                    <a:pt x="1361436" y="329609"/>
                  </a:cubicBezTo>
                  <a:cubicBezTo>
                    <a:pt x="1458052" y="315807"/>
                    <a:pt x="1412090" y="326902"/>
                    <a:pt x="1499659" y="297712"/>
                  </a:cubicBezTo>
                  <a:lnTo>
                    <a:pt x="1531557" y="287079"/>
                  </a:lnTo>
                  <a:lnTo>
                    <a:pt x="1563455" y="276447"/>
                  </a:lnTo>
                  <a:cubicBezTo>
                    <a:pt x="1636575" y="227699"/>
                    <a:pt x="1603004" y="241998"/>
                    <a:pt x="1659148" y="223284"/>
                  </a:cubicBezTo>
                  <a:cubicBezTo>
                    <a:pt x="1669780" y="216196"/>
                    <a:pt x="1683062" y="211997"/>
                    <a:pt x="1691045" y="202019"/>
                  </a:cubicBezTo>
                  <a:cubicBezTo>
                    <a:pt x="1701356" y="189130"/>
                    <a:pt x="1709089" y="151112"/>
                    <a:pt x="1691045" y="138223"/>
                  </a:cubicBezTo>
                  <a:cubicBezTo>
                    <a:pt x="1672805" y="125194"/>
                    <a:pt x="1647299" y="126982"/>
                    <a:pt x="1627250" y="116958"/>
                  </a:cubicBezTo>
                  <a:cubicBezTo>
                    <a:pt x="1613073" y="109870"/>
                    <a:pt x="1599561" y="101258"/>
                    <a:pt x="1584720" y="95693"/>
                  </a:cubicBezTo>
                  <a:cubicBezTo>
                    <a:pt x="1571037" y="90562"/>
                    <a:pt x="1696362" y="54935"/>
                    <a:pt x="1542190" y="42530"/>
                  </a:cubicBezTo>
                  <a:close/>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8" name="Freeform 7"/>
            <p:cNvSpPr/>
            <p:nvPr/>
          </p:nvSpPr>
          <p:spPr>
            <a:xfrm>
              <a:off x="1020726" y="4784652"/>
              <a:ext cx="1382233" cy="372140"/>
            </a:xfrm>
            <a:custGeom>
              <a:avLst/>
              <a:gdLst>
                <a:gd name="connsiteX0" fmla="*/ 1542190 w 1701869"/>
                <a:gd name="connsiteY0" fmla="*/ 42530 h 372140"/>
                <a:gd name="connsiteX1" fmla="*/ 659687 w 1701869"/>
                <a:gd name="connsiteY1" fmla="*/ 21265 h 372140"/>
                <a:gd name="connsiteX2" fmla="*/ 436403 w 1701869"/>
                <a:gd name="connsiteY2" fmla="*/ 0 h 372140"/>
                <a:gd name="connsiteX3" fmla="*/ 11101 w 1701869"/>
                <a:gd name="connsiteY3" fmla="*/ 10633 h 372140"/>
                <a:gd name="connsiteX4" fmla="*/ 469 w 1701869"/>
                <a:gd name="connsiteY4" fmla="*/ 53163 h 372140"/>
                <a:gd name="connsiteX5" fmla="*/ 21734 w 1701869"/>
                <a:gd name="connsiteY5" fmla="*/ 191386 h 372140"/>
                <a:gd name="connsiteX6" fmla="*/ 53631 w 1701869"/>
                <a:gd name="connsiteY6" fmla="*/ 233916 h 372140"/>
                <a:gd name="connsiteX7" fmla="*/ 181222 w 1701869"/>
                <a:gd name="connsiteY7" fmla="*/ 297712 h 372140"/>
                <a:gd name="connsiteX8" fmla="*/ 266283 w 1701869"/>
                <a:gd name="connsiteY8" fmla="*/ 318977 h 372140"/>
                <a:gd name="connsiteX9" fmla="*/ 372608 w 1701869"/>
                <a:gd name="connsiteY9" fmla="*/ 340242 h 372140"/>
                <a:gd name="connsiteX10" fmla="*/ 457669 w 1701869"/>
                <a:gd name="connsiteY10" fmla="*/ 361507 h 372140"/>
                <a:gd name="connsiteX11" fmla="*/ 532097 w 1701869"/>
                <a:gd name="connsiteY11" fmla="*/ 372140 h 372140"/>
                <a:gd name="connsiteX12" fmla="*/ 1053092 w 1701869"/>
                <a:gd name="connsiteY12" fmla="*/ 361507 h 372140"/>
                <a:gd name="connsiteX13" fmla="*/ 1095622 w 1701869"/>
                <a:gd name="connsiteY13" fmla="*/ 350875 h 372140"/>
                <a:gd name="connsiteX14" fmla="*/ 1191315 w 1701869"/>
                <a:gd name="connsiteY14" fmla="*/ 340242 h 372140"/>
                <a:gd name="connsiteX15" fmla="*/ 1361436 w 1701869"/>
                <a:gd name="connsiteY15" fmla="*/ 329609 h 372140"/>
                <a:gd name="connsiteX16" fmla="*/ 1499659 w 1701869"/>
                <a:gd name="connsiteY16" fmla="*/ 297712 h 372140"/>
                <a:gd name="connsiteX17" fmla="*/ 1531557 w 1701869"/>
                <a:gd name="connsiteY17" fmla="*/ 287079 h 372140"/>
                <a:gd name="connsiteX18" fmla="*/ 1563455 w 1701869"/>
                <a:gd name="connsiteY18" fmla="*/ 276447 h 372140"/>
                <a:gd name="connsiteX19" fmla="*/ 1659148 w 1701869"/>
                <a:gd name="connsiteY19" fmla="*/ 223284 h 372140"/>
                <a:gd name="connsiteX20" fmla="*/ 1691045 w 1701869"/>
                <a:gd name="connsiteY20" fmla="*/ 202019 h 372140"/>
                <a:gd name="connsiteX21" fmla="*/ 1691045 w 1701869"/>
                <a:gd name="connsiteY21" fmla="*/ 138223 h 372140"/>
                <a:gd name="connsiteX22" fmla="*/ 1627250 w 1701869"/>
                <a:gd name="connsiteY22" fmla="*/ 116958 h 372140"/>
                <a:gd name="connsiteX23" fmla="*/ 1584720 w 1701869"/>
                <a:gd name="connsiteY23" fmla="*/ 95693 h 372140"/>
                <a:gd name="connsiteX24" fmla="*/ 1542190 w 1701869"/>
                <a:gd name="connsiteY24" fmla="*/ 42530 h 372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701869" h="372140">
                  <a:moveTo>
                    <a:pt x="1542190" y="42530"/>
                  </a:moveTo>
                  <a:cubicBezTo>
                    <a:pt x="1388018" y="30125"/>
                    <a:pt x="978594" y="41197"/>
                    <a:pt x="659687" y="21265"/>
                  </a:cubicBezTo>
                  <a:cubicBezTo>
                    <a:pt x="568485" y="15565"/>
                    <a:pt x="523097" y="9633"/>
                    <a:pt x="436403" y="0"/>
                  </a:cubicBezTo>
                  <a:lnTo>
                    <a:pt x="11101" y="10633"/>
                  </a:lnTo>
                  <a:cubicBezTo>
                    <a:pt x="-3404" y="12402"/>
                    <a:pt x="469" y="38550"/>
                    <a:pt x="469" y="53163"/>
                  </a:cubicBezTo>
                  <a:cubicBezTo>
                    <a:pt x="469" y="63106"/>
                    <a:pt x="3533" y="159534"/>
                    <a:pt x="21734" y="191386"/>
                  </a:cubicBezTo>
                  <a:cubicBezTo>
                    <a:pt x="30526" y="206772"/>
                    <a:pt x="40386" y="222143"/>
                    <a:pt x="53631" y="233916"/>
                  </a:cubicBezTo>
                  <a:cubicBezTo>
                    <a:pt x="94307" y="270073"/>
                    <a:pt x="129815" y="284860"/>
                    <a:pt x="181222" y="297712"/>
                  </a:cubicBezTo>
                  <a:cubicBezTo>
                    <a:pt x="209576" y="304800"/>
                    <a:pt x="237624" y="313245"/>
                    <a:pt x="266283" y="318977"/>
                  </a:cubicBezTo>
                  <a:cubicBezTo>
                    <a:pt x="301725" y="326065"/>
                    <a:pt x="337544" y="331476"/>
                    <a:pt x="372608" y="340242"/>
                  </a:cubicBezTo>
                  <a:cubicBezTo>
                    <a:pt x="400962" y="347330"/>
                    <a:pt x="428736" y="357374"/>
                    <a:pt x="457669" y="361507"/>
                  </a:cubicBezTo>
                  <a:lnTo>
                    <a:pt x="532097" y="372140"/>
                  </a:lnTo>
                  <a:lnTo>
                    <a:pt x="1053092" y="361507"/>
                  </a:lnTo>
                  <a:cubicBezTo>
                    <a:pt x="1067695" y="360956"/>
                    <a:pt x="1081179" y="353097"/>
                    <a:pt x="1095622" y="350875"/>
                  </a:cubicBezTo>
                  <a:cubicBezTo>
                    <a:pt x="1127343" y="345995"/>
                    <a:pt x="1159323" y="342801"/>
                    <a:pt x="1191315" y="340242"/>
                  </a:cubicBezTo>
                  <a:cubicBezTo>
                    <a:pt x="1247952" y="335711"/>
                    <a:pt x="1304729" y="333153"/>
                    <a:pt x="1361436" y="329609"/>
                  </a:cubicBezTo>
                  <a:cubicBezTo>
                    <a:pt x="1458052" y="315807"/>
                    <a:pt x="1412090" y="326902"/>
                    <a:pt x="1499659" y="297712"/>
                  </a:cubicBezTo>
                  <a:lnTo>
                    <a:pt x="1531557" y="287079"/>
                  </a:lnTo>
                  <a:lnTo>
                    <a:pt x="1563455" y="276447"/>
                  </a:lnTo>
                  <a:cubicBezTo>
                    <a:pt x="1636575" y="227699"/>
                    <a:pt x="1603004" y="241998"/>
                    <a:pt x="1659148" y="223284"/>
                  </a:cubicBezTo>
                  <a:cubicBezTo>
                    <a:pt x="1669780" y="216196"/>
                    <a:pt x="1683062" y="211997"/>
                    <a:pt x="1691045" y="202019"/>
                  </a:cubicBezTo>
                  <a:cubicBezTo>
                    <a:pt x="1701356" y="189130"/>
                    <a:pt x="1709089" y="151112"/>
                    <a:pt x="1691045" y="138223"/>
                  </a:cubicBezTo>
                  <a:cubicBezTo>
                    <a:pt x="1672805" y="125194"/>
                    <a:pt x="1647299" y="126982"/>
                    <a:pt x="1627250" y="116958"/>
                  </a:cubicBezTo>
                  <a:cubicBezTo>
                    <a:pt x="1613073" y="109870"/>
                    <a:pt x="1599561" y="101258"/>
                    <a:pt x="1584720" y="95693"/>
                  </a:cubicBezTo>
                  <a:cubicBezTo>
                    <a:pt x="1571037" y="90562"/>
                    <a:pt x="1696362" y="54935"/>
                    <a:pt x="1542190" y="42530"/>
                  </a:cubicBezTo>
                  <a:close/>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grpSp>
      <p:sp>
        <p:nvSpPr>
          <p:cNvPr id="9" name="TextBox 8"/>
          <p:cNvSpPr txBox="1"/>
          <p:nvPr/>
        </p:nvSpPr>
        <p:spPr>
          <a:xfrm>
            <a:off x="6111170" y="355862"/>
            <a:ext cx="2799984" cy="2031325"/>
          </a:xfrm>
          <a:prstGeom prst="rect">
            <a:avLst/>
          </a:prstGeom>
          <a:noFill/>
        </p:spPr>
        <p:txBody>
          <a:bodyPr wrap="square" rtlCol="0">
            <a:spAutoFit/>
          </a:bodyPr>
          <a:lstStyle/>
          <a:p>
            <a:r>
              <a:rPr lang="en-NZ" dirty="0">
                <a:solidFill>
                  <a:srgbClr val="FF0000"/>
                </a:solidFill>
              </a:rPr>
              <a:t>Very low frequencies.</a:t>
            </a:r>
          </a:p>
          <a:p>
            <a:r>
              <a:rPr lang="en-NZ" dirty="0">
                <a:solidFill>
                  <a:srgbClr val="FF0000"/>
                </a:solidFill>
              </a:rPr>
              <a:t>Very large quantum </a:t>
            </a:r>
            <a:r>
              <a:rPr lang="en-NZ" dirty="0" smtClean="0">
                <a:solidFill>
                  <a:srgbClr val="FF0000"/>
                </a:solidFill>
              </a:rPr>
              <a:t>numbers. These </a:t>
            </a:r>
            <a:r>
              <a:rPr lang="en-NZ" dirty="0">
                <a:solidFill>
                  <a:srgbClr val="FF0000"/>
                </a:solidFill>
              </a:rPr>
              <a:t>lines are indeed unobservable for a number of reasons. </a:t>
            </a:r>
            <a:r>
              <a:rPr lang="en-NZ" dirty="0" err="1">
                <a:solidFill>
                  <a:srgbClr val="FF0000"/>
                </a:solidFill>
              </a:rPr>
              <a:t>Kardashev</a:t>
            </a:r>
            <a:r>
              <a:rPr lang="en-NZ" dirty="0">
                <a:solidFill>
                  <a:srgbClr val="FF0000"/>
                </a:solidFill>
              </a:rPr>
              <a:t> considered much lower n</a:t>
            </a:r>
          </a:p>
        </p:txBody>
      </p:sp>
      <p:sp>
        <p:nvSpPr>
          <p:cNvPr id="10" name="TextBox 9"/>
          <p:cNvSpPr txBox="1"/>
          <p:nvPr/>
        </p:nvSpPr>
        <p:spPr>
          <a:xfrm>
            <a:off x="6008754" y="4219785"/>
            <a:ext cx="2902400" cy="2308324"/>
          </a:xfrm>
          <a:prstGeom prst="rect">
            <a:avLst/>
          </a:prstGeom>
          <a:noFill/>
        </p:spPr>
        <p:txBody>
          <a:bodyPr wrap="square" rtlCol="0">
            <a:spAutoFit/>
          </a:bodyPr>
          <a:lstStyle/>
          <a:p>
            <a:r>
              <a:rPr lang="en-NZ" dirty="0">
                <a:solidFill>
                  <a:srgbClr val="FF0000"/>
                </a:solidFill>
              </a:rPr>
              <a:t>Indeed, it had to be 5/3, not 3/5 – but for the quasi-static Stark. If correctly followed </a:t>
            </a:r>
            <a:r>
              <a:rPr lang="en-NZ" dirty="0" err="1">
                <a:solidFill>
                  <a:srgbClr val="FF0000"/>
                </a:solidFill>
              </a:rPr>
              <a:t>Inglis</a:t>
            </a:r>
            <a:r>
              <a:rPr lang="en-NZ" dirty="0">
                <a:solidFill>
                  <a:srgbClr val="FF0000"/>
                </a:solidFill>
              </a:rPr>
              <a:t> and Teller, the </a:t>
            </a:r>
            <a:r>
              <a:rPr lang="en-NZ" b="1" i="1" u="sng" dirty="0">
                <a:solidFill>
                  <a:srgbClr val="FF0000"/>
                </a:solidFill>
              </a:rPr>
              <a:t>impact</a:t>
            </a:r>
            <a:r>
              <a:rPr lang="en-NZ" dirty="0">
                <a:solidFill>
                  <a:srgbClr val="FF0000"/>
                </a:solidFill>
              </a:rPr>
              <a:t> broadening had to be used, that is 7/3.  And again, he uses  a very long 100m wavelength (?)</a:t>
            </a:r>
          </a:p>
        </p:txBody>
      </p:sp>
      <p:cxnSp>
        <p:nvCxnSpPr>
          <p:cNvPr id="13" name="Straight Connector 12"/>
          <p:cNvCxnSpPr/>
          <p:nvPr/>
        </p:nvCxnSpPr>
        <p:spPr>
          <a:xfrm flipV="1">
            <a:off x="628746" y="5465248"/>
            <a:ext cx="1489178" cy="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4181601" y="5588337"/>
            <a:ext cx="1419077" cy="219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426218" y="5858745"/>
            <a:ext cx="5174460" cy="1715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 name="Freeform 1"/>
          <p:cNvSpPr/>
          <p:nvPr/>
        </p:nvSpPr>
        <p:spPr>
          <a:xfrm>
            <a:off x="1496571" y="4049611"/>
            <a:ext cx="488008" cy="340348"/>
          </a:xfrm>
          <a:custGeom>
            <a:avLst/>
            <a:gdLst>
              <a:gd name="connsiteX0" fmla="*/ 457200 w 544825"/>
              <a:gd name="connsiteY0" fmla="*/ 91380 h 403441"/>
              <a:gd name="connsiteX1" fmla="*/ 442686 w 544825"/>
              <a:gd name="connsiteY1" fmla="*/ 55094 h 403441"/>
              <a:gd name="connsiteX2" fmla="*/ 406400 w 544825"/>
              <a:gd name="connsiteY2" fmla="*/ 26065 h 403441"/>
              <a:gd name="connsiteX3" fmla="*/ 355600 w 544825"/>
              <a:gd name="connsiteY3" fmla="*/ 4294 h 403441"/>
              <a:gd name="connsiteX4" fmla="*/ 101600 w 544825"/>
              <a:gd name="connsiteY4" fmla="*/ 18808 h 403441"/>
              <a:gd name="connsiteX5" fmla="*/ 72571 w 544825"/>
              <a:gd name="connsiteY5" fmla="*/ 33323 h 403441"/>
              <a:gd name="connsiteX6" fmla="*/ 21771 w 544825"/>
              <a:gd name="connsiteY6" fmla="*/ 84123 h 403441"/>
              <a:gd name="connsiteX7" fmla="*/ 14514 w 544825"/>
              <a:gd name="connsiteY7" fmla="*/ 105894 h 403441"/>
              <a:gd name="connsiteX8" fmla="*/ 0 w 544825"/>
              <a:gd name="connsiteY8" fmla="*/ 163951 h 403441"/>
              <a:gd name="connsiteX9" fmla="*/ 7257 w 544825"/>
              <a:gd name="connsiteY9" fmla="*/ 338123 h 403441"/>
              <a:gd name="connsiteX10" fmla="*/ 29029 w 544825"/>
              <a:gd name="connsiteY10" fmla="*/ 352637 h 403441"/>
              <a:gd name="connsiteX11" fmla="*/ 50800 w 544825"/>
              <a:gd name="connsiteY11" fmla="*/ 359894 h 403441"/>
              <a:gd name="connsiteX12" fmla="*/ 101600 w 544825"/>
              <a:gd name="connsiteY12" fmla="*/ 381665 h 403441"/>
              <a:gd name="connsiteX13" fmla="*/ 130629 w 544825"/>
              <a:gd name="connsiteY13" fmla="*/ 396180 h 403441"/>
              <a:gd name="connsiteX14" fmla="*/ 152400 w 544825"/>
              <a:gd name="connsiteY14" fmla="*/ 403437 h 403441"/>
              <a:gd name="connsiteX15" fmla="*/ 457200 w 544825"/>
              <a:gd name="connsiteY15" fmla="*/ 388923 h 403441"/>
              <a:gd name="connsiteX16" fmla="*/ 486229 w 544825"/>
              <a:gd name="connsiteY16" fmla="*/ 374408 h 403441"/>
              <a:gd name="connsiteX17" fmla="*/ 529771 w 544825"/>
              <a:gd name="connsiteY17" fmla="*/ 359894 h 403441"/>
              <a:gd name="connsiteX18" fmla="*/ 544286 w 544825"/>
              <a:gd name="connsiteY18" fmla="*/ 345380 h 403441"/>
              <a:gd name="connsiteX19" fmla="*/ 537029 w 544825"/>
              <a:gd name="connsiteY19" fmla="*/ 163951 h 403441"/>
              <a:gd name="connsiteX20" fmla="*/ 529771 w 544825"/>
              <a:gd name="connsiteY20" fmla="*/ 142180 h 403441"/>
              <a:gd name="connsiteX21" fmla="*/ 515257 w 544825"/>
              <a:gd name="connsiteY21" fmla="*/ 120408 h 403441"/>
              <a:gd name="connsiteX22" fmla="*/ 500743 w 544825"/>
              <a:gd name="connsiteY22" fmla="*/ 156694 h 403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4825" h="403441">
                <a:moveTo>
                  <a:pt x="457200" y="91380"/>
                </a:moveTo>
                <a:cubicBezTo>
                  <a:pt x="452362" y="79285"/>
                  <a:pt x="450684" y="65377"/>
                  <a:pt x="442686" y="55094"/>
                </a:cubicBezTo>
                <a:cubicBezTo>
                  <a:pt x="433176" y="42867"/>
                  <a:pt x="419288" y="34657"/>
                  <a:pt x="406400" y="26065"/>
                </a:cubicBezTo>
                <a:cubicBezTo>
                  <a:pt x="388466" y="14109"/>
                  <a:pt x="374951" y="10744"/>
                  <a:pt x="355600" y="4294"/>
                </a:cubicBezTo>
                <a:cubicBezTo>
                  <a:pt x="346887" y="4566"/>
                  <a:pt x="174012" y="-12227"/>
                  <a:pt x="101600" y="18808"/>
                </a:cubicBezTo>
                <a:cubicBezTo>
                  <a:pt x="91656" y="23070"/>
                  <a:pt x="82247" y="28485"/>
                  <a:pt x="72571" y="33323"/>
                </a:cubicBezTo>
                <a:cubicBezTo>
                  <a:pt x="39300" y="83230"/>
                  <a:pt x="60091" y="71348"/>
                  <a:pt x="21771" y="84123"/>
                </a:cubicBezTo>
                <a:cubicBezTo>
                  <a:pt x="19352" y="91380"/>
                  <a:pt x="16527" y="98514"/>
                  <a:pt x="14514" y="105894"/>
                </a:cubicBezTo>
                <a:cubicBezTo>
                  <a:pt x="9265" y="125139"/>
                  <a:pt x="0" y="163951"/>
                  <a:pt x="0" y="163951"/>
                </a:cubicBezTo>
                <a:cubicBezTo>
                  <a:pt x="2419" y="222008"/>
                  <a:pt x="-1579" y="280691"/>
                  <a:pt x="7257" y="338123"/>
                </a:cubicBezTo>
                <a:cubicBezTo>
                  <a:pt x="8583" y="346744"/>
                  <a:pt x="21228" y="348736"/>
                  <a:pt x="29029" y="352637"/>
                </a:cubicBezTo>
                <a:cubicBezTo>
                  <a:pt x="35871" y="356058"/>
                  <a:pt x="43958" y="356473"/>
                  <a:pt x="50800" y="359894"/>
                </a:cubicBezTo>
                <a:cubicBezTo>
                  <a:pt x="100916" y="384952"/>
                  <a:pt x="41185" y="366562"/>
                  <a:pt x="101600" y="381665"/>
                </a:cubicBezTo>
                <a:cubicBezTo>
                  <a:pt x="111276" y="386503"/>
                  <a:pt x="120685" y="391918"/>
                  <a:pt x="130629" y="396180"/>
                </a:cubicBezTo>
                <a:cubicBezTo>
                  <a:pt x="137660" y="399193"/>
                  <a:pt x="144752" y="403607"/>
                  <a:pt x="152400" y="403437"/>
                </a:cubicBezTo>
                <a:cubicBezTo>
                  <a:pt x="254090" y="401177"/>
                  <a:pt x="355600" y="393761"/>
                  <a:pt x="457200" y="388923"/>
                </a:cubicBezTo>
                <a:cubicBezTo>
                  <a:pt x="466876" y="384085"/>
                  <a:pt x="476184" y="378426"/>
                  <a:pt x="486229" y="374408"/>
                </a:cubicBezTo>
                <a:cubicBezTo>
                  <a:pt x="500434" y="368726"/>
                  <a:pt x="529771" y="359894"/>
                  <a:pt x="529771" y="359894"/>
                </a:cubicBezTo>
                <a:cubicBezTo>
                  <a:pt x="534609" y="355056"/>
                  <a:pt x="544033" y="352218"/>
                  <a:pt x="544286" y="345380"/>
                </a:cubicBezTo>
                <a:cubicBezTo>
                  <a:pt x="546526" y="284897"/>
                  <a:pt x="541341" y="224322"/>
                  <a:pt x="537029" y="163951"/>
                </a:cubicBezTo>
                <a:cubicBezTo>
                  <a:pt x="536484" y="156321"/>
                  <a:pt x="533192" y="149022"/>
                  <a:pt x="529771" y="142180"/>
                </a:cubicBezTo>
                <a:cubicBezTo>
                  <a:pt x="525870" y="134379"/>
                  <a:pt x="520095" y="127665"/>
                  <a:pt x="515257" y="120408"/>
                </a:cubicBezTo>
                <a:cubicBezTo>
                  <a:pt x="495612" y="140055"/>
                  <a:pt x="500743" y="128081"/>
                  <a:pt x="500743" y="156694"/>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cxnSp>
        <p:nvCxnSpPr>
          <p:cNvPr id="4" name="Straight Connector 3"/>
          <p:cNvCxnSpPr>
            <a:stCxn id="2" idx="19"/>
            <a:endCxn id="12" idx="1"/>
          </p:cNvCxnSpPr>
          <p:nvPr/>
        </p:nvCxnSpPr>
        <p:spPr>
          <a:xfrm flipV="1">
            <a:off x="1977596" y="3303486"/>
            <a:ext cx="4222918" cy="88443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6200514" y="2887987"/>
            <a:ext cx="2431696" cy="830997"/>
          </a:xfrm>
          <a:prstGeom prst="rect">
            <a:avLst/>
          </a:prstGeom>
          <a:noFill/>
        </p:spPr>
        <p:txBody>
          <a:bodyPr wrap="square" rtlCol="0">
            <a:spAutoFit/>
          </a:bodyPr>
          <a:lstStyle/>
          <a:p>
            <a:r>
              <a:rPr lang="en-NZ" sz="2400" dirty="0" smtClean="0">
                <a:solidFill>
                  <a:prstClr val="black"/>
                </a:solidFill>
              </a:rPr>
              <a:t>David </a:t>
            </a:r>
            <a:r>
              <a:rPr lang="en-NZ" sz="2400" dirty="0" err="1" smtClean="0">
                <a:solidFill>
                  <a:prstClr val="black"/>
                </a:solidFill>
              </a:rPr>
              <a:t>Inglis</a:t>
            </a:r>
            <a:r>
              <a:rPr lang="en-NZ" sz="2400" dirty="0" smtClean="0">
                <a:solidFill>
                  <a:prstClr val="black"/>
                </a:solidFill>
              </a:rPr>
              <a:t> </a:t>
            </a:r>
            <a:r>
              <a:rPr lang="en-NZ" sz="2400" dirty="0">
                <a:solidFill>
                  <a:prstClr val="black"/>
                </a:solidFill>
              </a:rPr>
              <a:t>and </a:t>
            </a:r>
            <a:r>
              <a:rPr lang="en-NZ" sz="2400" dirty="0" smtClean="0">
                <a:solidFill>
                  <a:prstClr val="black"/>
                </a:solidFill>
              </a:rPr>
              <a:t>Ed Teller </a:t>
            </a:r>
            <a:r>
              <a:rPr lang="en-NZ" sz="2400" dirty="0">
                <a:solidFill>
                  <a:prstClr val="black"/>
                </a:solidFill>
              </a:rPr>
              <a:t>1939</a:t>
            </a:r>
          </a:p>
        </p:txBody>
      </p:sp>
      <p:sp>
        <p:nvSpPr>
          <p:cNvPr id="25" name="Slide Number Placeholder 24"/>
          <p:cNvSpPr>
            <a:spLocks noGrp="1"/>
          </p:cNvSpPr>
          <p:nvPr>
            <p:ph type="sldNum" sz="quarter" idx="12"/>
          </p:nvPr>
        </p:nvSpPr>
        <p:spPr/>
        <p:txBody>
          <a:bodyPr/>
          <a:lstStyle/>
          <a:p>
            <a:fld id="{27C78C6E-F64F-49F6-B25D-EA49DEFA2EE4}" type="slidenum">
              <a:rPr lang="en-NZ" smtClean="0"/>
              <a:t>9</a:t>
            </a:fld>
            <a:r>
              <a:rPr lang="en-NZ" dirty="0"/>
              <a:t>/50</a:t>
            </a:r>
          </a:p>
        </p:txBody>
      </p:sp>
    </p:spTree>
    <p:extLst>
      <p:ext uri="{BB962C8B-B14F-4D97-AF65-F5344CB8AC3E}">
        <p14:creationId xmlns:p14="http://schemas.microsoft.com/office/powerpoint/2010/main" val="268846897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9448</TotalTime>
  <Words>1339</Words>
  <Application>Microsoft Office PowerPoint</Application>
  <PresentationFormat>On-screen Show (4:3)</PresentationFormat>
  <Paragraphs>199</Paragraphs>
  <Slides>51</Slides>
  <Notes>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51</vt:i4>
      </vt:variant>
    </vt:vector>
  </HeadingPairs>
  <TitlesOfParts>
    <vt:vector size="53" baseType="lpstr">
      <vt:lpstr>Office Theme</vt:lpstr>
      <vt:lpstr>Worksheet</vt:lpstr>
      <vt:lpstr>Radio Recombination Lines</vt:lpstr>
      <vt:lpstr>PowerPoint Presentation</vt:lpstr>
      <vt:lpstr>PowerPoint Presentation</vt:lpstr>
      <vt:lpstr>PowerPoint Presentation</vt:lpstr>
      <vt:lpstr>PowerPoint Presentation</vt:lpstr>
      <vt:lpstr>RRL in Physics:</vt:lpstr>
      <vt:lpstr>RRL in astronomy: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AUT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Sergei Gulyaev</dc:creator>
  <cp:lastModifiedBy>Ken Kellermann</cp:lastModifiedBy>
  <cp:revision>82</cp:revision>
  <dcterms:created xsi:type="dcterms:W3CDTF">2015-03-17T04:01:48Z</dcterms:created>
  <dcterms:modified xsi:type="dcterms:W3CDTF">2015-08-20T00:15:04Z</dcterms:modified>
</cp:coreProperties>
</file>