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6" r:id="rId5"/>
  </p:sldMasterIdLst>
  <p:notesMasterIdLst>
    <p:notesMasterId r:id="rId22"/>
  </p:notesMasterIdLst>
  <p:sldIdLst>
    <p:sldId id="257" r:id="rId6"/>
    <p:sldId id="284" r:id="rId7"/>
    <p:sldId id="274" r:id="rId8"/>
    <p:sldId id="271" r:id="rId9"/>
    <p:sldId id="276" r:id="rId10"/>
    <p:sldId id="275" r:id="rId11"/>
    <p:sldId id="272" r:id="rId12"/>
    <p:sldId id="277" r:id="rId13"/>
    <p:sldId id="278" r:id="rId14"/>
    <p:sldId id="280" r:id="rId15"/>
    <p:sldId id="279" r:id="rId16"/>
    <p:sldId id="282" r:id="rId17"/>
    <p:sldId id="273" r:id="rId18"/>
    <p:sldId id="281" r:id="rId19"/>
    <p:sldId id="283" r:id="rId20"/>
    <p:sldId id="28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12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A275-542E-42B9-9C5C-8AE4DE74D23F}" type="datetimeFigureOut">
              <a:rPr lang="en-US" smtClean="0"/>
              <a:t>8/18/2015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D6A47E-AF34-4095-BCC1-92F87EFF0416}" type="slidenum">
              <a:rPr lang="en-US" smtClean="0"/>
              <a:t>‹#›</a:t>
            </a:fld>
            <a:endParaRPr lang="en-US"/>
          </a:p>
        </p:txBody>
      </p:sp>
    </p:spTree>
    <p:extLst>
      <p:ext uri="{BB962C8B-B14F-4D97-AF65-F5344CB8AC3E}">
        <p14:creationId xmlns:p14="http://schemas.microsoft.com/office/powerpoint/2010/main" val="44604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8/18/2015 9:06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experimental details</a:t>
            </a:r>
          </a:p>
          <a:p>
            <a:endParaRPr lang="en-US" dirty="0" smtClean="0"/>
          </a:p>
          <a:p>
            <a:r>
              <a:rPr lang="en-US" dirty="0" smtClean="0"/>
              <a:t>Plot published in </a:t>
            </a:r>
            <a:r>
              <a:rPr lang="en-US" dirty="0" err="1" smtClean="0"/>
              <a:t>Izvestia</a:t>
            </a:r>
            <a:r>
              <a:rPr lang="en-US" dirty="0" smtClean="0"/>
              <a:t> – Interest by</a:t>
            </a:r>
            <a:r>
              <a:rPr lang="en-US" baseline="0" dirty="0" smtClean="0"/>
              <a:t> Western intelligence circles</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3BEA734-CF5C-4656-B171-93BAF6659921}" type="slidenum">
              <a:rPr lang="en-US" smtClean="0"/>
              <a:t>2</a:t>
            </a:fld>
            <a:endParaRPr lang="en-US"/>
          </a:p>
        </p:txBody>
      </p:sp>
    </p:spTree>
    <p:extLst>
      <p:ext uri="{BB962C8B-B14F-4D97-AF65-F5344CB8AC3E}">
        <p14:creationId xmlns:p14="http://schemas.microsoft.com/office/powerpoint/2010/main" val="312134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 theoreticians/</a:t>
            </a:r>
            <a:r>
              <a:rPr lang="en-GB" dirty="0" err="1" smtClean="0"/>
              <a:t>intepreters</a:t>
            </a:r>
            <a:r>
              <a:rPr lang="en-GB" dirty="0" smtClean="0"/>
              <a:t>. The Big Five of Moscow astrophysics. No major observing facilities, but some exceptions…</a:t>
            </a:r>
            <a:endParaRPr lang="en-GB" dirty="0"/>
          </a:p>
        </p:txBody>
      </p:sp>
      <p:sp>
        <p:nvSpPr>
          <p:cNvPr id="4" name="Slide Number Placeholder 3"/>
          <p:cNvSpPr>
            <a:spLocks noGrp="1"/>
          </p:cNvSpPr>
          <p:nvPr>
            <p:ph type="sldNum" sz="quarter" idx="10"/>
          </p:nvPr>
        </p:nvSpPr>
        <p:spPr/>
        <p:txBody>
          <a:bodyPr/>
          <a:lstStyle/>
          <a:p>
            <a:fld id="{53D6A47E-AF34-4095-BCC1-92F87EFF0416}" type="slidenum">
              <a:rPr lang="en-US" smtClean="0"/>
              <a:t>3</a:t>
            </a:fld>
            <a:endParaRPr lang="en-US"/>
          </a:p>
        </p:txBody>
      </p:sp>
    </p:spTree>
    <p:extLst>
      <p:ext uri="{BB962C8B-B14F-4D97-AF65-F5344CB8AC3E}">
        <p14:creationId xmlns:p14="http://schemas.microsoft.com/office/powerpoint/2010/main" val="209031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exception of the beginning of 1960s, ADU 1000</a:t>
            </a:r>
            <a:endParaRPr lang="en-GB" dirty="0"/>
          </a:p>
        </p:txBody>
      </p:sp>
      <p:sp>
        <p:nvSpPr>
          <p:cNvPr id="4" name="Slide Number Placeholder 3"/>
          <p:cNvSpPr>
            <a:spLocks noGrp="1"/>
          </p:cNvSpPr>
          <p:nvPr>
            <p:ph type="sldNum" sz="quarter" idx="10"/>
          </p:nvPr>
        </p:nvSpPr>
        <p:spPr/>
        <p:txBody>
          <a:bodyPr/>
          <a:lstStyle/>
          <a:p>
            <a:fld id="{53D6A47E-AF34-4095-BCC1-92F87EFF0416}" type="slidenum">
              <a:rPr lang="en-US" smtClean="0"/>
              <a:t>4</a:t>
            </a:fld>
            <a:endParaRPr lang="en-US"/>
          </a:p>
        </p:txBody>
      </p:sp>
    </p:spTree>
    <p:extLst>
      <p:ext uri="{BB962C8B-B14F-4D97-AF65-F5344CB8AC3E}">
        <p14:creationId xmlns:p14="http://schemas.microsoft.com/office/powerpoint/2010/main" val="128040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6A47E-AF34-4095-BCC1-92F87EFF0416}" type="slidenum">
              <a:rPr lang="en-US" smtClean="0"/>
              <a:t>13</a:t>
            </a:fld>
            <a:endParaRPr lang="en-US"/>
          </a:p>
        </p:txBody>
      </p:sp>
    </p:spTree>
    <p:extLst>
      <p:ext uri="{BB962C8B-B14F-4D97-AF65-F5344CB8AC3E}">
        <p14:creationId xmlns:p14="http://schemas.microsoft.com/office/powerpoint/2010/main" val="541856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63"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7"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50" y="990600"/>
            <a:ext cx="7681913" cy="1523495"/>
          </a:xfrm>
        </p:spPr>
        <p:txBody>
          <a:bodyPr/>
          <a:lstStyle/>
          <a:p>
            <a:r>
              <a:rPr lang="en-US" sz="6000" dirty="0" smtClean="0"/>
              <a:t>Radio Source Variability:</a:t>
            </a:r>
            <a:br>
              <a:rPr lang="en-US" sz="6000" dirty="0" smtClean="0"/>
            </a:br>
            <a:r>
              <a:rPr lang="en-US" sz="4800" i="1" dirty="0" smtClean="0"/>
              <a:t>a tale of 1965</a:t>
            </a:r>
            <a:endParaRPr lang="en-US" sz="6000" i="1" dirty="0"/>
          </a:p>
        </p:txBody>
      </p:sp>
      <p:sp>
        <p:nvSpPr>
          <p:cNvPr id="3" name="Subtitle 2"/>
          <p:cNvSpPr>
            <a:spLocks noGrp="1"/>
          </p:cNvSpPr>
          <p:nvPr>
            <p:ph type="subTitle" idx="1"/>
          </p:nvPr>
        </p:nvSpPr>
        <p:spPr>
          <a:xfrm>
            <a:off x="730249" y="3581400"/>
            <a:ext cx="7681913" cy="2362200"/>
          </a:xfrm>
        </p:spPr>
        <p:txBody>
          <a:bodyPr>
            <a:normAutofit lnSpcReduction="10000"/>
          </a:bodyPr>
          <a:lstStyle/>
          <a:p>
            <a:r>
              <a:rPr lang="en-US" dirty="0" smtClean="0"/>
              <a:t>Leonid Gurvits			Ken </a:t>
            </a:r>
            <a:r>
              <a:rPr lang="en-US" dirty="0" err="1" smtClean="0"/>
              <a:t>Kellermann</a:t>
            </a:r>
            <a:endParaRPr lang="en-US" dirty="0" smtClean="0"/>
          </a:p>
          <a:p>
            <a:r>
              <a:rPr lang="en-US" sz="2800" i="1" dirty="0" smtClean="0"/>
              <a:t>JIVE and TU Delft			NRAO</a:t>
            </a:r>
          </a:p>
          <a:p>
            <a:r>
              <a:rPr lang="en-US" sz="2800" i="1" dirty="0" smtClean="0"/>
              <a:t>The Netherlands			USA</a:t>
            </a:r>
          </a:p>
          <a:p>
            <a:endParaRPr lang="en-US" dirty="0"/>
          </a:p>
          <a:p>
            <a:r>
              <a:rPr lang="en-US" i="1" dirty="0"/>
              <a:t>w</a:t>
            </a:r>
            <a:r>
              <a:rPr lang="en-US" i="1" dirty="0" smtClean="0"/>
              <a:t>ith contributions </a:t>
            </a:r>
            <a:r>
              <a:rPr lang="en-US" dirty="0" smtClean="0"/>
              <a:t>by Mikhail </a:t>
            </a:r>
            <a:r>
              <a:rPr lang="en-US" dirty="0" err="1" smtClean="0"/>
              <a:t>Larionov</a:t>
            </a:r>
            <a:r>
              <a:rPr lang="en-US" dirty="0" smtClean="0"/>
              <a:t> and </a:t>
            </a:r>
          </a:p>
          <a:p>
            <a:r>
              <a:rPr lang="en-US" dirty="0"/>
              <a:t> </a:t>
            </a:r>
            <a:r>
              <a:rPr lang="en-US" dirty="0" smtClean="0"/>
              <a:t>                                      Alexander Midler</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GB" dirty="0" smtClean="0"/>
              <a:t>Variability published - I</a:t>
            </a:r>
            <a:endParaRPr lang="en-GB" dirty="0"/>
          </a:p>
        </p:txBody>
      </p:sp>
      <p:grpSp>
        <p:nvGrpSpPr>
          <p:cNvPr id="10" name="Group 9"/>
          <p:cNvGrpSpPr/>
          <p:nvPr/>
        </p:nvGrpSpPr>
        <p:grpSpPr>
          <a:xfrm>
            <a:off x="4267200" y="1067628"/>
            <a:ext cx="4648200" cy="1523172"/>
            <a:chOff x="1371600" y="1143000"/>
            <a:chExt cx="6337300" cy="2285172"/>
          </a:xfrm>
        </p:grpSpPr>
        <p:pic>
          <p:nvPicPr>
            <p:cNvPr id="7" name="Picture 6"/>
            <p:cNvPicPr>
              <a:picLocks noChangeAspect="1"/>
            </p:cNvPicPr>
            <p:nvPr/>
          </p:nvPicPr>
          <p:blipFill rotWithShape="1">
            <a:blip r:embed="rId2"/>
            <a:srcRect b="71685"/>
            <a:stretch/>
          </p:blipFill>
          <p:spPr>
            <a:xfrm>
              <a:off x="1371600" y="1143000"/>
              <a:ext cx="6337300" cy="1039231"/>
            </a:xfrm>
            <a:prstGeom prst="rect">
              <a:avLst/>
            </a:prstGeom>
          </p:spPr>
        </p:pic>
        <p:pic>
          <p:nvPicPr>
            <p:cNvPr id="8" name="Picture 7"/>
            <p:cNvPicPr>
              <a:picLocks noChangeAspect="1"/>
            </p:cNvPicPr>
            <p:nvPr/>
          </p:nvPicPr>
          <p:blipFill rotWithShape="1">
            <a:blip r:embed="rId2"/>
            <a:srcRect t="44757" b="36380"/>
            <a:stretch/>
          </p:blipFill>
          <p:spPr>
            <a:xfrm>
              <a:off x="1371600" y="2128976"/>
              <a:ext cx="6337300" cy="690424"/>
            </a:xfrm>
            <a:prstGeom prst="rect">
              <a:avLst/>
            </a:prstGeom>
          </p:spPr>
        </p:pic>
        <p:pic>
          <p:nvPicPr>
            <p:cNvPr id="9" name="Picture 8"/>
            <p:cNvPicPr>
              <a:picLocks noChangeAspect="1"/>
            </p:cNvPicPr>
            <p:nvPr/>
          </p:nvPicPr>
          <p:blipFill rotWithShape="1">
            <a:blip r:embed="rId2"/>
            <a:srcRect t="81337"/>
            <a:stretch/>
          </p:blipFill>
          <p:spPr>
            <a:xfrm>
              <a:off x="1371600" y="2743200"/>
              <a:ext cx="6337300" cy="684972"/>
            </a:xfrm>
            <a:prstGeom prst="rect">
              <a:avLst/>
            </a:prstGeom>
          </p:spPr>
        </p:pic>
      </p:grpSp>
      <p:pic>
        <p:nvPicPr>
          <p:cNvPr id="11" name="Picture 10"/>
          <p:cNvPicPr>
            <a:picLocks noChangeAspect="1"/>
          </p:cNvPicPr>
          <p:nvPr/>
        </p:nvPicPr>
        <p:blipFill>
          <a:blip r:embed="rId3"/>
          <a:stretch>
            <a:fillRect/>
          </a:stretch>
        </p:blipFill>
        <p:spPr>
          <a:xfrm>
            <a:off x="294577" y="3048000"/>
            <a:ext cx="7126755" cy="3733800"/>
          </a:xfrm>
          <a:prstGeom prst="rect">
            <a:avLst/>
          </a:prstGeom>
        </p:spPr>
      </p:pic>
      <p:sp>
        <p:nvSpPr>
          <p:cNvPr id="3" name="TextBox 2"/>
          <p:cNvSpPr txBox="1"/>
          <p:nvPr/>
        </p:nvSpPr>
        <p:spPr>
          <a:xfrm>
            <a:off x="304800" y="990600"/>
            <a:ext cx="5312522" cy="1938992"/>
          </a:xfrm>
          <a:prstGeom prst="rect">
            <a:avLst/>
          </a:prstGeom>
          <a:noFill/>
        </p:spPr>
        <p:txBody>
          <a:bodyPr wrap="none" rtlCol="0">
            <a:spAutoFit/>
          </a:bodyPr>
          <a:lstStyle/>
          <a:p>
            <a:r>
              <a:rPr lang="en-GB" sz="2000" dirty="0" smtClean="0"/>
              <a:t>G. </a:t>
            </a:r>
            <a:r>
              <a:rPr lang="en-GB" sz="2000" dirty="0" err="1" smtClean="0"/>
              <a:t>Sholomitsky</a:t>
            </a:r>
            <a:endParaRPr lang="en-GB" sz="2000" dirty="0" smtClean="0"/>
          </a:p>
          <a:p>
            <a:r>
              <a:rPr lang="en-GB" sz="2000" dirty="0" smtClean="0"/>
              <a:t>Submitted 27 Feb 1965</a:t>
            </a:r>
          </a:p>
          <a:p>
            <a:r>
              <a:rPr lang="en-GB" sz="2000" dirty="0" smtClean="0"/>
              <a:t>One page, no technical details</a:t>
            </a:r>
          </a:p>
          <a:p>
            <a:r>
              <a:rPr lang="en-GB" sz="2000" dirty="0" smtClean="0"/>
              <a:t>Periodic variability, </a:t>
            </a:r>
            <a:r>
              <a:rPr lang="en-GB" sz="2000" i="1" dirty="0" smtClean="0"/>
              <a:t>T</a:t>
            </a:r>
            <a:r>
              <a:rPr lang="en-GB" sz="2000" dirty="0"/>
              <a:t> </a:t>
            </a:r>
            <a:r>
              <a:rPr lang="en-GB" sz="2000" dirty="0" smtClean="0"/>
              <a:t>≈100 days</a:t>
            </a:r>
            <a:endParaRPr lang="en-GB" sz="2000" dirty="0"/>
          </a:p>
          <a:p>
            <a:r>
              <a:rPr lang="en-GB" sz="2000" dirty="0" smtClean="0"/>
              <a:t>CTA 102 size by </a:t>
            </a:r>
            <a:r>
              <a:rPr lang="en-GB" sz="2000" dirty="0" err="1" smtClean="0"/>
              <a:t>Slish</a:t>
            </a:r>
            <a:r>
              <a:rPr lang="en-GB" sz="2000" dirty="0" smtClean="0"/>
              <a:t> 1963 (10 mas)</a:t>
            </a:r>
          </a:p>
          <a:p>
            <a:r>
              <a:rPr lang="en-GB" sz="2000" dirty="0" smtClean="0"/>
              <a:t>Interpretation: galactic source, closer than 2 </a:t>
            </a:r>
            <a:r>
              <a:rPr lang="en-GB" sz="2000" dirty="0" err="1" smtClean="0"/>
              <a:t>Mpc</a:t>
            </a:r>
            <a:endParaRPr lang="en-GB" sz="2000" dirty="0"/>
          </a:p>
        </p:txBody>
      </p:sp>
    </p:spTree>
    <p:extLst>
      <p:ext uri="{BB962C8B-B14F-4D97-AF65-F5344CB8AC3E}">
        <p14:creationId xmlns:p14="http://schemas.microsoft.com/office/powerpoint/2010/main" val="20353117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GB" dirty="0" smtClean="0"/>
              <a:t>Variability published - II</a:t>
            </a:r>
            <a:endParaRPr lang="en-GB" dirty="0"/>
          </a:p>
        </p:txBody>
      </p:sp>
      <p:pic>
        <p:nvPicPr>
          <p:cNvPr id="3" name="Picture 2"/>
          <p:cNvPicPr>
            <a:picLocks noChangeAspect="1"/>
          </p:cNvPicPr>
          <p:nvPr/>
        </p:nvPicPr>
        <p:blipFill>
          <a:blip r:embed="rId2"/>
          <a:stretch>
            <a:fillRect/>
          </a:stretch>
        </p:blipFill>
        <p:spPr>
          <a:xfrm>
            <a:off x="76200" y="3035300"/>
            <a:ext cx="8128000" cy="3746500"/>
          </a:xfrm>
          <a:prstGeom prst="rect">
            <a:avLst/>
          </a:prstGeom>
        </p:spPr>
      </p:pic>
      <p:grpSp>
        <p:nvGrpSpPr>
          <p:cNvPr id="6" name="Group 5"/>
          <p:cNvGrpSpPr/>
          <p:nvPr/>
        </p:nvGrpSpPr>
        <p:grpSpPr>
          <a:xfrm>
            <a:off x="4572000" y="1219200"/>
            <a:ext cx="4495800" cy="1676400"/>
            <a:chOff x="2857500" y="609600"/>
            <a:chExt cx="5816600" cy="1968546"/>
          </a:xfrm>
        </p:grpSpPr>
        <p:pic>
          <p:nvPicPr>
            <p:cNvPr id="4" name="Picture 3"/>
            <p:cNvPicPr>
              <a:picLocks noChangeAspect="1"/>
            </p:cNvPicPr>
            <p:nvPr/>
          </p:nvPicPr>
          <p:blipFill rotWithShape="1">
            <a:blip r:embed="rId3"/>
            <a:srcRect b="72724"/>
            <a:stretch/>
          </p:blipFill>
          <p:spPr>
            <a:xfrm>
              <a:off x="2857500" y="609600"/>
              <a:ext cx="5816600" cy="746589"/>
            </a:xfrm>
            <a:prstGeom prst="rect">
              <a:avLst/>
            </a:prstGeom>
          </p:spPr>
        </p:pic>
        <p:pic>
          <p:nvPicPr>
            <p:cNvPr id="5" name="Picture 4"/>
            <p:cNvPicPr>
              <a:picLocks noChangeAspect="1"/>
            </p:cNvPicPr>
            <p:nvPr/>
          </p:nvPicPr>
          <p:blipFill rotWithShape="1">
            <a:blip r:embed="rId3"/>
            <a:srcRect t="53137"/>
            <a:stretch/>
          </p:blipFill>
          <p:spPr>
            <a:xfrm>
              <a:off x="2857500" y="1295400"/>
              <a:ext cx="5816600" cy="1282746"/>
            </a:xfrm>
            <a:prstGeom prst="rect">
              <a:avLst/>
            </a:prstGeom>
          </p:spPr>
        </p:pic>
      </p:grpSp>
      <p:sp>
        <p:nvSpPr>
          <p:cNvPr id="7" name="TextBox 6"/>
          <p:cNvSpPr txBox="1"/>
          <p:nvPr/>
        </p:nvSpPr>
        <p:spPr>
          <a:xfrm>
            <a:off x="76200" y="1143000"/>
            <a:ext cx="4524420" cy="1631216"/>
          </a:xfrm>
          <a:prstGeom prst="rect">
            <a:avLst/>
          </a:prstGeom>
          <a:noFill/>
        </p:spPr>
        <p:txBody>
          <a:bodyPr wrap="none" rtlCol="0">
            <a:spAutoFit/>
          </a:bodyPr>
          <a:lstStyle/>
          <a:p>
            <a:r>
              <a:rPr lang="en-GB" sz="2000" dirty="0" smtClean="0"/>
              <a:t>G. </a:t>
            </a:r>
            <a:r>
              <a:rPr lang="en-GB" sz="2000" dirty="0" err="1" smtClean="0"/>
              <a:t>Sholomitsky</a:t>
            </a:r>
            <a:endParaRPr lang="en-GB" sz="2000" dirty="0" smtClean="0"/>
          </a:p>
          <a:p>
            <a:r>
              <a:rPr lang="en-GB" sz="2000" u="sng" dirty="0" smtClean="0"/>
              <a:t>Submitted </a:t>
            </a:r>
            <a:r>
              <a:rPr lang="en-GB" sz="2000" b="1" u="sng" dirty="0" smtClean="0"/>
              <a:t>17</a:t>
            </a:r>
            <a:r>
              <a:rPr lang="en-GB" sz="2000" u="sng" dirty="0" smtClean="0"/>
              <a:t> </a:t>
            </a:r>
            <a:r>
              <a:rPr lang="en-GB" sz="2000" b="1" u="sng" dirty="0" smtClean="0"/>
              <a:t>Nov 1964 </a:t>
            </a:r>
            <a:r>
              <a:rPr lang="en-GB" sz="2000" u="sng" dirty="0" smtClean="0"/>
              <a:t>!!!</a:t>
            </a:r>
          </a:p>
          <a:p>
            <a:r>
              <a:rPr lang="en-GB" sz="2000" dirty="0"/>
              <a:t>Data from 1964.08.18 to 1965.02.24</a:t>
            </a:r>
          </a:p>
          <a:p>
            <a:r>
              <a:rPr lang="en-GB" sz="2000" dirty="0" smtClean="0"/>
              <a:t>One page, no plot</a:t>
            </a:r>
          </a:p>
          <a:p>
            <a:r>
              <a:rPr lang="en-GB" sz="2000" dirty="0"/>
              <a:t>T</a:t>
            </a:r>
            <a:r>
              <a:rPr lang="en-GB" sz="2000" dirty="0" smtClean="0"/>
              <a:t>echnical details - </a:t>
            </a:r>
            <a:r>
              <a:rPr lang="en-GB" sz="2000" dirty="0" err="1" smtClean="0"/>
              <a:t>Sholomitsky</a:t>
            </a:r>
            <a:r>
              <a:rPr lang="en-GB" sz="2000" dirty="0" smtClean="0"/>
              <a:t> et al. 1964</a:t>
            </a:r>
          </a:p>
        </p:txBody>
      </p:sp>
    </p:spTree>
    <p:extLst>
      <p:ext uri="{BB962C8B-B14F-4D97-AF65-F5344CB8AC3E}">
        <p14:creationId xmlns:p14="http://schemas.microsoft.com/office/powerpoint/2010/main" val="162360506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Press-conference @ Sternberg, 12 Apr 1965 </a:t>
            </a:r>
            <a:endParaRPr lang="en-GB" sz="4000" dirty="0"/>
          </a:p>
        </p:txBody>
      </p:sp>
      <p:sp>
        <p:nvSpPr>
          <p:cNvPr id="6" name="Content Placeholder 5"/>
          <p:cNvSpPr>
            <a:spLocks noGrp="1"/>
          </p:cNvSpPr>
          <p:nvPr>
            <p:ph sz="half" idx="1"/>
          </p:nvPr>
        </p:nvSpPr>
        <p:spPr>
          <a:xfrm>
            <a:off x="0" y="914400"/>
            <a:ext cx="8991600" cy="2752548"/>
          </a:xfrm>
        </p:spPr>
        <p:txBody>
          <a:bodyPr/>
          <a:lstStyle/>
          <a:p>
            <a:r>
              <a:rPr lang="en-GB" dirty="0" smtClean="0"/>
              <a:t>Alexander Midler, correspondent of TASS, covers science </a:t>
            </a:r>
          </a:p>
          <a:p>
            <a:pPr lvl="1"/>
            <a:r>
              <a:rPr lang="en-GB" i="1" dirty="0" smtClean="0">
                <a:solidFill>
                  <a:srgbClr val="CCFFCC"/>
                </a:solidFill>
              </a:rPr>
              <a:t>Commonly attends colloquia at Sternberg Institute</a:t>
            </a:r>
          </a:p>
          <a:p>
            <a:pPr lvl="1"/>
            <a:r>
              <a:rPr lang="en-GB" i="1" dirty="0" smtClean="0">
                <a:solidFill>
                  <a:srgbClr val="CCFFCC"/>
                </a:solidFill>
              </a:rPr>
              <a:t>On 12 April 1965, overhears semi-formal discussion by I. </a:t>
            </a:r>
            <a:r>
              <a:rPr lang="en-GB" i="1" dirty="0" err="1" smtClean="0">
                <a:solidFill>
                  <a:srgbClr val="CCFFCC"/>
                </a:solidFill>
              </a:rPr>
              <a:t>Shklovsky</a:t>
            </a:r>
            <a:r>
              <a:rPr lang="en-GB" i="1" dirty="0" smtClean="0">
                <a:solidFill>
                  <a:srgbClr val="CCFFCC"/>
                </a:solidFill>
              </a:rPr>
              <a:t> and N. </a:t>
            </a:r>
            <a:r>
              <a:rPr lang="en-GB" i="1" dirty="0" err="1" smtClean="0">
                <a:solidFill>
                  <a:srgbClr val="CCFFCC"/>
                </a:solidFill>
              </a:rPr>
              <a:t>Kardashev</a:t>
            </a:r>
            <a:r>
              <a:rPr lang="en-GB" i="1" dirty="0" smtClean="0">
                <a:solidFill>
                  <a:srgbClr val="CCFFCC"/>
                </a:solidFill>
              </a:rPr>
              <a:t> on possible ETI explanation of CTA 102 variability</a:t>
            </a:r>
          </a:p>
          <a:p>
            <a:pPr lvl="1"/>
            <a:r>
              <a:rPr lang="en-GB" i="1" dirty="0" smtClean="0">
                <a:solidFill>
                  <a:srgbClr val="CCFFCC"/>
                </a:solidFill>
              </a:rPr>
              <a:t>At 16:40 MSK, 12 April 1962, TASS issues a “telegram” on discovery by Soviet scientists of a cosmic artificial signal</a:t>
            </a:r>
          </a:p>
          <a:p>
            <a:r>
              <a:rPr lang="en-GB" dirty="0" smtClean="0"/>
              <a:t>The day after: a huge press-conference at Sternberg</a:t>
            </a:r>
            <a:endParaRPr lang="en-GB" dirty="0"/>
          </a:p>
        </p:txBody>
      </p:sp>
      <p:sp>
        <p:nvSpPr>
          <p:cNvPr id="7" name="Content Placeholder 6"/>
          <p:cNvSpPr>
            <a:spLocks noGrp="1"/>
          </p:cNvSpPr>
          <p:nvPr>
            <p:ph sz="half" idx="2"/>
          </p:nvPr>
        </p:nvSpPr>
        <p:spPr>
          <a:xfrm>
            <a:off x="10454" y="3733800"/>
            <a:ext cx="4942546" cy="3066480"/>
          </a:xfrm>
        </p:spPr>
        <p:txBody>
          <a:bodyPr/>
          <a:lstStyle/>
          <a:p>
            <a:r>
              <a:rPr lang="en-GB" dirty="0" smtClean="0"/>
              <a:t>Careful statements by   </a:t>
            </a:r>
            <a:r>
              <a:rPr lang="en-GB" dirty="0" err="1" smtClean="0"/>
              <a:t>Shklovsky</a:t>
            </a:r>
            <a:r>
              <a:rPr lang="en-GB" dirty="0" smtClean="0"/>
              <a:t> and </a:t>
            </a:r>
            <a:r>
              <a:rPr lang="en-GB" dirty="0" err="1" smtClean="0"/>
              <a:t>Kardashev</a:t>
            </a:r>
            <a:endParaRPr lang="en-GB" dirty="0" smtClean="0"/>
          </a:p>
          <a:p>
            <a:r>
              <a:rPr lang="en-GB" dirty="0" smtClean="0"/>
              <a:t>The news reproduced around the world (all major agencies)</a:t>
            </a:r>
          </a:p>
          <a:p>
            <a:r>
              <a:rPr lang="en-GB" dirty="0" smtClean="0"/>
              <a:t>“Pravda” article on 14 Apr 1965</a:t>
            </a:r>
          </a:p>
          <a:p>
            <a:r>
              <a:rPr lang="en-GB" dirty="0" smtClean="0"/>
              <a:t>April 1965, a very special time…</a:t>
            </a:r>
          </a:p>
          <a:p>
            <a:pPr marL="0" indent="0">
              <a:buNone/>
            </a:pPr>
            <a:endParaRPr lang="en-GB" dirty="0"/>
          </a:p>
        </p:txBody>
      </p:sp>
      <p:pic>
        <p:nvPicPr>
          <p:cNvPr id="3" name="Picture 2" descr="GBSh-ISSh-NSK-CTA102.Apr1965.pdf"/>
          <p:cNvPicPr>
            <a:picLocks noChangeAspect="1"/>
          </p:cNvPicPr>
          <p:nvPr/>
        </p:nvPicPr>
        <p:blipFill rotWithShape="1">
          <a:blip r:embed="rId2">
            <a:extLst>
              <a:ext uri="{28A0092B-C50C-407E-A947-70E740481C1C}">
                <a14:useLocalDpi xmlns:a14="http://schemas.microsoft.com/office/drawing/2010/main" val="0"/>
              </a:ext>
            </a:extLst>
          </a:blip>
          <a:srcRect l="5839" t="7515" r="1552" b="48994"/>
          <a:stretch/>
        </p:blipFill>
        <p:spPr>
          <a:xfrm>
            <a:off x="4964638" y="3885720"/>
            <a:ext cx="4103162" cy="2726835"/>
          </a:xfrm>
          <a:prstGeom prst="rect">
            <a:avLst/>
          </a:prstGeom>
        </p:spPr>
      </p:pic>
    </p:spTree>
    <p:extLst>
      <p:ext uri="{BB962C8B-B14F-4D97-AF65-F5344CB8AC3E}">
        <p14:creationId xmlns:p14="http://schemas.microsoft.com/office/powerpoint/2010/main" val="179628558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686800" cy="1341906"/>
          </a:xfrm>
        </p:spPr>
        <p:txBody>
          <a:bodyPr/>
          <a:lstStyle/>
          <a:p>
            <a:r>
              <a:rPr lang="en-GB" dirty="0" smtClean="0"/>
              <a:t>1960s: SETI background [in Moscow]</a:t>
            </a:r>
            <a:endParaRPr lang="en-GB" dirty="0"/>
          </a:p>
        </p:txBody>
      </p:sp>
      <p:sp>
        <p:nvSpPr>
          <p:cNvPr id="3" name="Text Placeholder 2"/>
          <p:cNvSpPr>
            <a:spLocks noGrp="1"/>
          </p:cNvSpPr>
          <p:nvPr>
            <p:ph type="body" sz="quarter" idx="10"/>
          </p:nvPr>
        </p:nvSpPr>
        <p:spPr>
          <a:xfrm>
            <a:off x="0" y="990600"/>
            <a:ext cx="9144000" cy="5877506"/>
          </a:xfrm>
        </p:spPr>
        <p:txBody>
          <a:bodyPr/>
          <a:lstStyle/>
          <a:p>
            <a:r>
              <a:rPr lang="en-GB" sz="2800" dirty="0" smtClean="0"/>
              <a:t>I. </a:t>
            </a:r>
            <a:r>
              <a:rPr lang="en-GB" sz="2800" dirty="0" err="1" smtClean="0"/>
              <a:t>Shklovsky</a:t>
            </a:r>
            <a:r>
              <a:rPr lang="en-GB" sz="2800" dirty="0" smtClean="0"/>
              <a:t>, 1960, </a:t>
            </a:r>
            <a:r>
              <a:rPr lang="en-GB" sz="2800" dirty="0" err="1" smtClean="0"/>
              <a:t>Priroda</a:t>
            </a:r>
            <a:endParaRPr lang="en-GB" sz="2800" dirty="0" smtClean="0"/>
          </a:p>
          <a:p>
            <a:pPr marL="517525" lvl="1" indent="0">
              <a:buNone/>
            </a:pPr>
            <a:r>
              <a:rPr lang="en-GB" sz="2000" i="1" dirty="0" smtClean="0">
                <a:solidFill>
                  <a:srgbClr val="CCFFCC"/>
                </a:solidFill>
              </a:rPr>
              <a:t>Is communication to intelligent creatures on other planets possible? </a:t>
            </a:r>
            <a:endParaRPr lang="en-GB" sz="2000" dirty="0" smtClean="0"/>
          </a:p>
          <a:p>
            <a:r>
              <a:rPr lang="en-GB" sz="2800" dirty="0" smtClean="0"/>
              <a:t>I. </a:t>
            </a:r>
            <a:r>
              <a:rPr lang="en-GB" sz="2800" dirty="0" err="1" smtClean="0"/>
              <a:t>Shklovsky</a:t>
            </a:r>
            <a:r>
              <a:rPr lang="en-GB" sz="2800" dirty="0"/>
              <a:t>,</a:t>
            </a:r>
            <a:r>
              <a:rPr lang="en-GB" sz="2800" dirty="0" smtClean="0"/>
              <a:t> 1962, “The Universe, live, and mind”</a:t>
            </a:r>
          </a:p>
          <a:p>
            <a:endParaRPr lang="en-GB" sz="2400" dirty="0"/>
          </a:p>
          <a:p>
            <a:pPr marL="0" indent="0">
              <a:buNone/>
            </a:pPr>
            <a:endParaRPr lang="en-US" sz="2400" dirty="0" smtClean="0"/>
          </a:p>
          <a:p>
            <a:pPr marL="0" indent="0">
              <a:buNone/>
            </a:pPr>
            <a:endParaRPr lang="en-US" sz="2400" dirty="0"/>
          </a:p>
          <a:p>
            <a:pPr marL="0" indent="0">
              <a:buNone/>
            </a:pPr>
            <a:endParaRPr lang="ru-RU" sz="2800" dirty="0" smtClean="0"/>
          </a:p>
          <a:p>
            <a:r>
              <a:rPr lang="en-GB" sz="2800" dirty="0" smtClean="0"/>
              <a:t>N. </a:t>
            </a:r>
            <a:r>
              <a:rPr lang="en-GB" sz="2800" dirty="0" err="1" smtClean="0"/>
              <a:t>Kardashev</a:t>
            </a:r>
            <a:r>
              <a:rPr lang="en-GB" sz="2800" dirty="0" smtClean="0"/>
              <a:t> </a:t>
            </a:r>
            <a:r>
              <a:rPr lang="en-GB" sz="2800" dirty="0"/>
              <a:t>1964, S</a:t>
            </a:r>
            <a:r>
              <a:rPr lang="en-US" sz="2800" dirty="0" err="1"/>
              <a:t>oviet</a:t>
            </a:r>
            <a:r>
              <a:rPr lang="en-US" sz="2800" dirty="0"/>
              <a:t> Astronomy 8, </a:t>
            </a:r>
            <a:r>
              <a:rPr lang="en-US" sz="2800" dirty="0" smtClean="0"/>
              <a:t>217</a:t>
            </a:r>
          </a:p>
          <a:p>
            <a:pPr lvl="1"/>
            <a:r>
              <a:rPr lang="en-GB" sz="2000" i="1" dirty="0" smtClean="0">
                <a:solidFill>
                  <a:srgbClr val="CCFFCC"/>
                </a:solidFill>
              </a:rPr>
              <a:t>Broadcast </a:t>
            </a:r>
            <a:r>
              <a:rPr lang="en-GB" sz="2000" i="1" dirty="0">
                <a:solidFill>
                  <a:srgbClr val="CCFFCC"/>
                </a:solidFill>
              </a:rPr>
              <a:t>of information by </a:t>
            </a:r>
            <a:r>
              <a:rPr lang="en-GB" sz="2000" i="1" dirty="0" err="1">
                <a:solidFill>
                  <a:srgbClr val="CCFFCC"/>
                </a:solidFill>
              </a:rPr>
              <a:t>extraterrestrial</a:t>
            </a:r>
            <a:r>
              <a:rPr lang="en-GB" sz="2000" i="1" dirty="0">
                <a:solidFill>
                  <a:srgbClr val="CCFFCC"/>
                </a:solidFill>
              </a:rPr>
              <a:t> </a:t>
            </a:r>
            <a:r>
              <a:rPr lang="en-GB" sz="2000" i="1" dirty="0" smtClean="0">
                <a:solidFill>
                  <a:srgbClr val="CCFFCC"/>
                </a:solidFill>
              </a:rPr>
              <a:t>civilisations</a:t>
            </a:r>
          </a:p>
          <a:p>
            <a:pPr lvl="1"/>
            <a:r>
              <a:rPr lang="en-US" sz="2000" i="1" dirty="0" smtClean="0">
                <a:solidFill>
                  <a:srgbClr val="CCFFCC"/>
                </a:solidFill>
              </a:rPr>
              <a:t>3 types of civilizations</a:t>
            </a:r>
          </a:p>
          <a:p>
            <a:r>
              <a:rPr lang="en-GB" sz="2400" dirty="0"/>
              <a:t>The impact: “SETI” is on the agenda of science </a:t>
            </a:r>
            <a:r>
              <a:rPr lang="en-GB" sz="2400" dirty="0" smtClean="0"/>
              <a:t>discussions</a:t>
            </a:r>
          </a:p>
          <a:p>
            <a:pPr lvl="1"/>
            <a:r>
              <a:rPr lang="en-GB" sz="2000" i="1" dirty="0" smtClean="0">
                <a:solidFill>
                  <a:srgbClr val="CCFFCC"/>
                </a:solidFill>
              </a:rPr>
              <a:t>support </a:t>
            </a:r>
            <a:r>
              <a:rPr lang="en-GB" sz="2000" i="1" dirty="0">
                <a:solidFill>
                  <a:srgbClr val="CCFFCC"/>
                </a:solidFill>
              </a:rPr>
              <a:t>(moral and otherwise) by I. Tamm, </a:t>
            </a:r>
            <a:r>
              <a:rPr lang="en-GB" sz="2000" i="1" dirty="0" err="1">
                <a:solidFill>
                  <a:srgbClr val="CCFFCC"/>
                </a:solidFill>
              </a:rPr>
              <a:t>Ya</a:t>
            </a:r>
            <a:r>
              <a:rPr lang="en-GB" sz="2000" i="1" dirty="0">
                <a:solidFill>
                  <a:srgbClr val="CCFFCC"/>
                </a:solidFill>
              </a:rPr>
              <a:t>. </a:t>
            </a:r>
            <a:r>
              <a:rPr lang="en-GB" sz="2000" i="1" dirty="0" err="1">
                <a:solidFill>
                  <a:srgbClr val="CCFFCC"/>
                </a:solidFill>
              </a:rPr>
              <a:t>Zeldovich</a:t>
            </a:r>
            <a:r>
              <a:rPr lang="en-GB" sz="2000" i="1" dirty="0">
                <a:solidFill>
                  <a:srgbClr val="CCFFCC"/>
                </a:solidFill>
              </a:rPr>
              <a:t>, V. </a:t>
            </a:r>
            <a:r>
              <a:rPr lang="en-GB" sz="2000" i="1" dirty="0" err="1">
                <a:solidFill>
                  <a:srgbClr val="CCFFCC"/>
                </a:solidFill>
              </a:rPr>
              <a:t>Kotel’nikov</a:t>
            </a:r>
            <a:r>
              <a:rPr lang="en-GB" sz="2000" i="1" dirty="0" smtClean="0">
                <a:solidFill>
                  <a:srgbClr val="CCFFCC"/>
                </a:solidFill>
              </a:rPr>
              <a:t>,  </a:t>
            </a:r>
          </a:p>
          <a:p>
            <a:pPr marL="517525" lvl="1" indent="0">
              <a:buNone/>
            </a:pPr>
            <a:r>
              <a:rPr lang="en-GB" sz="2000" i="1" dirty="0">
                <a:solidFill>
                  <a:srgbClr val="CCFFCC"/>
                </a:solidFill>
              </a:rPr>
              <a:t>	</a:t>
            </a:r>
            <a:r>
              <a:rPr lang="en-GB" sz="2000" i="1" dirty="0" smtClean="0">
                <a:solidFill>
                  <a:srgbClr val="CCFFCC"/>
                </a:solidFill>
              </a:rPr>
              <a:t>S</a:t>
            </a:r>
            <a:r>
              <a:rPr lang="en-GB" sz="2000" i="1" dirty="0">
                <a:solidFill>
                  <a:srgbClr val="CCFFCC"/>
                </a:solidFill>
              </a:rPr>
              <a:t>. </a:t>
            </a:r>
            <a:r>
              <a:rPr lang="en-GB" sz="2000" i="1" dirty="0" err="1">
                <a:solidFill>
                  <a:srgbClr val="CCFFCC"/>
                </a:solidFill>
              </a:rPr>
              <a:t>Khaikin</a:t>
            </a:r>
            <a:r>
              <a:rPr lang="en-GB" sz="2000" i="1" dirty="0">
                <a:solidFill>
                  <a:srgbClr val="CCFFCC"/>
                </a:solidFill>
              </a:rPr>
              <a:t>, V. </a:t>
            </a:r>
            <a:r>
              <a:rPr lang="en-GB" sz="2000" i="1" dirty="0" err="1">
                <a:solidFill>
                  <a:srgbClr val="CCFFCC"/>
                </a:solidFill>
              </a:rPr>
              <a:t>Siforov</a:t>
            </a:r>
            <a:r>
              <a:rPr lang="en-GB" sz="2000" i="1" dirty="0">
                <a:solidFill>
                  <a:srgbClr val="CCFFCC"/>
                </a:solidFill>
              </a:rPr>
              <a:t>, V. </a:t>
            </a:r>
            <a:r>
              <a:rPr lang="en-GB" sz="2000" i="1" dirty="0" err="1">
                <a:solidFill>
                  <a:srgbClr val="CCFFCC"/>
                </a:solidFill>
              </a:rPr>
              <a:t>Troitsky</a:t>
            </a:r>
            <a:r>
              <a:rPr lang="en-GB" sz="2000" i="1" dirty="0">
                <a:solidFill>
                  <a:srgbClr val="CCFFCC"/>
                </a:solidFill>
              </a:rPr>
              <a:t>, S. </a:t>
            </a:r>
            <a:r>
              <a:rPr lang="en-GB" sz="2000" i="1" dirty="0" err="1">
                <a:solidFill>
                  <a:srgbClr val="CCFFCC"/>
                </a:solidFill>
              </a:rPr>
              <a:t>Sobolev</a:t>
            </a:r>
            <a:r>
              <a:rPr lang="en-GB" sz="2000" i="1" dirty="0">
                <a:solidFill>
                  <a:srgbClr val="CCFFCC"/>
                </a:solidFill>
              </a:rPr>
              <a:t>, V. </a:t>
            </a:r>
            <a:r>
              <a:rPr lang="en-GB" sz="2000" i="1" dirty="0" err="1">
                <a:solidFill>
                  <a:srgbClr val="CCFFCC"/>
                </a:solidFill>
              </a:rPr>
              <a:t>Ambartsumian</a:t>
            </a:r>
            <a:r>
              <a:rPr lang="en-GB" sz="2000" i="1" dirty="0">
                <a:solidFill>
                  <a:srgbClr val="CCFFCC"/>
                </a:solidFill>
              </a:rPr>
              <a:t>, S. </a:t>
            </a:r>
            <a:r>
              <a:rPr lang="en-GB" sz="2000" i="1" dirty="0" err="1">
                <a:solidFill>
                  <a:srgbClr val="CCFFCC"/>
                </a:solidFill>
              </a:rPr>
              <a:t>Pikel’ner</a:t>
            </a:r>
            <a:r>
              <a:rPr lang="en-GB" sz="2000" i="1" dirty="0">
                <a:solidFill>
                  <a:srgbClr val="CCFFCC"/>
                </a:solidFill>
              </a:rPr>
              <a:t> et al.</a:t>
            </a:r>
          </a:p>
          <a:p>
            <a:pPr marL="468630"/>
            <a:r>
              <a:rPr lang="en-GB" sz="2400" dirty="0"/>
              <a:t>“Project Au” [“Hey, is there anybody?”</a:t>
            </a:r>
            <a:r>
              <a:rPr lang="en-GB" sz="2400" dirty="0" smtClean="0"/>
              <a:t>]</a:t>
            </a:r>
          </a:p>
          <a:p>
            <a:pPr marL="986155" lvl="1"/>
            <a:r>
              <a:rPr lang="en-GB" sz="2000" i="1" dirty="0" smtClean="0">
                <a:solidFill>
                  <a:srgbClr val="CCFFCC"/>
                </a:solidFill>
              </a:rPr>
              <a:t>not </a:t>
            </a:r>
            <a:r>
              <a:rPr lang="en-GB" sz="2000" i="1" dirty="0">
                <a:solidFill>
                  <a:srgbClr val="CCFFCC"/>
                </a:solidFill>
              </a:rPr>
              <a:t>implemented, but played its </a:t>
            </a:r>
            <a:r>
              <a:rPr lang="en-GB" sz="2000" i="1" dirty="0" smtClean="0">
                <a:solidFill>
                  <a:srgbClr val="CCFFCC"/>
                </a:solidFill>
              </a:rPr>
              <a:t>role</a:t>
            </a:r>
            <a:endParaRPr lang="ru-RU" sz="2000" i="1" dirty="0" smtClean="0">
              <a:solidFill>
                <a:srgbClr val="CCFFCC"/>
              </a:solidFill>
            </a:endParaRPr>
          </a:p>
        </p:txBody>
      </p:sp>
      <p:pic>
        <p:nvPicPr>
          <p:cNvPr id="4" name="Picture 3"/>
          <p:cNvPicPr>
            <a:picLocks noChangeAspect="1"/>
          </p:cNvPicPr>
          <p:nvPr/>
        </p:nvPicPr>
        <p:blipFill>
          <a:blip r:embed="rId3"/>
          <a:stretch>
            <a:fillRect/>
          </a:stretch>
        </p:blipFill>
        <p:spPr>
          <a:xfrm>
            <a:off x="1750268" y="2286000"/>
            <a:ext cx="4089540" cy="1621211"/>
          </a:xfrm>
          <a:prstGeom prst="rect">
            <a:avLst/>
          </a:prstGeom>
        </p:spPr>
      </p:pic>
      <p:pic>
        <p:nvPicPr>
          <p:cNvPr id="5" name="Picture 4" descr="shklovsky_cover_2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335" y="2289048"/>
            <a:ext cx="1769065" cy="2816352"/>
          </a:xfrm>
          <a:prstGeom prst="rect">
            <a:avLst/>
          </a:prstGeom>
        </p:spPr>
      </p:pic>
    </p:spTree>
    <p:extLst>
      <p:ext uri="{BB962C8B-B14F-4D97-AF65-F5344CB8AC3E}">
        <p14:creationId xmlns:p14="http://schemas.microsoft.com/office/powerpoint/2010/main" val="13856609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564257"/>
          </a:xfrm>
        </p:spPr>
        <p:txBody>
          <a:bodyPr/>
          <a:lstStyle/>
          <a:p>
            <a:r>
              <a:rPr lang="en-GB" sz="4000" dirty="0" smtClean="0"/>
              <a:t>….published and publicized, </a:t>
            </a:r>
            <a:r>
              <a:rPr lang="en-GB" sz="4000" u="sng" dirty="0" smtClean="0"/>
              <a:t>14 April 1965</a:t>
            </a:r>
            <a:endParaRPr lang="en-GB" sz="4000" u="sng" dirty="0"/>
          </a:p>
        </p:txBody>
      </p:sp>
      <p:pic>
        <p:nvPicPr>
          <p:cNvPr id="3" name="Picture 2" descr="CTA-102-Pravda-1965-04-14-title.jpg"/>
          <p:cNvPicPr>
            <a:picLocks noChangeAspect="1"/>
          </p:cNvPicPr>
          <p:nvPr/>
        </p:nvPicPr>
        <p:blipFill rotWithShape="1">
          <a:blip r:embed="rId2" cstate="print">
            <a:extLst>
              <a:ext uri="{28A0092B-C50C-407E-A947-70E740481C1C}">
                <a14:useLocalDpi xmlns:a14="http://schemas.microsoft.com/office/drawing/2010/main" val="0"/>
              </a:ext>
            </a:extLst>
          </a:blip>
          <a:srcRect l="8091" t="5543" r="7500" b="6910"/>
          <a:stretch/>
        </p:blipFill>
        <p:spPr>
          <a:xfrm>
            <a:off x="152400" y="887866"/>
            <a:ext cx="8236181" cy="5893933"/>
          </a:xfrm>
          <a:prstGeom prst="rect">
            <a:avLst/>
          </a:prstGeom>
        </p:spPr>
      </p:pic>
      <p:pic>
        <p:nvPicPr>
          <p:cNvPr id="4" name="Picture 3" descr="CTA-102-Pravda-enlighted.jpg"/>
          <p:cNvPicPr>
            <a:picLocks noChangeAspect="1"/>
          </p:cNvPicPr>
          <p:nvPr/>
        </p:nvPicPr>
        <p:blipFill rotWithShape="1">
          <a:blip r:embed="rId3" cstate="print">
            <a:extLst>
              <a:ext uri="{28A0092B-C50C-407E-A947-70E740481C1C}">
                <a14:useLocalDpi xmlns:a14="http://schemas.microsoft.com/office/drawing/2010/main" val="0"/>
              </a:ext>
            </a:extLst>
          </a:blip>
          <a:srcRect l="23732" t="13974" r="22063" b="1891"/>
          <a:stretch/>
        </p:blipFill>
        <p:spPr>
          <a:xfrm>
            <a:off x="4687147" y="1715441"/>
            <a:ext cx="4380653" cy="4532959"/>
          </a:xfrm>
          <a:prstGeom prst="rect">
            <a:avLst/>
          </a:prstGeom>
          <a:ln w="38100" cmpd="sng">
            <a:solidFill>
              <a:schemeClr val="accent6">
                <a:lumMod val="50000"/>
              </a:schemeClr>
            </a:solidFill>
          </a:ln>
        </p:spPr>
      </p:pic>
      <p:cxnSp>
        <p:nvCxnSpPr>
          <p:cNvPr id="6" name="Straight Connector 5"/>
          <p:cNvCxnSpPr/>
          <p:nvPr/>
        </p:nvCxnSpPr>
        <p:spPr>
          <a:xfrm flipH="1">
            <a:off x="3429000" y="1676400"/>
            <a:ext cx="1295400" cy="2895600"/>
          </a:xfrm>
          <a:prstGeom prst="line">
            <a:avLst/>
          </a:prstGeom>
          <a:ln>
            <a:solidFill>
              <a:srgbClr val="0E4078"/>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429000" y="6248400"/>
            <a:ext cx="1295400" cy="457200"/>
          </a:xfrm>
          <a:prstGeom prst="line">
            <a:avLst/>
          </a:prstGeom>
          <a:ln>
            <a:solidFill>
              <a:srgbClr val="0E4078"/>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bwMode="auto">
          <a:xfrm>
            <a:off x="1447800" y="4572000"/>
            <a:ext cx="1981200" cy="2133600"/>
          </a:xfrm>
          <a:prstGeom prst="rect">
            <a:avLst/>
          </a:prstGeom>
          <a:noFill/>
          <a:ln>
            <a:solidFill>
              <a:srgbClr val="0E4078"/>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11" name="Straight Connector 10"/>
          <p:cNvCxnSpPr/>
          <p:nvPr/>
        </p:nvCxnSpPr>
        <p:spPr>
          <a:xfrm flipH="1">
            <a:off x="304800" y="1066800"/>
            <a:ext cx="2057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04800" y="1066800"/>
            <a:ext cx="0" cy="5181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371600" y="4495800"/>
            <a:ext cx="0" cy="1752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371600" y="4495800"/>
            <a:ext cx="106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62200" y="1066800"/>
            <a:ext cx="76200" cy="3429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04800" y="6248400"/>
            <a:ext cx="106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8784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Aftermath…</a:t>
            </a:r>
            <a:endParaRPr lang="en-GB" dirty="0"/>
          </a:p>
        </p:txBody>
      </p:sp>
      <p:sp>
        <p:nvSpPr>
          <p:cNvPr id="4" name="Text Placeholder 3"/>
          <p:cNvSpPr>
            <a:spLocks noGrp="1"/>
          </p:cNvSpPr>
          <p:nvPr>
            <p:ph type="body" sz="quarter" idx="10"/>
          </p:nvPr>
        </p:nvSpPr>
        <p:spPr>
          <a:xfrm>
            <a:off x="76200" y="990600"/>
            <a:ext cx="9067800" cy="1489639"/>
          </a:xfrm>
        </p:spPr>
        <p:txBody>
          <a:bodyPr/>
          <a:lstStyle/>
          <a:p>
            <a:r>
              <a:rPr lang="en-GB" sz="2400" dirty="0" smtClean="0"/>
              <a:t>Gennady </a:t>
            </a:r>
            <a:r>
              <a:rPr lang="en-GB" sz="2400" dirty="0" err="1" smtClean="0"/>
              <a:t>Sholomisky</a:t>
            </a:r>
            <a:r>
              <a:rPr lang="en-GB" sz="2400" dirty="0" smtClean="0"/>
              <a:t> switched to sub-mm &amp; IR astronomy</a:t>
            </a:r>
          </a:p>
          <a:p>
            <a:r>
              <a:rPr lang="en-GB" sz="2400" dirty="0" smtClean="0"/>
              <a:t>Studies of </a:t>
            </a:r>
            <a:r>
              <a:rPr lang="en-GB" sz="2400" dirty="0"/>
              <a:t>ISM and IPM </a:t>
            </a:r>
            <a:r>
              <a:rPr lang="en-GB" sz="2400" dirty="0" smtClean="0"/>
              <a:t>scintillations become a “speciality” in Moscow</a:t>
            </a:r>
          </a:p>
          <a:p>
            <a:pPr lvl="1"/>
            <a:r>
              <a:rPr lang="en-GB" sz="2000" dirty="0" smtClean="0"/>
              <a:t>Some 20 PhD defended in the period 1971 – 1990</a:t>
            </a:r>
          </a:p>
          <a:p>
            <a:r>
              <a:rPr lang="en-GB" sz="2400" dirty="0" err="1" smtClean="0"/>
              <a:t>RadioAstron</a:t>
            </a:r>
            <a:r>
              <a:rPr lang="en-GB" sz="2400" dirty="0" smtClean="0"/>
              <a:t> conceived on the fringes of the “variability saga”…</a:t>
            </a:r>
            <a:endParaRPr lang="en-GB" sz="2400" dirty="0"/>
          </a:p>
        </p:txBody>
      </p:sp>
      <p:pic>
        <p:nvPicPr>
          <p:cNvPr id="3" name="Picture 2" descr="GBSh-ISSh-BH-LIM-VIS.jpg"/>
          <p:cNvPicPr>
            <a:picLocks noChangeAspect="1"/>
          </p:cNvPicPr>
          <p:nvPr/>
        </p:nvPicPr>
        <p:blipFill rotWithShape="1">
          <a:blip r:embed="rId2" cstate="print">
            <a:extLst>
              <a:ext uri="{28A0092B-C50C-407E-A947-70E740481C1C}">
                <a14:useLocalDpi xmlns:a14="http://schemas.microsoft.com/office/drawing/2010/main" val="0"/>
              </a:ext>
            </a:extLst>
          </a:blip>
          <a:srcRect t="33847"/>
          <a:stretch/>
        </p:blipFill>
        <p:spPr>
          <a:xfrm>
            <a:off x="838200" y="2560929"/>
            <a:ext cx="7162800" cy="3763671"/>
          </a:xfrm>
          <a:prstGeom prst="rect">
            <a:avLst/>
          </a:prstGeom>
        </p:spPr>
      </p:pic>
      <p:sp>
        <p:nvSpPr>
          <p:cNvPr id="5" name="TextBox 4"/>
          <p:cNvSpPr txBox="1"/>
          <p:nvPr/>
        </p:nvSpPr>
        <p:spPr>
          <a:xfrm>
            <a:off x="0" y="6336268"/>
            <a:ext cx="9144000" cy="369332"/>
          </a:xfrm>
          <a:prstGeom prst="rect">
            <a:avLst/>
          </a:prstGeom>
          <a:noFill/>
        </p:spPr>
        <p:txBody>
          <a:bodyPr wrap="square" rtlCol="0">
            <a:spAutoFit/>
          </a:bodyPr>
          <a:lstStyle/>
          <a:p>
            <a:r>
              <a:rPr lang="en-GB" dirty="0" smtClean="0"/>
              <a:t>Gennady </a:t>
            </a:r>
            <a:r>
              <a:rPr lang="en-GB" dirty="0" err="1" smtClean="0"/>
              <a:t>Sholomitsky</a:t>
            </a:r>
            <a:r>
              <a:rPr lang="en-GB" dirty="0" smtClean="0"/>
              <a:t>, </a:t>
            </a:r>
            <a:r>
              <a:rPr lang="en-GB" dirty="0" err="1" smtClean="0"/>
              <a:t>Iosif</a:t>
            </a:r>
            <a:r>
              <a:rPr lang="en-GB" dirty="0" smtClean="0"/>
              <a:t> </a:t>
            </a:r>
            <a:r>
              <a:rPr lang="en-GB" dirty="0" err="1" smtClean="0"/>
              <a:t>Shklovsky</a:t>
            </a:r>
            <a:r>
              <a:rPr lang="en-GB" dirty="0" smtClean="0"/>
              <a:t>, Bill Howard, Leonid </a:t>
            </a:r>
            <a:r>
              <a:rPr lang="en-GB" dirty="0" err="1" smtClean="0"/>
              <a:t>Matveenko</a:t>
            </a:r>
            <a:r>
              <a:rPr lang="en-GB" dirty="0" smtClean="0"/>
              <a:t>, </a:t>
            </a:r>
            <a:r>
              <a:rPr lang="en-GB" dirty="0" err="1" smtClean="0"/>
              <a:t>Slava</a:t>
            </a:r>
            <a:r>
              <a:rPr lang="en-GB" dirty="0" smtClean="0"/>
              <a:t> </a:t>
            </a:r>
            <a:r>
              <a:rPr lang="en-GB" dirty="0" err="1" smtClean="0"/>
              <a:t>Slysh</a:t>
            </a:r>
            <a:r>
              <a:rPr lang="en-GB" dirty="0" smtClean="0"/>
              <a:t>, </a:t>
            </a:r>
            <a:r>
              <a:rPr lang="en-GB" dirty="0" err="1" smtClean="0"/>
              <a:t>GAISh</a:t>
            </a:r>
            <a:r>
              <a:rPr lang="en-GB" dirty="0" smtClean="0"/>
              <a:t>, 1967?</a:t>
            </a:r>
            <a:endParaRPr lang="en-GB" dirty="0"/>
          </a:p>
        </p:txBody>
      </p:sp>
    </p:spTree>
    <p:extLst>
      <p:ext uri="{BB962C8B-B14F-4D97-AF65-F5344CB8AC3E}">
        <p14:creationId xmlns:p14="http://schemas.microsoft.com/office/powerpoint/2010/main" val="231415047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GB" dirty="0" smtClean="0"/>
              <a:t>Acknowledgements</a:t>
            </a:r>
            <a:endParaRPr lang="en-GB" dirty="0"/>
          </a:p>
        </p:txBody>
      </p:sp>
      <p:sp>
        <p:nvSpPr>
          <p:cNvPr id="3" name="Text Placeholder 2"/>
          <p:cNvSpPr>
            <a:spLocks noGrp="1"/>
          </p:cNvSpPr>
          <p:nvPr>
            <p:ph type="body" sz="quarter" idx="10"/>
          </p:nvPr>
        </p:nvSpPr>
        <p:spPr>
          <a:xfrm>
            <a:off x="381000" y="1411552"/>
            <a:ext cx="8382000" cy="3159839"/>
          </a:xfrm>
        </p:spPr>
        <p:txBody>
          <a:bodyPr/>
          <a:lstStyle/>
          <a:p>
            <a:r>
              <a:rPr lang="en-GB" dirty="0" err="1" smtClean="0"/>
              <a:t>Nikolay</a:t>
            </a:r>
            <a:r>
              <a:rPr lang="en-GB" dirty="0" smtClean="0"/>
              <a:t> </a:t>
            </a:r>
            <a:r>
              <a:rPr lang="en-GB" dirty="0" err="1" smtClean="0"/>
              <a:t>Kardashev</a:t>
            </a:r>
            <a:endParaRPr lang="en-GB" dirty="0" smtClean="0"/>
          </a:p>
          <a:p>
            <a:r>
              <a:rPr lang="en-GB" dirty="0" err="1" smtClean="0"/>
              <a:t>Nadezhda</a:t>
            </a:r>
            <a:r>
              <a:rPr lang="en-GB" dirty="0" smtClean="0"/>
              <a:t> </a:t>
            </a:r>
            <a:r>
              <a:rPr lang="en-GB" dirty="0" err="1" smtClean="0"/>
              <a:t>Sleptsova</a:t>
            </a:r>
            <a:endParaRPr lang="en-GB" dirty="0" smtClean="0"/>
          </a:p>
          <a:p>
            <a:r>
              <a:rPr lang="en-GB" dirty="0" smtClean="0"/>
              <a:t>Vladimir </a:t>
            </a:r>
            <a:r>
              <a:rPr lang="en-GB" dirty="0" err="1" smtClean="0"/>
              <a:t>Andreyanov</a:t>
            </a:r>
            <a:endParaRPr lang="en-GB" dirty="0" smtClean="0"/>
          </a:p>
          <a:p>
            <a:r>
              <a:rPr lang="en-GB" dirty="0" smtClean="0"/>
              <a:t>Tatiana </a:t>
            </a:r>
            <a:r>
              <a:rPr lang="en-GB" dirty="0" err="1" smtClean="0"/>
              <a:t>Lozinskaya</a:t>
            </a:r>
            <a:endParaRPr lang="en-GB" dirty="0" smtClean="0"/>
          </a:p>
          <a:p>
            <a:r>
              <a:rPr lang="en-GB" dirty="0" err="1" smtClean="0"/>
              <a:t>Valentin</a:t>
            </a:r>
            <a:r>
              <a:rPr lang="en-GB" dirty="0" smtClean="0"/>
              <a:t> </a:t>
            </a:r>
            <a:r>
              <a:rPr lang="en-GB" dirty="0" err="1" smtClean="0"/>
              <a:t>Esipov</a:t>
            </a:r>
            <a:endParaRPr lang="en-GB" dirty="0" smtClean="0"/>
          </a:p>
          <a:p>
            <a:r>
              <a:rPr lang="en-GB" dirty="0" smtClean="0"/>
              <a:t>Ekaterina </a:t>
            </a:r>
            <a:r>
              <a:rPr lang="en-GB" dirty="0" err="1" smtClean="0"/>
              <a:t>Borovikova</a:t>
            </a:r>
            <a:endParaRPr lang="en-GB" dirty="0"/>
          </a:p>
        </p:txBody>
      </p:sp>
    </p:spTree>
    <p:extLst>
      <p:ext uri="{BB962C8B-B14F-4D97-AF65-F5344CB8AC3E}">
        <p14:creationId xmlns:p14="http://schemas.microsoft.com/office/powerpoint/2010/main" val="31542261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p:spPr>
        <p:txBody>
          <a:bodyPr>
            <a:noAutofit/>
          </a:bodyPr>
          <a:lstStyle/>
          <a:p>
            <a:r>
              <a:rPr lang="en-US" sz="3600" dirty="0" smtClean="0"/>
              <a:t>The view from the West</a:t>
            </a:r>
            <a:endParaRPr lang="en-US" sz="3600" dirty="0"/>
          </a:p>
        </p:txBody>
      </p:sp>
      <p:sp>
        <p:nvSpPr>
          <p:cNvPr id="5" name="Content Placeholder 4"/>
          <p:cNvSpPr>
            <a:spLocks noGrp="1"/>
          </p:cNvSpPr>
          <p:nvPr>
            <p:ph idx="1"/>
          </p:nvPr>
        </p:nvSpPr>
        <p:spPr>
          <a:xfrm>
            <a:off x="281940" y="896102"/>
            <a:ext cx="5814060" cy="2743200"/>
          </a:xfrm>
        </p:spPr>
        <p:txBody>
          <a:bodyPr>
            <a:normAutofit/>
          </a:bodyPr>
          <a:lstStyle/>
          <a:p>
            <a:r>
              <a:rPr lang="en-US" sz="2400" dirty="0" smtClean="0"/>
              <a:t>G. </a:t>
            </a:r>
            <a:r>
              <a:rPr lang="en-US" sz="2400" dirty="0" err="1"/>
              <a:t>S</a:t>
            </a:r>
            <a:r>
              <a:rPr lang="en-US" sz="2400" smtClean="0"/>
              <a:t>holomitskii</a:t>
            </a:r>
            <a:r>
              <a:rPr lang="en-US" sz="2400" dirty="0" smtClean="0"/>
              <a:t>, CTA 102 Variability – IB 83</a:t>
            </a:r>
          </a:p>
          <a:p>
            <a:r>
              <a:rPr lang="en-US" sz="2400" dirty="0" smtClean="0"/>
              <a:t>It’s Wrong!</a:t>
            </a:r>
          </a:p>
          <a:p>
            <a:r>
              <a:rPr lang="en-US" sz="2400" dirty="0" smtClean="0"/>
              <a:t>Unknown antenna</a:t>
            </a:r>
          </a:p>
          <a:p>
            <a:r>
              <a:rPr lang="en-US" sz="2400" dirty="0" smtClean="0"/>
              <a:t>No discussion of techniques</a:t>
            </a:r>
          </a:p>
          <a:p>
            <a:r>
              <a:rPr lang="en-US" sz="2400" dirty="0" smtClean="0"/>
              <a:t>Not confirmed at OVRO, Arecibo</a:t>
            </a:r>
          </a:p>
          <a:p>
            <a:r>
              <a:rPr lang="en-US" sz="2400" dirty="0" smtClean="0"/>
              <a:t>Theoretically Impossible</a:t>
            </a:r>
          </a:p>
          <a:p>
            <a:r>
              <a:rPr lang="en-US" sz="2400" dirty="0" smtClean="0"/>
              <a:t>No credibility  - 100 Day period - ETI </a:t>
            </a:r>
          </a:p>
          <a:p>
            <a:pPr marL="0" indent="0">
              <a:buNone/>
            </a:pPr>
            <a:endParaRPr lang="en-US" sz="24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4686" y="1295400"/>
            <a:ext cx="3284829" cy="1944605"/>
          </a:xfrm>
          <a:prstGeom prst="rect">
            <a:avLst/>
          </a:prstGeom>
          <a:ln w="19050">
            <a:solidFill>
              <a:schemeClr val="tx1"/>
            </a:solidFill>
          </a:ln>
        </p:spPr>
      </p:pic>
      <p:pic>
        <p:nvPicPr>
          <p:cNvPr id="1026" name="Picture 2" descr="Рис. 1.7.5. Изменение потока радиоизлучения источника СТА-102 со времене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942996"/>
            <a:ext cx="4267200" cy="189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Рис. 1.7.6. Г. Б. Шоломицкий, И. С. Шкловский, Н. С. Кардашев (слева направо) в конференц-зале ГАИШ после пресс-конференции о радиоисточнике СТА-102, апрель 1965 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359" y="3812059"/>
            <a:ext cx="3469482" cy="2362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3758330"/>
            <a:ext cx="1491114" cy="369332"/>
          </a:xfrm>
          <a:prstGeom prst="rect">
            <a:avLst/>
          </a:prstGeom>
          <a:noFill/>
        </p:spPr>
        <p:txBody>
          <a:bodyPr wrap="none" rtlCol="0">
            <a:spAutoFit/>
          </a:bodyPr>
          <a:lstStyle/>
          <a:p>
            <a:r>
              <a:rPr lang="en-US" dirty="0" smtClean="0">
                <a:solidFill>
                  <a:srgbClr val="FFFF00"/>
                </a:solidFill>
              </a:rPr>
              <a:t>April 14, 1965</a:t>
            </a:r>
            <a:endParaRPr lang="en-US" dirty="0">
              <a:solidFill>
                <a:srgbClr val="FFFF00"/>
              </a:solidFill>
            </a:endParaRPr>
          </a:p>
        </p:txBody>
      </p:sp>
    </p:spTree>
    <p:extLst>
      <p:ext uri="{BB962C8B-B14F-4D97-AF65-F5344CB8AC3E}">
        <p14:creationId xmlns:p14="http://schemas.microsoft.com/office/powerpoint/2010/main" val="3802739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564257"/>
          </a:xfrm>
        </p:spPr>
        <p:txBody>
          <a:bodyPr/>
          <a:lstStyle/>
          <a:p>
            <a:r>
              <a:rPr lang="en-GB" sz="4000" dirty="0" smtClean="0"/>
              <a:t>1960s: Golden decade of Moscow astrophysics</a:t>
            </a:r>
            <a:endParaRPr lang="en-GB" sz="4000" dirty="0"/>
          </a:p>
        </p:txBody>
      </p:sp>
      <p:grpSp>
        <p:nvGrpSpPr>
          <p:cNvPr id="14" name="Group 13"/>
          <p:cNvGrpSpPr/>
          <p:nvPr/>
        </p:nvGrpSpPr>
        <p:grpSpPr>
          <a:xfrm>
            <a:off x="3581400" y="990600"/>
            <a:ext cx="1918187" cy="3275231"/>
            <a:chOff x="63013" y="1066800"/>
            <a:chExt cx="1918187" cy="3275231"/>
          </a:xfrm>
        </p:grpSpPr>
        <p:pic>
          <p:nvPicPr>
            <p:cNvPr id="4" name="Picture 3" descr="kap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3" y="1066800"/>
              <a:ext cx="1918187" cy="2592145"/>
            </a:xfrm>
            <a:prstGeom prst="rect">
              <a:avLst/>
            </a:prstGeom>
          </p:spPr>
        </p:pic>
        <p:sp>
          <p:nvSpPr>
            <p:cNvPr id="9" name="TextBox 8"/>
            <p:cNvSpPr txBox="1"/>
            <p:nvPr/>
          </p:nvSpPr>
          <p:spPr>
            <a:xfrm>
              <a:off x="271258" y="3695700"/>
              <a:ext cx="1501696" cy="646331"/>
            </a:xfrm>
            <a:prstGeom prst="rect">
              <a:avLst/>
            </a:prstGeom>
            <a:noFill/>
          </p:spPr>
          <p:txBody>
            <a:bodyPr wrap="none" rtlCol="0">
              <a:spAutoFit/>
            </a:bodyPr>
            <a:lstStyle/>
            <a:p>
              <a:pPr algn="ctr"/>
              <a:r>
                <a:rPr lang="en-US" dirty="0" err="1" smtClean="0"/>
                <a:t>Samuil</a:t>
              </a:r>
              <a:r>
                <a:rPr lang="en-US" dirty="0" smtClean="0"/>
                <a:t> Kaplan</a:t>
              </a:r>
            </a:p>
            <a:p>
              <a:pPr algn="ctr"/>
              <a:r>
                <a:rPr lang="en-US" dirty="0" smtClean="0"/>
                <a:t>1921–1978</a:t>
              </a:r>
              <a:endParaRPr lang="en-GB" dirty="0"/>
            </a:p>
          </p:txBody>
        </p:sp>
      </p:grpSp>
      <p:grpSp>
        <p:nvGrpSpPr>
          <p:cNvPr id="17" name="Group 16"/>
          <p:cNvGrpSpPr/>
          <p:nvPr/>
        </p:nvGrpSpPr>
        <p:grpSpPr>
          <a:xfrm>
            <a:off x="76200" y="3926188"/>
            <a:ext cx="3575054" cy="2855612"/>
            <a:chOff x="76200" y="3849988"/>
            <a:chExt cx="3575054" cy="2855612"/>
          </a:xfrm>
        </p:grpSpPr>
        <p:pic>
          <p:nvPicPr>
            <p:cNvPr id="8" name="Picture 7" descr="Zeldovich.jpg"/>
            <p:cNvPicPr>
              <a:picLocks noChangeAspect="1"/>
            </p:cNvPicPr>
            <p:nvPr/>
          </p:nvPicPr>
          <p:blipFill rotWithShape="1">
            <a:blip r:embed="rId4">
              <a:extLst>
                <a:ext uri="{28A0092B-C50C-407E-A947-70E740481C1C}">
                  <a14:useLocalDpi xmlns:a14="http://schemas.microsoft.com/office/drawing/2010/main" val="0"/>
                </a:ext>
              </a:extLst>
            </a:blip>
            <a:srcRect r="12335" b="24427"/>
            <a:stretch/>
          </p:blipFill>
          <p:spPr>
            <a:xfrm>
              <a:off x="1752600" y="3849988"/>
              <a:ext cx="1898654" cy="2592145"/>
            </a:xfrm>
            <a:prstGeom prst="rect">
              <a:avLst/>
            </a:prstGeom>
          </p:spPr>
        </p:pic>
        <p:sp>
          <p:nvSpPr>
            <p:cNvPr id="10" name="TextBox 9"/>
            <p:cNvSpPr txBox="1"/>
            <p:nvPr/>
          </p:nvSpPr>
          <p:spPr>
            <a:xfrm>
              <a:off x="76200" y="6059269"/>
              <a:ext cx="1685866" cy="646331"/>
            </a:xfrm>
            <a:prstGeom prst="rect">
              <a:avLst/>
            </a:prstGeom>
            <a:noFill/>
          </p:spPr>
          <p:txBody>
            <a:bodyPr wrap="none" rtlCol="0">
              <a:spAutoFit/>
            </a:bodyPr>
            <a:lstStyle/>
            <a:p>
              <a:pPr algn="ctr"/>
              <a:r>
                <a:rPr lang="en-US" dirty="0" err="1" smtClean="0"/>
                <a:t>Yakov</a:t>
              </a:r>
              <a:r>
                <a:rPr lang="en-US" dirty="0" smtClean="0"/>
                <a:t> </a:t>
              </a:r>
              <a:r>
                <a:rPr lang="en-US" dirty="0" err="1" smtClean="0"/>
                <a:t>Zeldovich</a:t>
              </a:r>
              <a:endParaRPr lang="en-US" dirty="0" smtClean="0"/>
            </a:p>
            <a:p>
              <a:pPr algn="ctr"/>
              <a:r>
                <a:rPr lang="en-US" dirty="0" smtClean="0"/>
                <a:t>1914–1988</a:t>
              </a:r>
              <a:endParaRPr lang="en-GB" dirty="0"/>
            </a:p>
          </p:txBody>
        </p:sp>
      </p:grpSp>
      <p:grpSp>
        <p:nvGrpSpPr>
          <p:cNvPr id="18" name="Group 17"/>
          <p:cNvGrpSpPr/>
          <p:nvPr/>
        </p:nvGrpSpPr>
        <p:grpSpPr>
          <a:xfrm>
            <a:off x="5410200" y="3942955"/>
            <a:ext cx="3429557" cy="2838845"/>
            <a:chOff x="5494527" y="3866755"/>
            <a:chExt cx="3429557" cy="2838845"/>
          </a:xfrm>
        </p:grpSpPr>
        <p:pic>
          <p:nvPicPr>
            <p:cNvPr id="7" name="Picture 6" descr="Ginzburg_V.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527" y="3866755"/>
              <a:ext cx="1820673" cy="2606550"/>
            </a:xfrm>
            <a:prstGeom prst="rect">
              <a:avLst/>
            </a:prstGeom>
          </p:spPr>
        </p:pic>
        <p:sp>
          <p:nvSpPr>
            <p:cNvPr id="11" name="TextBox 10"/>
            <p:cNvSpPr txBox="1"/>
            <p:nvPr/>
          </p:nvSpPr>
          <p:spPr>
            <a:xfrm>
              <a:off x="7315200" y="6059269"/>
              <a:ext cx="1608884" cy="646331"/>
            </a:xfrm>
            <a:prstGeom prst="rect">
              <a:avLst/>
            </a:prstGeom>
            <a:noFill/>
          </p:spPr>
          <p:txBody>
            <a:bodyPr wrap="none" rtlCol="0">
              <a:spAutoFit/>
            </a:bodyPr>
            <a:lstStyle/>
            <a:p>
              <a:pPr algn="ctr"/>
              <a:r>
                <a:rPr lang="en-US" dirty="0" err="1" smtClean="0"/>
                <a:t>Vitaly</a:t>
              </a:r>
              <a:r>
                <a:rPr lang="en-US" dirty="0" smtClean="0"/>
                <a:t> </a:t>
              </a:r>
              <a:r>
                <a:rPr lang="en-US" dirty="0" err="1" smtClean="0"/>
                <a:t>Ginzburg</a:t>
              </a:r>
              <a:endParaRPr lang="en-US" dirty="0" smtClean="0"/>
            </a:p>
            <a:p>
              <a:pPr algn="ctr"/>
              <a:r>
                <a:rPr lang="en-US" dirty="0" smtClean="0"/>
                <a:t>1916–2009</a:t>
              </a:r>
              <a:endParaRPr lang="en-GB" dirty="0"/>
            </a:p>
          </p:txBody>
        </p:sp>
      </p:grpSp>
      <p:grpSp>
        <p:nvGrpSpPr>
          <p:cNvPr id="16" name="Group 15"/>
          <p:cNvGrpSpPr/>
          <p:nvPr/>
        </p:nvGrpSpPr>
        <p:grpSpPr>
          <a:xfrm>
            <a:off x="7120283" y="990600"/>
            <a:ext cx="1947517" cy="3275231"/>
            <a:chOff x="7120283" y="1066800"/>
            <a:chExt cx="1947517" cy="3275231"/>
          </a:xfrm>
        </p:grpSpPr>
        <p:pic>
          <p:nvPicPr>
            <p:cNvPr id="3" name="Picture 2" descr="Shklovsky.jpg"/>
            <p:cNvPicPr>
              <a:picLocks noChangeAspect="1"/>
            </p:cNvPicPr>
            <p:nvPr/>
          </p:nvPicPr>
          <p:blipFill rotWithShape="1">
            <a:blip r:embed="rId6">
              <a:extLst>
                <a:ext uri="{28A0092B-C50C-407E-A947-70E740481C1C}">
                  <a14:useLocalDpi xmlns:a14="http://schemas.microsoft.com/office/drawing/2010/main" val="0"/>
                </a:ext>
              </a:extLst>
            </a:blip>
            <a:srcRect b="11396"/>
            <a:stretch/>
          </p:blipFill>
          <p:spPr>
            <a:xfrm>
              <a:off x="7120283" y="1066800"/>
              <a:ext cx="1947517" cy="2592145"/>
            </a:xfrm>
            <a:prstGeom prst="rect">
              <a:avLst/>
            </a:prstGeom>
          </p:spPr>
        </p:pic>
        <p:sp>
          <p:nvSpPr>
            <p:cNvPr id="12" name="TextBox 11"/>
            <p:cNvSpPr txBox="1"/>
            <p:nvPr/>
          </p:nvSpPr>
          <p:spPr>
            <a:xfrm>
              <a:off x="7332041" y="3695700"/>
              <a:ext cx="1524000" cy="646331"/>
            </a:xfrm>
            <a:prstGeom prst="rect">
              <a:avLst/>
            </a:prstGeom>
            <a:noFill/>
          </p:spPr>
          <p:txBody>
            <a:bodyPr wrap="square" rtlCol="0">
              <a:spAutoFit/>
            </a:bodyPr>
            <a:lstStyle/>
            <a:p>
              <a:pPr algn="ctr"/>
              <a:r>
                <a:rPr lang="en-US" dirty="0" err="1" smtClean="0"/>
                <a:t>Iosif</a:t>
              </a:r>
              <a:r>
                <a:rPr lang="en-US" dirty="0" smtClean="0"/>
                <a:t> </a:t>
              </a:r>
              <a:r>
                <a:rPr lang="en-US" dirty="0" err="1" smtClean="0"/>
                <a:t>Shklovsky</a:t>
              </a:r>
              <a:endParaRPr lang="en-US" dirty="0" smtClean="0"/>
            </a:p>
            <a:p>
              <a:pPr algn="ctr"/>
              <a:r>
                <a:rPr lang="en-US" dirty="0" smtClean="0"/>
                <a:t>1916–1985</a:t>
              </a:r>
              <a:endParaRPr lang="en-GB" dirty="0"/>
            </a:p>
          </p:txBody>
        </p:sp>
      </p:grpSp>
      <p:grpSp>
        <p:nvGrpSpPr>
          <p:cNvPr id="15" name="Group 14"/>
          <p:cNvGrpSpPr/>
          <p:nvPr/>
        </p:nvGrpSpPr>
        <p:grpSpPr>
          <a:xfrm>
            <a:off x="2132" y="990600"/>
            <a:ext cx="1858800" cy="3275231"/>
            <a:chOff x="3619500" y="1066800"/>
            <a:chExt cx="1858800" cy="3275231"/>
          </a:xfrm>
        </p:grpSpPr>
        <p:pic>
          <p:nvPicPr>
            <p:cNvPr id="5" name="Picture 4"/>
            <p:cNvPicPr>
              <a:picLocks noChangeAspect="1"/>
            </p:cNvPicPr>
            <p:nvPr/>
          </p:nvPicPr>
          <p:blipFill rotWithShape="1">
            <a:blip r:embed="rId7"/>
            <a:srcRect l="25456" b="10370"/>
            <a:stretch/>
          </p:blipFill>
          <p:spPr>
            <a:xfrm>
              <a:off x="3623184" y="1066800"/>
              <a:ext cx="1855116" cy="2597875"/>
            </a:xfrm>
            <a:prstGeom prst="rect">
              <a:avLst/>
            </a:prstGeom>
          </p:spPr>
        </p:pic>
        <p:sp>
          <p:nvSpPr>
            <p:cNvPr id="13" name="TextBox 12"/>
            <p:cNvSpPr txBox="1"/>
            <p:nvPr/>
          </p:nvSpPr>
          <p:spPr>
            <a:xfrm>
              <a:off x="3619500" y="3695700"/>
              <a:ext cx="1828333" cy="646331"/>
            </a:xfrm>
            <a:prstGeom prst="rect">
              <a:avLst/>
            </a:prstGeom>
            <a:noFill/>
          </p:spPr>
          <p:txBody>
            <a:bodyPr wrap="none" rtlCol="0">
              <a:spAutoFit/>
            </a:bodyPr>
            <a:lstStyle/>
            <a:p>
              <a:pPr algn="ctr"/>
              <a:r>
                <a:rPr lang="en-US" dirty="0" smtClean="0"/>
                <a:t>Solomon </a:t>
              </a:r>
              <a:r>
                <a:rPr lang="en-US" dirty="0" err="1" smtClean="0"/>
                <a:t>Pikelner</a:t>
              </a:r>
              <a:endParaRPr lang="en-US" dirty="0" smtClean="0"/>
            </a:p>
            <a:p>
              <a:pPr algn="ctr"/>
              <a:r>
                <a:rPr lang="en-US" dirty="0" smtClean="0"/>
                <a:t>1921–1975</a:t>
              </a:r>
              <a:endParaRPr lang="en-GB" dirty="0"/>
            </a:p>
          </p:txBody>
        </p:sp>
      </p:grpSp>
    </p:spTree>
    <p:extLst>
      <p:ext uri="{BB962C8B-B14F-4D97-AF65-F5344CB8AC3E}">
        <p14:creationId xmlns:p14="http://schemas.microsoft.com/office/powerpoint/2010/main" val="79618641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30188"/>
            <a:ext cx="9067800" cy="564257"/>
          </a:xfrm>
        </p:spPr>
        <p:txBody>
          <a:bodyPr/>
          <a:lstStyle/>
          <a:p>
            <a:r>
              <a:rPr lang="en-GB" sz="4000" dirty="0" smtClean="0"/>
              <a:t>1960: Somewhere, at undisclosed location…</a:t>
            </a:r>
            <a:endParaRPr lang="en-GB" sz="4000" dirty="0"/>
          </a:p>
        </p:txBody>
      </p:sp>
      <p:pic>
        <p:nvPicPr>
          <p:cNvPr id="3" name="Picture 2" descr="ADU-1000-1999.jpg"/>
          <p:cNvPicPr>
            <a:picLocks noChangeAspect="1"/>
          </p:cNvPicPr>
          <p:nvPr/>
        </p:nvPicPr>
        <p:blipFill rotWithShape="1">
          <a:blip r:embed="rId3" cstate="print">
            <a:extLst>
              <a:ext uri="{28A0092B-C50C-407E-A947-70E740481C1C}">
                <a14:useLocalDpi xmlns:a14="http://schemas.microsoft.com/office/drawing/2010/main" val="0"/>
              </a:ext>
            </a:extLst>
          </a:blip>
          <a:srcRect l="8035" r="8085" b="13003"/>
          <a:stretch/>
        </p:blipFill>
        <p:spPr>
          <a:xfrm>
            <a:off x="989013" y="914400"/>
            <a:ext cx="6935787" cy="5029200"/>
          </a:xfrm>
          <a:prstGeom prst="rect">
            <a:avLst/>
          </a:prstGeom>
        </p:spPr>
      </p:pic>
      <p:pic>
        <p:nvPicPr>
          <p:cNvPr id="4" name="Picture 3" descr="NIP-16-Vitin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2099"/>
            <a:ext cx="9144000" cy="1565901"/>
          </a:xfrm>
          <a:prstGeom prst="rect">
            <a:avLst/>
          </a:prstGeom>
        </p:spPr>
      </p:pic>
      <p:sp>
        <p:nvSpPr>
          <p:cNvPr id="5" name="TextBox 4"/>
          <p:cNvSpPr txBox="1"/>
          <p:nvPr/>
        </p:nvSpPr>
        <p:spPr>
          <a:xfrm>
            <a:off x="5257800" y="6488668"/>
            <a:ext cx="3852850" cy="369332"/>
          </a:xfrm>
          <a:prstGeom prst="rect">
            <a:avLst/>
          </a:prstGeom>
          <a:solidFill>
            <a:schemeClr val="tx1"/>
          </a:solidFill>
        </p:spPr>
        <p:txBody>
          <a:bodyPr wrap="none" rtlCol="0">
            <a:spAutoFit/>
          </a:bodyPr>
          <a:lstStyle/>
          <a:p>
            <a:r>
              <a:rPr lang="en-GB" dirty="0" smtClean="0">
                <a:solidFill>
                  <a:srgbClr val="000090"/>
                </a:solidFill>
              </a:rPr>
              <a:t>NIP-16, </a:t>
            </a:r>
            <a:r>
              <a:rPr lang="en-GB" dirty="0" err="1" smtClean="0">
                <a:solidFill>
                  <a:srgbClr val="000090"/>
                </a:solidFill>
              </a:rPr>
              <a:t>Vitino</a:t>
            </a:r>
            <a:r>
              <a:rPr lang="en-GB" dirty="0" smtClean="0">
                <a:solidFill>
                  <a:srgbClr val="000090"/>
                </a:solidFill>
              </a:rPr>
              <a:t>, near </a:t>
            </a:r>
            <a:r>
              <a:rPr lang="en-GB" dirty="0" err="1" smtClean="0">
                <a:solidFill>
                  <a:srgbClr val="000090"/>
                </a:solidFill>
              </a:rPr>
              <a:t>Yevpatoria</a:t>
            </a:r>
            <a:r>
              <a:rPr lang="en-GB" dirty="0" smtClean="0">
                <a:solidFill>
                  <a:srgbClr val="000090"/>
                </a:solidFill>
              </a:rPr>
              <a:t>, Crimea</a:t>
            </a:r>
            <a:endParaRPr lang="en-GB" dirty="0">
              <a:solidFill>
                <a:srgbClr val="000090"/>
              </a:solidFill>
            </a:endParaRPr>
          </a:p>
        </p:txBody>
      </p:sp>
      <p:sp>
        <p:nvSpPr>
          <p:cNvPr id="6" name="TextBox 5"/>
          <p:cNvSpPr txBox="1"/>
          <p:nvPr/>
        </p:nvSpPr>
        <p:spPr>
          <a:xfrm>
            <a:off x="76200" y="914400"/>
            <a:ext cx="2251337" cy="646331"/>
          </a:xfrm>
          <a:prstGeom prst="rect">
            <a:avLst/>
          </a:prstGeom>
          <a:solidFill>
            <a:srgbClr val="FFFFFF"/>
          </a:solidFill>
        </p:spPr>
        <p:txBody>
          <a:bodyPr wrap="none" rtlCol="0">
            <a:spAutoFit/>
          </a:bodyPr>
          <a:lstStyle/>
          <a:p>
            <a:r>
              <a:rPr lang="en-GB" b="1" dirty="0" smtClean="0">
                <a:solidFill>
                  <a:srgbClr val="660066"/>
                </a:solidFill>
              </a:rPr>
              <a:t>Eight 16-m parabolas</a:t>
            </a:r>
          </a:p>
          <a:p>
            <a:r>
              <a:rPr lang="en-GB" b="1" dirty="0" smtClean="0">
                <a:solidFill>
                  <a:srgbClr val="660066"/>
                </a:solidFill>
              </a:rPr>
              <a:t>900 m</a:t>
            </a:r>
            <a:r>
              <a:rPr lang="en-GB" b="1" baseline="30000" dirty="0" smtClean="0">
                <a:solidFill>
                  <a:srgbClr val="660066"/>
                </a:solidFill>
              </a:rPr>
              <a:t>2</a:t>
            </a:r>
            <a:r>
              <a:rPr lang="en-GB" b="1" dirty="0" smtClean="0">
                <a:solidFill>
                  <a:srgbClr val="660066"/>
                </a:solidFill>
              </a:rPr>
              <a:t> effective area</a:t>
            </a:r>
            <a:endParaRPr lang="en-GB" b="1" dirty="0">
              <a:solidFill>
                <a:srgbClr val="660066"/>
              </a:solidFill>
            </a:endParaRPr>
          </a:p>
        </p:txBody>
      </p:sp>
    </p:spTree>
    <p:extLst>
      <p:ext uri="{BB962C8B-B14F-4D97-AF65-F5344CB8AC3E}">
        <p14:creationId xmlns:p14="http://schemas.microsoft.com/office/powerpoint/2010/main" val="419821271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GB" dirty="0" smtClean="0"/>
              <a:t>ADU-1000, Solar system intercom</a:t>
            </a:r>
            <a:endParaRPr lang="en-GB" dirty="0"/>
          </a:p>
        </p:txBody>
      </p:sp>
      <p:sp>
        <p:nvSpPr>
          <p:cNvPr id="3" name="Content Placeholder 2"/>
          <p:cNvSpPr>
            <a:spLocks noGrp="1"/>
          </p:cNvSpPr>
          <p:nvPr>
            <p:ph idx="1"/>
          </p:nvPr>
        </p:nvSpPr>
        <p:spPr>
          <a:xfrm>
            <a:off x="25400" y="1143000"/>
            <a:ext cx="9118600" cy="5878531"/>
          </a:xfrm>
        </p:spPr>
        <p:txBody>
          <a:bodyPr/>
          <a:lstStyle/>
          <a:p>
            <a:r>
              <a:rPr lang="en-GB" sz="2800" dirty="0" smtClean="0"/>
              <a:t>Purpose: </a:t>
            </a:r>
            <a:r>
              <a:rPr lang="en-GB" sz="2800" dirty="0"/>
              <a:t>2-way </a:t>
            </a:r>
            <a:r>
              <a:rPr lang="en-GB" sz="2800" dirty="0" err="1" smtClean="0"/>
              <a:t>comm</a:t>
            </a:r>
            <a:r>
              <a:rPr lang="en-GB" sz="2800" dirty="0" smtClean="0"/>
              <a:t> for planetary missions (Mars, Venus)</a:t>
            </a:r>
          </a:p>
          <a:p>
            <a:pPr lvl="1"/>
            <a:r>
              <a:rPr lang="en-GB" sz="2400" i="1" dirty="0" smtClean="0">
                <a:solidFill>
                  <a:srgbClr val="CCFFCC"/>
                </a:solidFill>
              </a:rPr>
              <a:t>Command up-link</a:t>
            </a:r>
          </a:p>
          <a:p>
            <a:pPr lvl="1"/>
            <a:r>
              <a:rPr lang="en-GB" sz="2400" i="1" dirty="0" smtClean="0">
                <a:solidFill>
                  <a:srgbClr val="CCFFCC"/>
                </a:solidFill>
              </a:rPr>
              <a:t>Data downlink</a:t>
            </a:r>
          </a:p>
          <a:p>
            <a:pPr lvl="2"/>
            <a:r>
              <a:rPr lang="en-GB" sz="2000" i="1" dirty="0" smtClean="0">
                <a:solidFill>
                  <a:srgbClr val="CCFFCC"/>
                </a:solidFill>
              </a:rPr>
              <a:t>Ability to support manned missions too (voice </a:t>
            </a:r>
            <a:r>
              <a:rPr lang="en-GB" sz="2000" i="1" dirty="0" err="1" smtClean="0">
                <a:solidFill>
                  <a:srgbClr val="CCFFCC"/>
                </a:solidFill>
              </a:rPr>
              <a:t>comm</a:t>
            </a:r>
            <a:r>
              <a:rPr lang="en-GB" sz="2000" i="1" dirty="0" smtClean="0">
                <a:solidFill>
                  <a:srgbClr val="CCFFCC"/>
                </a:solidFill>
              </a:rPr>
              <a:t>)</a:t>
            </a:r>
          </a:p>
          <a:p>
            <a:pPr lvl="1"/>
            <a:r>
              <a:rPr lang="en-GB" sz="2400" i="1" dirty="0" smtClean="0">
                <a:solidFill>
                  <a:srgbClr val="CCFFCC"/>
                </a:solidFill>
              </a:rPr>
              <a:t>Nominal operational distance – 2 AU (but code name “Pluton”)</a:t>
            </a:r>
          </a:p>
          <a:p>
            <a:r>
              <a:rPr lang="en-GB" sz="2800" dirty="0" smtClean="0"/>
              <a:t>Decision to build – mid 1959 (M. </a:t>
            </a:r>
            <a:r>
              <a:rPr lang="en-GB" sz="2800" dirty="0" err="1" smtClean="0"/>
              <a:t>Keldysh</a:t>
            </a:r>
            <a:r>
              <a:rPr lang="en-GB" sz="2800" dirty="0" smtClean="0"/>
              <a:t>, S. </a:t>
            </a:r>
            <a:r>
              <a:rPr lang="en-GB" sz="2800" dirty="0" err="1" smtClean="0"/>
              <a:t>Korolev</a:t>
            </a:r>
            <a:r>
              <a:rPr lang="en-GB" sz="2800" dirty="0" smtClean="0"/>
              <a:t>)</a:t>
            </a:r>
          </a:p>
          <a:p>
            <a:r>
              <a:rPr lang="en-GB" sz="2800" dirty="0" smtClean="0"/>
              <a:t>Construction starts – </a:t>
            </a:r>
            <a:r>
              <a:rPr lang="en-GB" sz="2800" dirty="0"/>
              <a:t>J</a:t>
            </a:r>
            <a:r>
              <a:rPr lang="en-GB" sz="2800" dirty="0" smtClean="0"/>
              <a:t>anuary 1960</a:t>
            </a:r>
          </a:p>
          <a:p>
            <a:r>
              <a:rPr lang="en-GB" sz="2800" dirty="0" smtClean="0"/>
              <a:t>Three installations operational – December 1960</a:t>
            </a:r>
          </a:p>
          <a:p>
            <a:pPr lvl="1"/>
            <a:r>
              <a:rPr lang="en-GB" sz="2400" dirty="0" smtClean="0"/>
              <a:t>Two facilities for reception, ~1 km apart</a:t>
            </a:r>
          </a:p>
          <a:p>
            <a:pPr lvl="1"/>
            <a:r>
              <a:rPr lang="en-GB" sz="2400" dirty="0" smtClean="0"/>
              <a:t>One transmitting, 8.5 km apart</a:t>
            </a:r>
          </a:p>
          <a:p>
            <a:r>
              <a:rPr lang="en-GB" sz="2800" dirty="0" smtClean="0"/>
              <a:t> </a:t>
            </a:r>
            <a:r>
              <a:rPr lang="en-GB" sz="2800" dirty="0" err="1" smtClean="0"/>
              <a:t>Ef</a:t>
            </a:r>
            <a:r>
              <a:rPr lang="en-US" sz="2800" dirty="0" smtClean="0"/>
              <a:t>r</a:t>
            </a:r>
            <a:r>
              <a:rPr lang="ru-RU" sz="2800" dirty="0" smtClean="0"/>
              <a:t>е</a:t>
            </a:r>
            <a:r>
              <a:rPr lang="en-GB" sz="2800" dirty="0" smtClean="0"/>
              <a:t>m </a:t>
            </a:r>
            <a:r>
              <a:rPr lang="en-GB" sz="2800" dirty="0" err="1" smtClean="0"/>
              <a:t>Korenberg</a:t>
            </a:r>
            <a:r>
              <a:rPr lang="en-GB" sz="2800" dirty="0" smtClean="0"/>
              <a:t> proposed an 8-element interferometer</a:t>
            </a:r>
          </a:p>
          <a:p>
            <a:pPr lvl="1"/>
            <a:r>
              <a:rPr lang="en-GB" sz="2400" i="1" dirty="0" smtClean="0">
                <a:solidFill>
                  <a:srgbClr val="CCFFCC"/>
                </a:solidFill>
              </a:rPr>
              <a:t>Maximum utilisation of available structures/design</a:t>
            </a:r>
          </a:p>
          <a:p>
            <a:pPr lvl="1"/>
            <a:r>
              <a:rPr lang="en-GB" sz="2400" i="1" dirty="0" smtClean="0">
                <a:solidFill>
                  <a:srgbClr val="CCFFCC"/>
                </a:solidFill>
              </a:rPr>
              <a:t>Minimum automation (a regiment per installation anyway)</a:t>
            </a:r>
          </a:p>
          <a:p>
            <a:pPr lvl="1"/>
            <a:endParaRPr lang="en-GB" sz="2400" dirty="0"/>
          </a:p>
        </p:txBody>
      </p:sp>
    </p:spTree>
    <p:extLst>
      <p:ext uri="{BB962C8B-B14F-4D97-AF65-F5344CB8AC3E}">
        <p14:creationId xmlns:p14="http://schemas.microsoft.com/office/powerpoint/2010/main" val="262122146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GB" dirty="0" smtClean="0"/>
              <a:t>ADU-1000, the discovery machine</a:t>
            </a:r>
            <a:endParaRPr lang="en-GB" dirty="0"/>
          </a:p>
        </p:txBody>
      </p:sp>
      <p:pic>
        <p:nvPicPr>
          <p:cNvPr id="3" name="Picture 2" descr="ADU-1000-2007Sept03.JPG"/>
          <p:cNvPicPr>
            <a:picLocks noChangeAspect="1"/>
          </p:cNvPicPr>
          <p:nvPr/>
        </p:nvPicPr>
        <p:blipFill rotWithShape="1">
          <a:blip r:embed="rId2" cstate="print">
            <a:extLst>
              <a:ext uri="{28A0092B-C50C-407E-A947-70E740481C1C}">
                <a14:useLocalDpi xmlns:a14="http://schemas.microsoft.com/office/drawing/2010/main" val="0"/>
              </a:ext>
            </a:extLst>
          </a:blip>
          <a:srcRect l="10985" t="9343"/>
          <a:stretch/>
        </p:blipFill>
        <p:spPr>
          <a:xfrm>
            <a:off x="76200" y="838200"/>
            <a:ext cx="4876800" cy="3725045"/>
          </a:xfrm>
          <a:prstGeom prst="rect">
            <a:avLst/>
          </a:prstGeom>
        </p:spPr>
      </p:pic>
      <p:pic>
        <p:nvPicPr>
          <p:cNvPr id="4" name="Picture 3" descr="ADU-100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188" y="4632276"/>
            <a:ext cx="2967632" cy="2225724"/>
          </a:xfrm>
          <a:prstGeom prst="rect">
            <a:avLst/>
          </a:prstGeom>
        </p:spPr>
      </p:pic>
      <p:pic>
        <p:nvPicPr>
          <p:cNvPr id="5" name="Picture 4" descr="Heavy-cruiser-stalingra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4800600"/>
            <a:ext cx="2257188" cy="1404968"/>
          </a:xfrm>
          <a:prstGeom prst="rect">
            <a:avLst/>
          </a:prstGeom>
        </p:spPr>
      </p:pic>
      <p:sp>
        <p:nvSpPr>
          <p:cNvPr id="6" name="TextBox 5"/>
          <p:cNvSpPr txBox="1"/>
          <p:nvPr/>
        </p:nvSpPr>
        <p:spPr>
          <a:xfrm>
            <a:off x="0" y="6172200"/>
            <a:ext cx="2979677" cy="646331"/>
          </a:xfrm>
          <a:prstGeom prst="rect">
            <a:avLst/>
          </a:prstGeom>
          <a:noFill/>
        </p:spPr>
        <p:txBody>
          <a:bodyPr wrap="none" rtlCol="0">
            <a:spAutoFit/>
          </a:bodyPr>
          <a:lstStyle/>
          <a:p>
            <a:r>
              <a:rPr lang="en-GB" dirty="0" smtClean="0"/>
              <a:t>Rotator of main cruiser canon</a:t>
            </a:r>
          </a:p>
          <a:p>
            <a:r>
              <a:rPr lang="en-GB" dirty="0"/>
              <a:t>f</a:t>
            </a:r>
            <a:r>
              <a:rPr lang="en-GB" dirty="0" smtClean="0"/>
              <a:t>or azimuth pointing </a:t>
            </a:r>
            <a:endParaRPr lang="en-GB" dirty="0"/>
          </a:p>
        </p:txBody>
      </p:sp>
      <p:sp>
        <p:nvSpPr>
          <p:cNvPr id="7" name="Bent Arrow 6"/>
          <p:cNvSpPr/>
          <p:nvPr/>
        </p:nvSpPr>
        <p:spPr bwMode="auto">
          <a:xfrm rot="2071041">
            <a:off x="1329340" y="5091904"/>
            <a:ext cx="2795016" cy="1358765"/>
          </a:xfrm>
          <a:prstGeom prst="bentArrow">
            <a:avLst>
              <a:gd name="adj1" fmla="val 11828"/>
              <a:gd name="adj2" fmla="val 11318"/>
              <a:gd name="adj3" fmla="val 50000"/>
              <a:gd name="adj4" fmla="val 94596"/>
            </a:avLst>
          </a:prstGeom>
          <a:solidFill>
            <a:schemeClr val="accent1">
              <a:lumMod val="60000"/>
              <a:lumOff val="4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p:cNvSpPr txBox="1"/>
          <p:nvPr/>
        </p:nvSpPr>
        <p:spPr>
          <a:xfrm>
            <a:off x="5410200" y="1030069"/>
            <a:ext cx="2903359" cy="646331"/>
          </a:xfrm>
          <a:prstGeom prst="rect">
            <a:avLst/>
          </a:prstGeom>
          <a:noFill/>
          <a:ln w="38100" cmpd="sng">
            <a:solidFill>
              <a:srgbClr val="FFFF00"/>
            </a:solidFill>
          </a:ln>
        </p:spPr>
        <p:txBody>
          <a:bodyPr wrap="none" rtlCol="0">
            <a:spAutoFit/>
          </a:bodyPr>
          <a:lstStyle/>
          <a:p>
            <a:r>
              <a:rPr lang="en-GB" dirty="0" smtClean="0"/>
              <a:t>Two (Italian) submarine hulls </a:t>
            </a:r>
          </a:p>
          <a:p>
            <a:r>
              <a:rPr lang="en-GB" dirty="0"/>
              <a:t>f</a:t>
            </a:r>
            <a:r>
              <a:rPr lang="en-GB" dirty="0" smtClean="0"/>
              <a:t>or elevation axis </a:t>
            </a:r>
            <a:endParaRPr lang="en-GB" dirty="0"/>
          </a:p>
        </p:txBody>
      </p:sp>
      <p:sp>
        <p:nvSpPr>
          <p:cNvPr id="9" name="TextBox 8"/>
          <p:cNvSpPr txBox="1"/>
          <p:nvPr/>
        </p:nvSpPr>
        <p:spPr>
          <a:xfrm>
            <a:off x="5410200" y="2209800"/>
            <a:ext cx="3260779" cy="646331"/>
          </a:xfrm>
          <a:prstGeom prst="rect">
            <a:avLst/>
          </a:prstGeom>
          <a:noFill/>
          <a:ln w="38100" cmpd="sng">
            <a:solidFill>
              <a:srgbClr val="FFFF00"/>
            </a:solidFill>
          </a:ln>
        </p:spPr>
        <p:txBody>
          <a:bodyPr wrap="none" rtlCol="0">
            <a:spAutoFit/>
          </a:bodyPr>
          <a:lstStyle/>
          <a:p>
            <a:r>
              <a:rPr lang="en-GB" dirty="0" smtClean="0"/>
              <a:t>Trapezoid military railway bridge</a:t>
            </a:r>
          </a:p>
          <a:p>
            <a:r>
              <a:rPr lang="en-GB" dirty="0" smtClean="0"/>
              <a:t>(upside-down)</a:t>
            </a:r>
          </a:p>
        </p:txBody>
      </p:sp>
      <p:cxnSp>
        <p:nvCxnSpPr>
          <p:cNvPr id="11" name="Straight Arrow Connector 10"/>
          <p:cNvCxnSpPr>
            <a:stCxn id="8" idx="1"/>
          </p:cNvCxnSpPr>
          <p:nvPr/>
        </p:nvCxnSpPr>
        <p:spPr>
          <a:xfrm flipH="1">
            <a:off x="4114800" y="1353235"/>
            <a:ext cx="1295400" cy="1237565"/>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514600" y="2514600"/>
            <a:ext cx="2895600" cy="14478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ADU-1000_GAZ-51-transmitter-site-No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3581400"/>
            <a:ext cx="3556000" cy="2667000"/>
          </a:xfrm>
          <a:prstGeom prst="rect">
            <a:avLst/>
          </a:prstGeom>
        </p:spPr>
      </p:pic>
      <p:sp>
        <p:nvSpPr>
          <p:cNvPr id="16" name="TextBox 15"/>
          <p:cNvSpPr txBox="1"/>
          <p:nvPr/>
        </p:nvSpPr>
        <p:spPr>
          <a:xfrm>
            <a:off x="6118442" y="6183868"/>
            <a:ext cx="2949358" cy="369332"/>
          </a:xfrm>
          <a:prstGeom prst="rect">
            <a:avLst/>
          </a:prstGeom>
          <a:noFill/>
          <a:ln w="38100" cmpd="sng">
            <a:noFill/>
          </a:ln>
        </p:spPr>
        <p:txBody>
          <a:bodyPr wrap="none" rtlCol="0">
            <a:spAutoFit/>
          </a:bodyPr>
          <a:lstStyle/>
          <a:p>
            <a:r>
              <a:rPr lang="en-GB" dirty="0" smtClean="0"/>
              <a:t>Transmitter installation, 2007</a:t>
            </a:r>
          </a:p>
        </p:txBody>
      </p:sp>
    </p:spTree>
    <p:extLst>
      <p:ext uri="{BB962C8B-B14F-4D97-AF65-F5344CB8AC3E}">
        <p14:creationId xmlns:p14="http://schemas.microsoft.com/office/powerpoint/2010/main" val="148827747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38200" y="970548"/>
            <a:ext cx="7615850" cy="5658852"/>
            <a:chOff x="1524000" y="9132"/>
            <a:chExt cx="7615850" cy="5658852"/>
          </a:xfrm>
        </p:grpSpPr>
        <p:pic>
          <p:nvPicPr>
            <p:cNvPr id="4" name="Picture 3" descr="ADU-1000-2007Sept05.JPG"/>
            <p:cNvPicPr>
              <a:picLocks noChangeAspect="1"/>
            </p:cNvPicPr>
            <p:nvPr/>
          </p:nvPicPr>
          <p:blipFill rotWithShape="1">
            <a:blip r:embed="rId2" cstate="print">
              <a:extLst>
                <a:ext uri="{28A0092B-C50C-407E-A947-70E740481C1C}">
                  <a14:useLocalDpi xmlns:a14="http://schemas.microsoft.com/office/drawing/2010/main" val="0"/>
                </a:ext>
              </a:extLst>
            </a:blip>
            <a:srcRect l="4630" t="8534" r="3046"/>
            <a:stretch/>
          </p:blipFill>
          <p:spPr>
            <a:xfrm>
              <a:off x="1524000" y="9132"/>
              <a:ext cx="7615850" cy="5658852"/>
            </a:xfrm>
            <a:prstGeom prst="rect">
              <a:avLst/>
            </a:prstGeom>
          </p:spPr>
        </p:pic>
        <p:sp>
          <p:nvSpPr>
            <p:cNvPr id="5" name="TextBox 4"/>
            <p:cNvSpPr txBox="1"/>
            <p:nvPr/>
          </p:nvSpPr>
          <p:spPr>
            <a:xfrm>
              <a:off x="7162800" y="5181600"/>
              <a:ext cx="1900468" cy="369332"/>
            </a:xfrm>
            <a:prstGeom prst="rect">
              <a:avLst/>
            </a:prstGeom>
            <a:noFill/>
          </p:spPr>
          <p:txBody>
            <a:bodyPr wrap="none" rtlCol="0">
              <a:spAutoFit/>
            </a:bodyPr>
            <a:lstStyle/>
            <a:p>
              <a:r>
                <a:rPr lang="en-GB" dirty="0" smtClean="0"/>
                <a:t>The speaker, 2007</a:t>
              </a:r>
              <a:endParaRPr lang="en-GB" dirty="0"/>
            </a:p>
          </p:txBody>
        </p:sp>
      </p:grpSp>
      <p:sp>
        <p:nvSpPr>
          <p:cNvPr id="2" name="Title 1"/>
          <p:cNvSpPr>
            <a:spLocks noGrp="1"/>
          </p:cNvSpPr>
          <p:nvPr>
            <p:ph type="title"/>
          </p:nvPr>
        </p:nvSpPr>
        <p:spPr>
          <a:xfrm>
            <a:off x="381000" y="230188"/>
            <a:ext cx="8382000" cy="677108"/>
          </a:xfrm>
        </p:spPr>
        <p:txBody>
          <a:bodyPr/>
          <a:lstStyle/>
          <a:p>
            <a:r>
              <a:rPr lang="en-GB" dirty="0" smtClean="0"/>
              <a:t>Forgotten artefact</a:t>
            </a:r>
            <a:endParaRPr lang="en-GB" dirty="0"/>
          </a:p>
        </p:txBody>
      </p:sp>
    </p:spTree>
    <p:extLst>
      <p:ext uri="{BB962C8B-B14F-4D97-AF65-F5344CB8AC3E}">
        <p14:creationId xmlns:p14="http://schemas.microsoft.com/office/powerpoint/2010/main" val="128961496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GB" dirty="0" smtClean="0"/>
              <a:t>Sternberg institute in </a:t>
            </a:r>
            <a:r>
              <a:rPr lang="en-GB" dirty="0" err="1" smtClean="0"/>
              <a:t>Yevpatoria</a:t>
            </a:r>
            <a:endParaRPr lang="en-GB" dirty="0"/>
          </a:p>
        </p:txBody>
      </p:sp>
      <p:sp>
        <p:nvSpPr>
          <p:cNvPr id="3" name="Text Placeholder 2"/>
          <p:cNvSpPr>
            <a:spLocks noGrp="1"/>
          </p:cNvSpPr>
          <p:nvPr>
            <p:ph type="body" sz="quarter" idx="10"/>
          </p:nvPr>
        </p:nvSpPr>
        <p:spPr>
          <a:xfrm>
            <a:off x="76200" y="1047453"/>
            <a:ext cx="8991600" cy="5589222"/>
          </a:xfrm>
        </p:spPr>
        <p:txBody>
          <a:bodyPr/>
          <a:lstStyle/>
          <a:p>
            <a:r>
              <a:rPr lang="en-GB" sz="2800" dirty="0" smtClean="0"/>
              <a:t>Access to </a:t>
            </a:r>
            <a:r>
              <a:rPr lang="en-GB" sz="2800" dirty="0" err="1" smtClean="0"/>
              <a:t>Yevpatoria</a:t>
            </a:r>
            <a:r>
              <a:rPr lang="en-GB" sz="2800" dirty="0" smtClean="0"/>
              <a:t> – a recognition of </a:t>
            </a:r>
            <a:r>
              <a:rPr lang="en-GB" sz="2800" dirty="0" err="1" smtClean="0"/>
              <a:t>GAISh</a:t>
            </a:r>
            <a:r>
              <a:rPr lang="en-GB" sz="2800" dirty="0" smtClean="0"/>
              <a:t> by space programme leadership</a:t>
            </a:r>
          </a:p>
          <a:p>
            <a:pPr lvl="1"/>
            <a:r>
              <a:rPr lang="en-GB" sz="2400" dirty="0" smtClean="0"/>
              <a:t>Not least – because of the ”artificial comet” success in 1959:</a:t>
            </a:r>
          </a:p>
          <a:p>
            <a:r>
              <a:rPr lang="en-GB" sz="2800" dirty="0" smtClean="0"/>
              <a:t>Observing projects by</a:t>
            </a:r>
          </a:p>
          <a:p>
            <a:pPr lvl="1"/>
            <a:r>
              <a:rPr lang="en-GB" sz="2400" dirty="0" smtClean="0"/>
              <a:t>V. </a:t>
            </a:r>
            <a:r>
              <a:rPr lang="en-GB" sz="2400" dirty="0" err="1" smtClean="0"/>
              <a:t>Kurilchik</a:t>
            </a:r>
            <a:endParaRPr lang="en-GB" sz="2400" dirty="0" smtClean="0"/>
          </a:p>
          <a:p>
            <a:pPr lvl="1"/>
            <a:r>
              <a:rPr lang="en-GB" sz="2400" dirty="0" smtClean="0"/>
              <a:t>L. </a:t>
            </a:r>
            <a:r>
              <a:rPr lang="en-GB" sz="2400" dirty="0" err="1" smtClean="0"/>
              <a:t>Matveenko</a:t>
            </a:r>
            <a:endParaRPr lang="en-GB" sz="2400" dirty="0" smtClean="0"/>
          </a:p>
          <a:p>
            <a:pPr lvl="1"/>
            <a:r>
              <a:rPr lang="en-GB" sz="2400" dirty="0" smtClean="0"/>
              <a:t>G. </a:t>
            </a:r>
            <a:r>
              <a:rPr lang="en-GB" sz="2400" dirty="0" err="1" smtClean="0"/>
              <a:t>Khromov</a:t>
            </a:r>
            <a:endParaRPr lang="en-GB" sz="2400" dirty="0" smtClean="0"/>
          </a:p>
          <a:p>
            <a:pPr lvl="1"/>
            <a:r>
              <a:rPr lang="en-GB" sz="2400" dirty="0"/>
              <a:t>G</a:t>
            </a:r>
            <a:r>
              <a:rPr lang="en-GB" sz="2400" dirty="0" smtClean="0"/>
              <a:t>. </a:t>
            </a:r>
            <a:r>
              <a:rPr lang="en-GB" sz="2400" dirty="0" err="1" smtClean="0"/>
              <a:t>Sholomitsky</a:t>
            </a:r>
            <a:endParaRPr lang="en-GB" sz="2400" dirty="0" smtClean="0"/>
          </a:p>
          <a:p>
            <a:r>
              <a:rPr lang="en-GB" sz="2800" dirty="0" smtClean="0"/>
              <a:t>Receiver:</a:t>
            </a:r>
          </a:p>
          <a:p>
            <a:pPr lvl="1"/>
            <a:r>
              <a:rPr lang="en-GB" dirty="0" smtClean="0"/>
              <a:t>921 MHz (telemetry, voice)</a:t>
            </a:r>
          </a:p>
          <a:p>
            <a:pPr lvl="1"/>
            <a:r>
              <a:rPr lang="en-GB" dirty="0" smtClean="0"/>
              <a:t>Parametric </a:t>
            </a:r>
          </a:p>
          <a:p>
            <a:r>
              <a:rPr lang="en-GB" sz="2800" dirty="0" smtClean="0"/>
              <a:t>Gennady </a:t>
            </a:r>
            <a:r>
              <a:rPr lang="en-GB" sz="2800" dirty="0" err="1" smtClean="0"/>
              <a:t>Sholomitsky</a:t>
            </a:r>
            <a:r>
              <a:rPr lang="en-GB" sz="2800" dirty="0" smtClean="0"/>
              <a:t> assisted by a student M. </a:t>
            </a:r>
            <a:r>
              <a:rPr lang="en-GB" sz="2800" dirty="0" err="1" smtClean="0"/>
              <a:t>Larionov</a:t>
            </a:r>
            <a:endParaRPr lang="en-GB" dirty="0" smtClean="0"/>
          </a:p>
          <a:p>
            <a:pPr marL="517525" lvl="1" indent="0">
              <a:buNone/>
            </a:pPr>
            <a:endParaRPr lang="en-GB" sz="2400" dirty="0"/>
          </a:p>
        </p:txBody>
      </p:sp>
      <p:pic>
        <p:nvPicPr>
          <p:cNvPr id="5" name="Picture 4" descr="I_S_Sh-etal-GAISh.pdf"/>
          <p:cNvPicPr>
            <a:picLocks noChangeAspect="1"/>
          </p:cNvPicPr>
          <p:nvPr/>
        </p:nvPicPr>
        <p:blipFill rotWithShape="1">
          <a:blip r:embed="rId2">
            <a:extLst>
              <a:ext uri="{28A0092B-C50C-407E-A947-70E740481C1C}">
                <a14:useLocalDpi xmlns:a14="http://schemas.microsoft.com/office/drawing/2010/main" val="0"/>
              </a:ext>
            </a:extLst>
          </a:blip>
          <a:srcRect l="14484" t="7011" r="6647" b="56854"/>
          <a:stretch/>
        </p:blipFill>
        <p:spPr>
          <a:xfrm>
            <a:off x="4648200" y="2286000"/>
            <a:ext cx="4038600" cy="2618428"/>
          </a:xfrm>
          <a:prstGeom prst="rect">
            <a:avLst/>
          </a:prstGeom>
        </p:spPr>
      </p:pic>
      <p:sp>
        <p:nvSpPr>
          <p:cNvPr id="4" name="TextBox 3"/>
          <p:cNvSpPr txBox="1"/>
          <p:nvPr/>
        </p:nvSpPr>
        <p:spPr>
          <a:xfrm>
            <a:off x="5065873" y="4648200"/>
            <a:ext cx="3239927" cy="646331"/>
          </a:xfrm>
          <a:prstGeom prst="rect">
            <a:avLst/>
          </a:prstGeom>
          <a:solidFill>
            <a:srgbClr val="FFFFFF"/>
          </a:solidFill>
        </p:spPr>
        <p:txBody>
          <a:bodyPr wrap="none" rtlCol="0">
            <a:spAutoFit/>
          </a:bodyPr>
          <a:lstStyle/>
          <a:p>
            <a:pPr algn="ctr"/>
            <a:r>
              <a:rPr lang="en-GB" dirty="0" smtClean="0">
                <a:solidFill>
                  <a:srgbClr val="0000FF"/>
                </a:solidFill>
              </a:rPr>
              <a:t>V. </a:t>
            </a:r>
            <a:r>
              <a:rPr lang="en-GB" dirty="0" err="1" smtClean="0">
                <a:solidFill>
                  <a:srgbClr val="0000FF"/>
                </a:solidFill>
              </a:rPr>
              <a:t>Moroz</a:t>
            </a:r>
            <a:r>
              <a:rPr lang="en-GB" dirty="0" smtClean="0">
                <a:solidFill>
                  <a:srgbClr val="0000FF"/>
                </a:solidFill>
              </a:rPr>
              <a:t>, V. </a:t>
            </a:r>
            <a:r>
              <a:rPr lang="en-GB" dirty="0" err="1" smtClean="0">
                <a:solidFill>
                  <a:srgbClr val="0000FF"/>
                </a:solidFill>
              </a:rPr>
              <a:t>Esipov</a:t>
            </a:r>
            <a:r>
              <a:rPr lang="en-GB" dirty="0" smtClean="0">
                <a:solidFill>
                  <a:srgbClr val="0000FF"/>
                </a:solidFill>
              </a:rPr>
              <a:t>, I. </a:t>
            </a:r>
            <a:r>
              <a:rPr lang="en-GB" dirty="0" err="1" smtClean="0">
                <a:solidFill>
                  <a:srgbClr val="0000FF"/>
                </a:solidFill>
              </a:rPr>
              <a:t>Shklovsky</a:t>
            </a:r>
            <a:r>
              <a:rPr lang="en-GB" dirty="0" smtClean="0">
                <a:solidFill>
                  <a:srgbClr val="0000FF"/>
                </a:solidFill>
              </a:rPr>
              <a:t>, </a:t>
            </a:r>
          </a:p>
          <a:p>
            <a:pPr algn="ctr"/>
            <a:r>
              <a:rPr lang="en-GB" dirty="0" smtClean="0">
                <a:solidFill>
                  <a:srgbClr val="0000FF"/>
                </a:solidFill>
              </a:rPr>
              <a:t>V. Kurt, P. </a:t>
            </a:r>
            <a:r>
              <a:rPr lang="en-GB" dirty="0" err="1" smtClean="0">
                <a:solidFill>
                  <a:srgbClr val="0000FF"/>
                </a:solidFill>
              </a:rPr>
              <a:t>Shcheglov</a:t>
            </a:r>
            <a:r>
              <a:rPr lang="en-GB" dirty="0" smtClean="0">
                <a:solidFill>
                  <a:srgbClr val="0000FF"/>
                </a:solidFill>
              </a:rPr>
              <a:t>, 1959</a:t>
            </a:r>
            <a:endParaRPr lang="en-GB" dirty="0">
              <a:solidFill>
                <a:srgbClr val="0000FF"/>
              </a:solidFill>
            </a:endParaRPr>
          </a:p>
        </p:txBody>
      </p:sp>
    </p:spTree>
    <p:extLst>
      <p:ext uri="{BB962C8B-B14F-4D97-AF65-F5344CB8AC3E}">
        <p14:creationId xmlns:p14="http://schemas.microsoft.com/office/powerpoint/2010/main" val="56601264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752600"/>
            <a:ext cx="4572000" cy="4572000"/>
          </a:xfrm>
        </p:spPr>
        <p:txBody>
          <a:bodyPr>
            <a:normAutofit/>
          </a:bodyPr>
          <a:lstStyle/>
          <a:p>
            <a:pPr marL="92075" indent="-23813">
              <a:buNone/>
            </a:pPr>
            <a:r>
              <a:rPr lang="en-US" dirty="0" smtClean="0"/>
              <a:t>	</a:t>
            </a:r>
            <a:r>
              <a:rPr lang="en-US" sz="2000" dirty="0" err="1" smtClean="0">
                <a:latin typeface="Arial" pitchFamily="34" charset="0"/>
                <a:cs typeface="Arial" pitchFamily="34" charset="0"/>
              </a:rPr>
              <a:t>Shklovsky</a:t>
            </a:r>
            <a:r>
              <a:rPr lang="en-US" sz="2000" dirty="0" smtClean="0">
                <a:latin typeface="Arial" pitchFamily="34" charset="0"/>
                <a:cs typeface="Arial" pitchFamily="34" charset="0"/>
              </a:rPr>
              <a:t> I.S., 1960,  </a:t>
            </a:r>
          </a:p>
          <a:p>
            <a:pPr marL="92075" indent="-23813">
              <a:buNone/>
            </a:pPr>
            <a:r>
              <a:rPr lang="en-US" sz="2000" dirty="0" smtClean="0">
                <a:latin typeface="Arial" pitchFamily="34" charset="0"/>
                <a:cs typeface="Arial" pitchFamily="34" charset="0"/>
              </a:rPr>
              <a:t>“</a:t>
            </a:r>
            <a:r>
              <a:rPr lang="en-US" sz="2000" i="1" dirty="0" smtClean="0">
                <a:latin typeface="Arial" pitchFamily="34" charset="0"/>
                <a:cs typeface="Arial" pitchFamily="34" charset="0"/>
              </a:rPr>
              <a:t>Artificial comet as a method of observations of spacecraft in optics”, </a:t>
            </a:r>
          </a:p>
          <a:p>
            <a:pPr marL="92075" indent="-23813">
              <a:buNone/>
            </a:pPr>
            <a:r>
              <a:rPr lang="en-US" sz="2000" i="1" dirty="0" smtClean="0">
                <a:latin typeface="Arial" pitchFamily="34" charset="0"/>
                <a:cs typeface="Arial" pitchFamily="34" charset="0"/>
              </a:rPr>
              <a:t>in “Artificial satellites of Earth</a:t>
            </a:r>
            <a:r>
              <a:rPr lang="en-US" sz="2000" dirty="0" smtClean="0">
                <a:latin typeface="Arial" pitchFamily="34" charset="0"/>
                <a:cs typeface="Arial" pitchFamily="34" charset="0"/>
              </a:rPr>
              <a:t>”,  v. 4, 195-204</a:t>
            </a:r>
          </a:p>
          <a:p>
            <a:pPr marL="92075" indent="-23813">
              <a:buNone/>
            </a:pPr>
            <a:endParaRPr lang="en-US" sz="2000" dirty="0" smtClean="0">
              <a:latin typeface="Arial" pitchFamily="34" charset="0"/>
              <a:cs typeface="Arial" pitchFamily="34" charset="0"/>
            </a:endParaRPr>
          </a:p>
          <a:p>
            <a:pPr marL="92075" indent="-23813">
              <a:buNone/>
            </a:pPr>
            <a:r>
              <a:rPr lang="en-US" sz="2000" dirty="0" smtClean="0">
                <a:latin typeface="Arial" pitchFamily="34" charset="0"/>
                <a:cs typeface="Arial" pitchFamily="34" charset="0"/>
              </a:rPr>
              <a:t>Artificial  sodium (Na) comet onboard the 2</a:t>
            </a:r>
            <a:r>
              <a:rPr lang="en-US" sz="2000" baseline="30000" dirty="0" smtClean="0">
                <a:latin typeface="Arial" pitchFamily="34" charset="0"/>
                <a:cs typeface="Arial" pitchFamily="34" charset="0"/>
              </a:rPr>
              <a:t>nd</a:t>
            </a:r>
            <a:r>
              <a:rPr lang="en-US" sz="2000" dirty="0" smtClean="0">
                <a:latin typeface="Arial" pitchFamily="34" charset="0"/>
                <a:cs typeface="Arial" pitchFamily="34" charset="0"/>
              </a:rPr>
              <a:t> “space rocket”, 12 Sept 1959:</a:t>
            </a:r>
          </a:p>
          <a:p>
            <a:pPr marL="92075" indent="-23813">
              <a:buNone/>
            </a:pPr>
            <a:endParaRPr lang="en-US" sz="2000" i="1" dirty="0" smtClean="0">
              <a:latin typeface="Times New Roman" pitchFamily="18" charset="0"/>
              <a:cs typeface="Times New Roman" pitchFamily="18" charset="0"/>
            </a:endParaRPr>
          </a:p>
          <a:p>
            <a:pPr marL="92075" indent="-23813">
              <a:buNone/>
            </a:pPr>
            <a:endParaRPr lang="en-US" sz="2000" i="1" dirty="0" smtClean="0">
              <a:latin typeface="Times New Roman" pitchFamily="18" charset="0"/>
              <a:cs typeface="Times New Roman" pitchFamily="18" charset="0"/>
            </a:endParaRPr>
          </a:p>
          <a:p>
            <a:pPr marL="92075" indent="-23813">
              <a:buNone/>
            </a:pPr>
            <a:r>
              <a:rPr lang="en-US" sz="2000" i="1" dirty="0" err="1" smtClean="0">
                <a:latin typeface="Times New Roman" pitchFamily="18" charset="0"/>
                <a:cs typeface="Times New Roman" pitchFamily="18" charset="0"/>
              </a:rPr>
              <a:t>m</a:t>
            </a:r>
            <a:r>
              <a:rPr lang="en-US" sz="2000" i="1" baseline="-25000" dirty="0" err="1" smtClean="0">
                <a:latin typeface="Times New Roman" pitchFamily="18" charset="0"/>
                <a:cs typeface="Times New Roman" pitchFamily="18" charset="0"/>
              </a:rPr>
              <a:t>v</a:t>
            </a:r>
            <a:r>
              <a:rPr lang="en-US" sz="2000" dirty="0" smtClean="0">
                <a:latin typeface="Arial" pitchFamily="34" charset="0"/>
                <a:cs typeface="Arial" pitchFamily="34" charset="0"/>
              </a:rPr>
              <a:t> = 4.5</a:t>
            </a:r>
          </a:p>
          <a:p>
            <a:pPr marL="92075" indent="-23813">
              <a:buNone/>
            </a:pPr>
            <a:r>
              <a:rPr lang="en-US" sz="2000" i="1" dirty="0" smtClean="0">
                <a:latin typeface="Times New Roman" pitchFamily="18" charset="0"/>
                <a:cs typeface="Times New Roman" pitchFamily="18" charset="0"/>
              </a:rPr>
              <a:t>R</a:t>
            </a:r>
            <a:r>
              <a:rPr lang="en-US" sz="2000" dirty="0" smtClean="0">
                <a:latin typeface="Arial" pitchFamily="34" charset="0"/>
                <a:cs typeface="Arial" pitchFamily="34" charset="0"/>
              </a:rPr>
              <a:t> = 156,000 km</a:t>
            </a:r>
          </a:p>
          <a:p>
            <a:pPr marL="92075" indent="-23813">
              <a:buNone/>
            </a:pPr>
            <a:r>
              <a:rPr lang="en-US" sz="2000" i="1" dirty="0" err="1" smtClean="0">
                <a:latin typeface="Times New Roman" pitchFamily="18" charset="0"/>
                <a:cs typeface="Times New Roman" pitchFamily="18" charset="0"/>
              </a:rPr>
              <a:t>σ</a:t>
            </a:r>
            <a:r>
              <a:rPr lang="en-US" sz="2000" i="1" baseline="-25000" dirty="0" err="1" smtClean="0">
                <a:latin typeface="Times New Roman" pitchFamily="18" charset="0"/>
                <a:cs typeface="Times New Roman" pitchFamily="18" charset="0"/>
              </a:rPr>
              <a:t>Dec,RA</a:t>
            </a:r>
            <a:r>
              <a:rPr lang="en-US" sz="2000" i="1" dirty="0" smtClean="0">
                <a:latin typeface="Times New Roman" pitchFamily="18" charset="0"/>
                <a:cs typeface="Times New Roman" pitchFamily="18" charset="0"/>
              </a:rPr>
              <a:t> </a:t>
            </a:r>
            <a:r>
              <a:rPr lang="en-US" sz="2000" dirty="0" smtClean="0">
                <a:latin typeface="Arial" pitchFamily="34" charset="0"/>
                <a:cs typeface="Arial" pitchFamily="34" charset="0"/>
              </a:rPr>
              <a:t>≈ 0.5”</a:t>
            </a:r>
          </a:p>
        </p:txBody>
      </p:sp>
      <p:sp>
        <p:nvSpPr>
          <p:cNvPr id="7" name="Title 6"/>
          <p:cNvSpPr>
            <a:spLocks noGrp="1"/>
          </p:cNvSpPr>
          <p:nvPr>
            <p:ph type="title"/>
          </p:nvPr>
        </p:nvSpPr>
        <p:spPr>
          <a:xfrm>
            <a:off x="0" y="76200"/>
            <a:ext cx="8991600" cy="1061829"/>
          </a:xfrm>
        </p:spPr>
        <p:txBody>
          <a:bodyPr/>
          <a:lstStyle/>
          <a:p>
            <a:r>
              <a:rPr lang="en-US" sz="4000" b="1" dirty="0" smtClean="0"/>
              <a:t>Astronomy for deep space navigation: </a:t>
            </a:r>
            <a:br>
              <a:rPr lang="en-US" sz="4000" b="1" dirty="0" smtClean="0"/>
            </a:br>
            <a:r>
              <a:rPr lang="en-US" sz="3600" b="1" i="1" dirty="0" smtClean="0"/>
              <a:t>a bit of side history…</a:t>
            </a:r>
            <a:endParaRPr lang="en-GB" sz="4000" b="1" i="1" dirty="0"/>
          </a:p>
        </p:txBody>
      </p:sp>
      <p:pic>
        <p:nvPicPr>
          <p:cNvPr id="219138" name="Picture 2"/>
          <p:cNvPicPr>
            <a:picLocks noGrp="1" noChangeAspect="1" noChangeArrowheads="1"/>
          </p:cNvPicPr>
          <p:nvPr>
            <p:ph sz="half" idx="2"/>
          </p:nvPr>
        </p:nvPicPr>
        <p:blipFill>
          <a:blip r:embed="rId2" cstate="print"/>
          <a:srcRect l="41" r="41"/>
          <a:stretch>
            <a:fillRect/>
          </a:stretch>
        </p:blipFill>
        <p:spPr bwMode="auto">
          <a:xfrm>
            <a:off x="4800600" y="790575"/>
            <a:ext cx="4275138" cy="4619625"/>
          </a:xfrm>
          <a:prstGeom prst="rect">
            <a:avLst/>
          </a:prstGeom>
          <a:noFill/>
          <a:ln w="9525">
            <a:noFill/>
            <a:miter lim="800000"/>
            <a:headEnd/>
            <a:tailEnd/>
          </a:ln>
        </p:spPr>
      </p:pic>
    </p:spTree>
    <p:extLst>
      <p:ext uri="{BB962C8B-B14F-4D97-AF65-F5344CB8AC3E}">
        <p14:creationId xmlns:p14="http://schemas.microsoft.com/office/powerpoint/2010/main" val="70971330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M10286718">
  <a:themeElements>
    <a:clrScheme name="Purple Template-Template">
      <a:dk1>
        <a:srgbClr val="000000"/>
      </a:dk1>
      <a:lt1>
        <a:srgbClr val="FFFFFF"/>
      </a:lt1>
      <a:dk2>
        <a:srgbClr val="663474"/>
      </a:dk2>
      <a:lt2>
        <a:srgbClr val="DBB7FF"/>
      </a:lt2>
      <a:accent1>
        <a:srgbClr val="FFC000"/>
      </a:accent1>
      <a:accent2>
        <a:srgbClr val="3497AE"/>
      </a:accent2>
      <a:accent3>
        <a:srgbClr val="DF8045"/>
      </a:accent3>
      <a:accent4>
        <a:srgbClr val="7DCC2E"/>
      </a:accent4>
      <a:accent5>
        <a:srgbClr val="FF9929"/>
      </a:accent5>
      <a:accent6>
        <a:srgbClr val="2681E6"/>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2100-01-01T00:00:00+00:00</AssetExpire>
    <IntlLangReviewDate xmlns="4873beb7-5857-4685-be1f-d57550cc96cc" xsi:nil="true"/>
    <SubmitterId xmlns="4873beb7-5857-4685-be1f-d57550cc96cc" xsi:nil="true"/>
    <IntlLangReview xmlns="4873beb7-5857-4685-be1f-d57550cc96cc" xsi:nil="true"/>
    <EditorialStatus xmlns="4873beb7-5857-4685-be1f-d57550cc96cc" xsi:nil="true"/>
    <OriginAsset xmlns="4873beb7-5857-4685-be1f-d57550cc96cc" xsi:nil="true"/>
    <Markets xmlns="4873beb7-5857-4685-be1f-d57550cc96cc"/>
    <AcquiredFrom xmlns="4873beb7-5857-4685-be1f-d57550cc96cc" xsi:nil="true"/>
    <AssetStart xmlns="4873beb7-5857-4685-be1f-d57550cc96cc">2009-05-30T20:46:54+00:00</AssetStart>
    <PublishStatusLookup xmlns="4873beb7-5857-4685-be1f-d57550cc96cc">
      <Value>265276</Value>
      <Value>1317103</Value>
    </PublishStatusLookup>
    <MarketSpecific xmlns="4873beb7-5857-4685-be1f-d57550cc96cc" xsi:nil="true"/>
    <APAuthor xmlns="4873beb7-5857-4685-be1f-d57550cc96cc">
      <UserInfo>
        <DisplayName/>
        <AccountId>191</AccountId>
        <AccountType/>
      </UserInfo>
    </APAuthor>
    <IntlLangReviewer xmlns="4873beb7-5857-4685-be1f-d57550cc96cc" xsi:nil="true"/>
    <CSXSubmissionDate xmlns="4873beb7-5857-4685-be1f-d57550cc96cc" xsi:nil="true"/>
    <NumericId xmlns="4873beb7-5857-4685-be1f-d57550cc96cc">-1</NumericId>
    <ParentAssetId xmlns="4873beb7-5857-4685-be1f-d57550cc96cc" xsi:nil="true"/>
    <OriginalSourceMarket xmlns="4873beb7-5857-4685-be1f-d57550cc96cc" xsi:nil="true"/>
    <ApprovalStatus xmlns="4873beb7-5857-4685-be1f-d57550cc96cc">InProgress</ApprovalStatus>
    <SourceTitle xmlns="4873beb7-5857-4685-be1f-d57550cc96cc">Sample presentation slides (Blue and purple rays design)</SourceTitl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TemplateStatus xmlns="4873beb7-5857-4685-be1f-d57550cc96cc">Complete</TemplateStatus>
    <OutputCachingOn xmlns="4873beb7-5857-4685-be1f-d57550cc96cc">false</OutputCachingOn>
    <IsSearchable xmlns="4873beb7-5857-4685-be1f-d57550cc96cc">false</IsSearchable>
    <HandoffToMSDN xmlns="4873beb7-5857-4685-be1f-d57550cc96cc" xsi:nil="true"/>
    <UALocRecommendation xmlns="4873beb7-5857-4685-be1f-d57550cc96cc">Localize</UALocRecommendation>
    <UALocComments xmlns="4873beb7-5857-4685-be1f-d57550cc96cc" xsi:nil="true"/>
    <ShowIn xmlns="4873beb7-5857-4685-be1f-d57550cc96cc">Show everywhere</ShowIn>
    <ThumbnailAssetId xmlns="4873beb7-5857-4685-be1f-d57550cc96cc" xsi:nil="true"/>
    <ContentItem xmlns="4873beb7-5857-4685-be1f-d57550cc96cc" xsi:nil="true"/>
    <LastModifiedDateTime xmlns="4873beb7-5857-4685-be1f-d57550cc96cc" xsi:nil="true"/>
    <ClipArtFilename xmlns="4873beb7-5857-4685-be1f-d57550cc96cc" xsi:nil="true"/>
    <CSXHash xmlns="4873beb7-5857-4685-be1f-d57550cc96cc" xsi:nil="true"/>
    <DirectSourceMarket xmlns="4873beb7-5857-4685-be1f-d57550cc96cc" xsi:nil="true"/>
    <PlannedPubDate xmlns="4873beb7-5857-4685-be1f-d57550cc96cc" xsi:nil="true"/>
    <ArtSampleDocs xmlns="4873beb7-5857-4685-be1f-d57550cc96cc" xsi:nil="true"/>
    <TrustLevel xmlns="4873beb7-5857-4685-be1f-d57550cc96cc">1 Microsoft Managed Content</TrustLevel>
    <CSXSubmissionMarket xmlns="4873beb7-5857-4685-be1f-d57550cc96cc" xsi:nil="true"/>
    <VoteCount xmlns="4873beb7-5857-4685-be1f-d57550cc96cc" xsi:nil="true"/>
    <BusinessGroup xmlns="4873beb7-5857-4685-be1f-d57550cc96cc" xsi:nil="true"/>
    <TimesCloned xmlns="4873beb7-5857-4685-be1f-d57550cc96cc" xsi:nil="true"/>
    <AverageRating xmlns="4873beb7-5857-4685-be1f-d57550cc96cc" xsi:nil="true"/>
    <Provider xmlns="4873beb7-5857-4685-be1f-d57550cc96cc">EY006220130</Provider>
    <UACurrentWords xmlns="4873beb7-5857-4685-be1f-d57550cc96cc">0</UACurrentWords>
    <AssetId xmlns="4873beb7-5857-4685-be1f-d57550cc96cc">TP010286718</AssetId>
    <APEditor xmlns="4873beb7-5857-4685-be1f-d57550cc96cc">
      <UserInfo>
        <DisplayName/>
        <AccountId>92</AccountId>
        <AccountType/>
      </UserInfo>
    </APEditor>
    <DSATActionTaken xmlns="4873beb7-5857-4685-be1f-d57550cc96cc" xsi:nil="true"/>
    <IsDeleted xmlns="4873beb7-5857-4685-be1f-d57550cc96cc">false</IsDeleted>
    <PublishTargets xmlns="4873beb7-5857-4685-be1f-d57550cc96cc">OfficeOnline</PublishTargets>
    <ApprovalLog xmlns="4873beb7-5857-4685-be1f-d57550cc96cc" xsi:nil="true"/>
    <BugNumber xmlns="4873beb7-5857-4685-be1f-d57550cc96cc">193. 196. 196</BugNumber>
    <CrawlForDependencies xmlns="4873beb7-5857-4685-be1f-d57550cc96cc">false</CrawlForDependencies>
    <LastHandOff xmlns="4873beb7-5857-4685-be1f-d57550cc96cc" xsi:nil="true"/>
    <Milestone xmlns="4873beb7-5857-4685-be1f-d57550cc96cc" xsi:nil="true"/>
    <UANotes xmlns="4873beb7-5857-4685-be1f-d57550cc96cc">FedEx</UANotes>
    <PrimaryImageGen xmlns="4873beb7-5857-4685-be1f-d57550cc96cc">true</PrimaryImageGen>
    <TPFriendlyName xmlns="4873beb7-5857-4685-be1f-d57550cc96cc">Sample presentation slides (Blue and purple rays design)</TPFriendlyName>
    <OpenTemplate xmlns="4873beb7-5857-4685-be1f-d57550cc96cc">true</OpenTemplate>
    <TPInstallLocation xmlns="4873beb7-5857-4685-be1f-d57550cc96cc">{My Templates}</TPInstallLocation>
    <TPCommandLine xmlns="4873beb7-5857-4685-be1f-d57550cc96cc">{PP} /n {FilePath}</TPCommandLine>
    <TPAppVersion xmlns="4873beb7-5857-4685-be1f-d57550cc96cc">12</TPAppVersion>
    <TPLaunchHelpLinkType xmlns="4873beb7-5857-4685-be1f-d57550cc96cc">Template</TPLaunchHelpLinkType>
    <TPLaunchHelpLink xmlns="4873beb7-5857-4685-be1f-d57550cc96cc" xsi:nil="true"/>
    <TPApplication xmlns="4873beb7-5857-4685-be1f-d57550cc96cc">PowerPoint</TPApplication>
    <TPNamespace xmlns="4873beb7-5857-4685-be1f-d57550cc96cc">POWERPNT</TPNamespace>
    <TPExecutable xmlns="4873beb7-5857-4685-be1f-d57550cc96cc" xsi:nil="true"/>
    <TPComponent xmlns="4873beb7-5857-4685-be1f-d57550cc96cc">PPTFiles</TPComponent>
    <TPClientViewer xmlns="4873beb7-5857-4685-be1f-d57550cc96cc">Microsoft Office PowerPoint</TPClientViewer>
    <LastPublishResultLookup xmlns="4873beb7-5857-4685-be1f-d57550cc96cc" xsi:nil="true"/>
    <PolicheckWords xmlns="4873beb7-5857-4685-be1f-d57550cc96cc" xsi:nil="true"/>
    <FriendlyTitle xmlns="4873beb7-5857-4685-be1f-d57550cc96cc" xsi:nil="true"/>
    <Manager xmlns="4873beb7-5857-4685-be1f-d57550cc96cc" xsi:nil="true"/>
    <EditorialTags xmlns="4873beb7-5857-4685-be1f-d57550cc96cc" xsi:nil="true"/>
    <LegacyData xmlns="4873beb7-5857-4685-be1f-d57550cc96cc" xsi:nil="true"/>
    <Downloads xmlns="4873beb7-5857-4685-be1f-d57550cc96cc">0</Downloads>
    <Providers xmlns="4873beb7-5857-4685-be1f-d57550cc96cc" xsi:nil="true"/>
    <TemplateTemplateType xmlns="4873beb7-5857-4685-be1f-d57550cc96cc">PowerPoint 12 Default</TemplateTemplateType>
    <OOCacheId xmlns="4873beb7-5857-4685-be1f-d57550cc96cc" xsi:nil="true"/>
    <BlockPublish xmlns="4873beb7-5857-4685-be1f-d57550cc96cc" xsi:nil="true"/>
    <CampaignTagsTaxHTField0 xmlns="4873beb7-5857-4685-be1f-d57550cc96cc">
      <Terms xmlns="http://schemas.microsoft.com/office/infopath/2007/PartnerControls"/>
    </CampaignTagsTaxHTField0>
    <LocLastLocAttemptVersionLookup xmlns="4873beb7-5857-4685-be1f-d57550cc96cc">116199</LocLastLocAttemptVersionLookup>
    <LocLastLocAttemptVersionTypeLookup xmlns="4873beb7-5857-4685-be1f-d57550cc96cc" xsi:nil="true"/>
    <LocOverallPreviewStatusLookup xmlns="4873beb7-5857-4685-be1f-d57550cc96cc" xsi:nil="true"/>
    <LocOverallPublishStatusLookup xmlns="4873beb7-5857-4685-be1f-d57550cc96cc" xsi:nil="true"/>
    <TaxCatchAll xmlns="4873beb7-5857-4685-be1f-d57550cc96cc"/>
    <LocNewPublishedVersionLookup xmlns="4873beb7-5857-4685-be1f-d57550cc96cc" xsi:nil="true"/>
    <LocPublishedDependentAssetsLookup xmlns="4873beb7-5857-4685-be1f-d57550cc96cc" xsi:nil="true"/>
    <LocComments xmlns="4873beb7-5857-4685-be1f-d57550cc96cc" xsi:nil="true"/>
    <LocProcessedForMarketsLookup xmlns="4873beb7-5857-4685-be1f-d57550cc96cc" xsi:nil="true"/>
    <LocRecommendedHandoff xmlns="4873beb7-5857-4685-be1f-d57550cc96cc" xsi:nil="true"/>
    <LocManualTestRequired xmlns="4873beb7-5857-4685-be1f-d57550cc96cc" xsi:nil="true"/>
    <LocProcessedForHandoffsLookup xmlns="4873beb7-5857-4685-be1f-d57550cc96cc" xsi:nil="true"/>
    <LocOverallHandbackStatusLookup xmlns="4873beb7-5857-4685-be1f-d57550cc96cc" xsi:nil="true"/>
    <LocalizationTagsTaxHTField0 xmlns="4873beb7-5857-4685-be1f-d57550cc96cc">
      <Terms xmlns="http://schemas.microsoft.com/office/infopath/2007/PartnerControls"/>
    </LocalizationTagsTaxHTField0>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InternalTagsTaxHTField0 xmlns="4873beb7-5857-4685-be1f-d57550cc96cc">
      <Terms xmlns="http://schemas.microsoft.com/office/infopath/2007/PartnerControls"/>
    </InternalTagsTaxHTField0>
    <RecommendationsModifier xmlns="4873beb7-5857-4685-be1f-d57550cc96cc" xsi:nil="true"/>
    <ScenarioTagsTaxHTField0 xmlns="4873beb7-5857-4685-be1f-d57550cc96cc">
      <Terms xmlns="http://schemas.microsoft.com/office/infopath/2007/PartnerControls"/>
    </ScenarioTagsTaxHTField0>
    <OriginalRelease xmlns="4873beb7-5857-4685-be1f-d57550cc96cc">14</OriginalReleas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F62938-3EF7-404A-A3E2-E7F423BED71C}">
  <ds:schemaRefs>
    <ds:schemaRef ds:uri="http://schemas.microsoft.com/office/2006/documentManagement/types"/>
    <ds:schemaRef ds:uri="http://purl.org/dc/terms/"/>
    <ds:schemaRef ds:uri="http://schemas.openxmlformats.org/package/2006/metadata/core-properties"/>
    <ds:schemaRef ds:uri="4873beb7-5857-4685-be1f-d57550cc96cc"/>
    <ds:schemaRef ds:uri="http://purl.org/dc/elements/1.1/"/>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46747C8-A33C-4F04-B7F1-0C74CD913C38}">
  <ds:schemaRefs>
    <ds:schemaRef ds:uri="http://schemas.microsoft.com/sharepoint/v3/contenttype/forms"/>
  </ds:schemaRefs>
</ds:datastoreItem>
</file>

<file path=customXml/itemProps3.xml><?xml version="1.0" encoding="utf-8"?>
<ds:datastoreItem xmlns:ds="http://schemas.openxmlformats.org/officeDocument/2006/customXml" ds:itemID="{35E78291-21A2-4992-BEE7-2832ED78C2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TM10286718</Template>
  <TotalTime>2937</TotalTime>
  <Words>845</Words>
  <Application>Microsoft Office PowerPoint</Application>
  <PresentationFormat>On-screen Show (4:3)</PresentationFormat>
  <Paragraphs>148</Paragraphs>
  <Slides>16</Slides>
  <Notes>5</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TM10286718</vt:lpstr>
      <vt:lpstr>White with Courier font for code slides</vt:lpstr>
      <vt:lpstr>Radio Source Variability: a tale of 1965</vt:lpstr>
      <vt:lpstr>The view from the West</vt:lpstr>
      <vt:lpstr>1960s: Golden decade of Moscow astrophysics</vt:lpstr>
      <vt:lpstr>1960: Somewhere, at undisclosed location…</vt:lpstr>
      <vt:lpstr>ADU-1000, Solar system intercom</vt:lpstr>
      <vt:lpstr>ADU-1000, the discovery machine</vt:lpstr>
      <vt:lpstr>Forgotten artefact</vt:lpstr>
      <vt:lpstr>Sternberg institute in Yevpatoria</vt:lpstr>
      <vt:lpstr>Astronomy for deep space navigation:  a bit of side history…</vt:lpstr>
      <vt:lpstr>Variability published - I</vt:lpstr>
      <vt:lpstr>Variability published - II</vt:lpstr>
      <vt:lpstr>Press-conference @ Sternberg, 12 Apr 1965 </vt:lpstr>
      <vt:lpstr>1960s: SETI background [in Moscow]</vt:lpstr>
      <vt:lpstr>….published and publicized, 14 April 1965</vt:lpstr>
      <vt:lpstr>Aftermath…</vt:lpstr>
      <vt:lpstr>Acknowledgements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presentation slides (Blue and purple rays design)</dc:title>
  <dc:creator>Microsoft Corp.</dc:creator>
  <cp:lastModifiedBy>Ken Kellermann</cp:lastModifiedBy>
  <cp:revision>71</cp:revision>
  <dcterms:created xsi:type="dcterms:W3CDTF">2008-08-21T01:19:57Z</dcterms:created>
  <dcterms:modified xsi:type="dcterms:W3CDTF">2015-08-19T01:06:58Z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PolicheckStatus">
    <vt:lpwstr>0</vt:lpwstr>
  </property>
  <property fmtid="{D5CDD505-2E9C-101B-9397-08002B2CF9AE}" pid="7" name="Applications">
    <vt:lpwstr>79;#tpl120;#419;#zpp140;#65;#zpp120</vt:lpwstr>
  </property>
  <property fmtid="{D5CDD505-2E9C-101B-9397-08002B2CF9AE}" pid="8" name="PolicheckCounter">
    <vt:lpwstr>0</vt:lpwstr>
  </property>
  <property fmtid="{D5CDD505-2E9C-101B-9397-08002B2CF9AE}" pid="9" name="APTrustLevel">
    <vt:r8>1</vt:r8>
  </property>
</Properties>
</file>