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86" r:id="rId4"/>
    <p:sldId id="387" r:id="rId5"/>
    <p:sldId id="289" r:id="rId6"/>
    <p:sldId id="389" r:id="rId7"/>
    <p:sldId id="316" r:id="rId8"/>
    <p:sldId id="390" r:id="rId9"/>
    <p:sldId id="304" r:id="rId10"/>
    <p:sldId id="347" r:id="rId11"/>
    <p:sldId id="344" r:id="rId12"/>
    <p:sldId id="352" r:id="rId13"/>
    <p:sldId id="343" r:id="rId14"/>
    <p:sldId id="362" r:id="rId15"/>
    <p:sldId id="323" r:id="rId16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-Anwender" initials="Office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76" autoAdjust="0"/>
    <p:restoredTop sz="50000" autoAdjust="0"/>
  </p:normalViewPr>
  <p:slideViewPr>
    <p:cSldViewPr snapToGrid="0" snapToObjects="1">
      <p:cViewPr varScale="1">
        <p:scale>
          <a:sx n="103" d="100"/>
          <a:sy n="103" d="100"/>
        </p:scale>
        <p:origin x="120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0580C-999F-5C49-AB33-011F8DE20EE6}" type="datetimeFigureOut">
              <a:rPr lang="de-DE" smtClean="0"/>
              <a:pPr/>
              <a:t>06.09.2018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179FF-E688-F046-86E6-02763E43EA5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1521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179FF-E688-F046-86E6-02763E43EA56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1601-B47B-264B-9CC6-350C82312385}" type="datetimeFigureOut">
              <a:rPr lang="de-DE" smtClean="0"/>
              <a:pPr/>
              <a:t>06.09.2018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A6E-0E34-174F-B277-FA6C73CABAD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1601-B47B-264B-9CC6-350C82312385}" type="datetimeFigureOut">
              <a:rPr lang="de-DE" smtClean="0"/>
              <a:pPr/>
              <a:t>06.09.2018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A6E-0E34-174F-B277-FA6C73CABAD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1601-B47B-264B-9CC6-350C82312385}" type="datetimeFigureOut">
              <a:rPr lang="de-DE" smtClean="0"/>
              <a:pPr/>
              <a:t>06.09.2018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A6E-0E34-174F-B277-FA6C73CABAD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1601-B47B-264B-9CC6-350C82312385}" type="datetimeFigureOut">
              <a:rPr lang="de-DE" smtClean="0"/>
              <a:pPr/>
              <a:t>06.09.2018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A6E-0E34-174F-B277-FA6C73CABAD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1601-B47B-264B-9CC6-350C82312385}" type="datetimeFigureOut">
              <a:rPr lang="de-DE" smtClean="0"/>
              <a:pPr/>
              <a:t>06.09.2018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A6E-0E34-174F-B277-FA6C73CABAD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1601-B47B-264B-9CC6-350C82312385}" type="datetimeFigureOut">
              <a:rPr lang="de-DE" smtClean="0"/>
              <a:pPr/>
              <a:t>06.09.2018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A6E-0E34-174F-B277-FA6C73CABAD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1601-B47B-264B-9CC6-350C82312385}" type="datetimeFigureOut">
              <a:rPr lang="de-DE" smtClean="0"/>
              <a:pPr/>
              <a:t>06.09.2018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A6E-0E34-174F-B277-FA6C73CABAD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1601-B47B-264B-9CC6-350C82312385}" type="datetimeFigureOut">
              <a:rPr lang="de-DE" smtClean="0"/>
              <a:pPr/>
              <a:t>06.09.2018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A6E-0E34-174F-B277-FA6C73CABAD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1601-B47B-264B-9CC6-350C82312385}" type="datetimeFigureOut">
              <a:rPr lang="de-DE" smtClean="0"/>
              <a:pPr/>
              <a:t>06.09.2018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A6E-0E34-174F-B277-FA6C73CABAD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1601-B47B-264B-9CC6-350C82312385}" type="datetimeFigureOut">
              <a:rPr lang="de-DE" smtClean="0"/>
              <a:pPr/>
              <a:t>06.09.2018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A6E-0E34-174F-B277-FA6C73CABAD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1601-B47B-264B-9CC6-350C82312385}" type="datetimeFigureOut">
              <a:rPr lang="de-DE" smtClean="0"/>
              <a:pPr/>
              <a:t>06.09.2018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9A6E-0E34-174F-B277-FA6C73CABAD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31601-B47B-264B-9CC6-350C82312385}" type="datetimeFigureOut">
              <a:rPr lang="de-DE" smtClean="0"/>
              <a:pPr/>
              <a:t>06.09.2018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99A6E-0E34-174F-B277-FA6C73CABAD5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8975" y="80404"/>
            <a:ext cx="6201832" cy="1102519"/>
          </a:xfrm>
        </p:spPr>
        <p:txBody>
          <a:bodyPr>
            <a:normAutofit/>
          </a:bodyPr>
          <a:lstStyle/>
          <a:p>
            <a:r>
              <a:rPr lang="de-DE" sz="2700" b="1" dirty="0"/>
              <a:t>The </a:t>
            </a:r>
            <a:r>
              <a:rPr lang="de-DE" sz="2700" b="1" dirty="0" err="1"/>
              <a:t>Effelsberg</a:t>
            </a:r>
            <a:r>
              <a:rPr lang="de-DE" sz="2700" b="1" dirty="0"/>
              <a:t> 100-m </a:t>
            </a:r>
            <a:r>
              <a:rPr lang="de-DE" sz="2700" b="1" dirty="0" err="1"/>
              <a:t>dish</a:t>
            </a:r>
            <a:r>
              <a:rPr lang="de-DE" sz="2700" b="1" dirty="0"/>
              <a:t> – </a:t>
            </a:r>
            <a:br>
              <a:rPr lang="de-DE" sz="2700" b="1" dirty="0"/>
            </a:br>
            <a:r>
              <a:rPr lang="de-DE" sz="2700" b="1" dirty="0" err="1"/>
              <a:t>the</a:t>
            </a:r>
            <a:r>
              <a:rPr lang="de-DE" sz="2700" b="1" dirty="0"/>
              <a:t> </a:t>
            </a:r>
            <a:r>
              <a:rPr lang="de-DE" sz="2700" b="1" dirty="0" err="1"/>
              <a:t>first</a:t>
            </a:r>
            <a:r>
              <a:rPr lang="de-DE" sz="2700" b="1" dirty="0"/>
              <a:t> </a:t>
            </a:r>
            <a:r>
              <a:rPr lang="de-DE" sz="2700" b="1" dirty="0" err="1"/>
              <a:t>homologous</a:t>
            </a:r>
            <a:r>
              <a:rPr lang="de-DE" sz="2700" b="1" dirty="0"/>
              <a:t> </a:t>
            </a:r>
            <a:r>
              <a:rPr lang="de-DE" sz="2700" b="1" dirty="0" err="1"/>
              <a:t>radio</a:t>
            </a:r>
            <a:r>
              <a:rPr lang="de-DE" sz="2700" b="1" dirty="0"/>
              <a:t> </a:t>
            </a:r>
            <a:r>
              <a:rPr lang="de-DE" sz="2700" b="1" dirty="0" err="1"/>
              <a:t>telescope</a:t>
            </a:r>
            <a:endParaRPr lang="de-DE" sz="2700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45956" y="1217066"/>
            <a:ext cx="3486601" cy="1386791"/>
          </a:xfrm>
        </p:spPr>
        <p:txBody>
          <a:bodyPr>
            <a:noAutofit/>
          </a:bodyPr>
          <a:lstStyle/>
          <a:p>
            <a:r>
              <a:rPr lang="de-DE" sz="1800" dirty="0">
                <a:solidFill>
                  <a:srgbClr val="000090"/>
                </a:solidFill>
                <a:latin typeface="Gill Sans"/>
                <a:cs typeface="Gill Sans"/>
              </a:rPr>
              <a:t>Alex Kraus, MPIfR</a:t>
            </a:r>
          </a:p>
          <a:p>
            <a:endParaRPr lang="de-DE" sz="1800" dirty="0">
              <a:solidFill>
                <a:srgbClr val="000090"/>
              </a:solidFill>
              <a:latin typeface="Gill Sans"/>
              <a:cs typeface="Gill Sans"/>
            </a:endParaRPr>
          </a:p>
          <a:p>
            <a:r>
              <a:rPr lang="de-DE" sz="1800" dirty="0">
                <a:solidFill>
                  <a:srgbClr val="000090"/>
                </a:solidFill>
                <a:latin typeface="Gill Sans"/>
                <a:cs typeface="Gill Sans"/>
              </a:rPr>
              <a:t>IAU GA Vienna</a:t>
            </a:r>
          </a:p>
          <a:p>
            <a:r>
              <a:rPr lang="de-DE" sz="1800" dirty="0">
                <a:solidFill>
                  <a:srgbClr val="000090"/>
                </a:solidFill>
                <a:latin typeface="Gill Sans"/>
                <a:cs typeface="Gill Sans"/>
              </a:rPr>
              <a:t>Aug 27, 2018</a:t>
            </a:r>
            <a:endParaRPr lang="en-US" sz="1800" dirty="0">
              <a:solidFill>
                <a:srgbClr val="000090"/>
              </a:solidFill>
              <a:latin typeface="Gill Sans"/>
              <a:cs typeface="Gill Sans"/>
            </a:endParaRPr>
          </a:p>
        </p:txBody>
      </p:sp>
      <p:pic>
        <p:nvPicPr>
          <p:cNvPr id="4" name="Bild 3" descr="herbs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774" y="1182923"/>
            <a:ext cx="2098436" cy="2964434"/>
          </a:xfrm>
          <a:prstGeom prst="rect">
            <a:avLst/>
          </a:prstGeom>
        </p:spPr>
      </p:pic>
      <p:pic>
        <p:nvPicPr>
          <p:cNvPr id="6" name="Bild 5" descr="luftbild-m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12" y="2603857"/>
            <a:ext cx="3674205" cy="2448726"/>
          </a:xfrm>
          <a:prstGeom prst="rect">
            <a:avLst/>
          </a:prstGeom>
        </p:spPr>
      </p:pic>
      <p:pic>
        <p:nvPicPr>
          <p:cNvPr id="7" name="Bild 6" descr="minerva_log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869" y="4336369"/>
            <a:ext cx="1285875" cy="714375"/>
          </a:xfrm>
          <a:prstGeom prst="rect">
            <a:avLst/>
          </a:prstGeom>
        </p:spPr>
      </p:pic>
      <p:pic>
        <p:nvPicPr>
          <p:cNvPr id="8" name="Bild 7" descr="logog75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6674" y="4298792"/>
            <a:ext cx="1600200" cy="76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23" y="654878"/>
            <a:ext cx="4594987" cy="4488622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485900" y="139700"/>
            <a:ext cx="6172200" cy="342900"/>
          </a:xfrm>
        </p:spPr>
        <p:txBody>
          <a:bodyPr>
            <a:normAutofit fontScale="90000"/>
          </a:bodyPr>
          <a:lstStyle/>
          <a:p>
            <a:r>
              <a:rPr lang="de-DE" sz="1800" b="1" dirty="0">
                <a:solidFill>
                  <a:srgbClr val="953735"/>
                </a:solidFill>
                <a:latin typeface="Gill Sans"/>
                <a:cs typeface="Gill Sans"/>
              </a:rPr>
              <a:t>K-Band Line Surveys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12950" y="777801"/>
            <a:ext cx="3141674" cy="3820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Gill Sans"/>
              </a:rPr>
              <a:t>Gong et al., 2015: </a:t>
            </a:r>
          </a:p>
          <a:p>
            <a:endParaRPr lang="en-GB" sz="1350" dirty="0">
              <a:latin typeface="Gill Sans"/>
            </a:endParaRPr>
          </a:p>
          <a:p>
            <a:r>
              <a:rPr lang="en-GB" sz="1350" dirty="0">
                <a:latin typeface="Gill Sans"/>
              </a:rPr>
              <a:t>Survey on Orion-KL (18-26.5 GHz)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GB" sz="1350" dirty="0">
                <a:latin typeface="Gill Sans"/>
                <a:sym typeface="Wingdings" panose="05000000000000000000" pitchFamily="2" charset="2"/>
              </a:rPr>
              <a:t>261 lines detected</a:t>
            </a:r>
          </a:p>
          <a:p>
            <a:r>
              <a:rPr lang="en-GB" sz="1350" dirty="0">
                <a:latin typeface="Gill Sans"/>
                <a:sym typeface="Wingdings" panose="05000000000000000000" pitchFamily="2" charset="2"/>
              </a:rPr>
              <a:t/>
            </a:r>
            <a:br>
              <a:rPr lang="en-GB" sz="1350" dirty="0">
                <a:latin typeface="Gill Sans"/>
                <a:sym typeface="Wingdings" panose="05000000000000000000" pitchFamily="2" charset="2"/>
              </a:rPr>
            </a:br>
            <a:endParaRPr lang="en-GB" sz="1350" dirty="0">
              <a:latin typeface="Gill Sans"/>
              <a:sym typeface="Wingdings" panose="05000000000000000000" pitchFamily="2" charset="2"/>
            </a:endParaRPr>
          </a:p>
          <a:p>
            <a:r>
              <a:rPr lang="en-GB" sz="1350" u="sng" dirty="0">
                <a:latin typeface="Gill Sans"/>
                <a:sym typeface="Wingdings" panose="05000000000000000000" pitchFamily="2" charset="2"/>
              </a:rPr>
              <a:t>Now: </a:t>
            </a:r>
          </a:p>
          <a:p>
            <a:r>
              <a:rPr lang="en-GB" sz="1350" dirty="0">
                <a:latin typeface="Gill Sans"/>
                <a:sym typeface="Wingdings" panose="05000000000000000000" pitchFamily="2" charset="2"/>
              </a:rPr>
              <a:t>Use the 8 GHz-mode of the new K-band receiver together with 28 FFT spectrometers:</a:t>
            </a:r>
          </a:p>
          <a:p>
            <a:endParaRPr lang="en-GB" sz="1350" dirty="0">
              <a:latin typeface="Gill Sans"/>
              <a:sym typeface="Wingdings" panose="05000000000000000000" pitchFamily="2" charset="2"/>
            </a:endParaRPr>
          </a:p>
          <a:p>
            <a:pPr>
              <a:lnSpc>
                <a:spcPts val="2250"/>
              </a:lnSpc>
            </a:pPr>
            <a:r>
              <a:rPr lang="en-GB" sz="1350" dirty="0">
                <a:latin typeface="Gill Sans"/>
                <a:sym typeface="Wingdings" panose="05000000000000000000" pitchFamily="2" charset="2"/>
              </a:rPr>
              <a:t>1.8 * 10</a:t>
            </a:r>
            <a:r>
              <a:rPr lang="en-GB" sz="1350" baseline="30000" dirty="0">
                <a:latin typeface="Gill Sans"/>
                <a:sym typeface="Wingdings" panose="05000000000000000000" pitchFamily="2" charset="2"/>
              </a:rPr>
              <a:t>6</a:t>
            </a:r>
            <a:r>
              <a:rPr lang="en-GB" sz="1350" dirty="0">
                <a:latin typeface="Gill Sans"/>
                <a:sym typeface="Wingdings" panose="05000000000000000000" pitchFamily="2" charset="2"/>
              </a:rPr>
              <a:t> channels, </a:t>
            </a:r>
          </a:p>
          <a:p>
            <a:pPr>
              <a:lnSpc>
                <a:spcPts val="2250"/>
              </a:lnSpc>
            </a:pPr>
            <a:r>
              <a:rPr lang="en-GB" sz="1350" dirty="0">
                <a:latin typeface="Gill Sans"/>
                <a:sym typeface="Wingdings" panose="05000000000000000000" pitchFamily="2" charset="2"/>
              </a:rPr>
              <a:t>4.5 kHz resolution,</a:t>
            </a:r>
          </a:p>
          <a:p>
            <a:pPr>
              <a:lnSpc>
                <a:spcPts val="2250"/>
              </a:lnSpc>
            </a:pPr>
            <a:r>
              <a:rPr lang="de-DE" sz="1350" dirty="0" err="1">
                <a:latin typeface="Symbol" charset="2"/>
                <a:ea typeface="Symbol" charset="2"/>
                <a:cs typeface="Symbol" charset="2"/>
                <a:sym typeface="Wingdings" panose="05000000000000000000" pitchFamily="2" charset="2"/>
              </a:rPr>
              <a:t>D</a:t>
            </a:r>
            <a:r>
              <a:rPr lang="de-DE" sz="1350" dirty="0" err="1">
                <a:latin typeface="Gill Sans"/>
                <a:sym typeface="Wingdings" panose="05000000000000000000" pitchFamily="2" charset="2"/>
              </a:rPr>
              <a:t>v</a:t>
            </a:r>
            <a:r>
              <a:rPr lang="de-DE" sz="1350" dirty="0">
                <a:latin typeface="Gill Sans"/>
                <a:sym typeface="Wingdings" panose="05000000000000000000" pitchFamily="2" charset="2"/>
              </a:rPr>
              <a:t> ~ 0.08 km/s</a:t>
            </a:r>
          </a:p>
          <a:p>
            <a:pPr>
              <a:lnSpc>
                <a:spcPts val="2250"/>
              </a:lnSpc>
            </a:pPr>
            <a:endParaRPr lang="de-DE" sz="1350" dirty="0">
              <a:latin typeface="Gill Sans"/>
              <a:sym typeface="Wingdings" panose="05000000000000000000" pitchFamily="2" charset="2"/>
            </a:endParaRPr>
          </a:p>
          <a:p>
            <a:pPr>
              <a:lnSpc>
                <a:spcPts val="2250"/>
              </a:lnSpc>
            </a:pPr>
            <a:r>
              <a:rPr lang="de-DE" sz="1350" dirty="0" err="1">
                <a:solidFill>
                  <a:schemeClr val="accent2"/>
                </a:solidFill>
                <a:latin typeface="Gill Sans"/>
                <a:sym typeface="Wingdings" panose="05000000000000000000" pitchFamily="2" charset="2"/>
              </a:rPr>
              <a:t>Instantaneously</a:t>
            </a:r>
            <a:r>
              <a:rPr lang="de-DE" sz="1350" dirty="0">
                <a:solidFill>
                  <a:schemeClr val="accent2"/>
                </a:solidFill>
                <a:latin typeface="Gill Sans"/>
                <a:sym typeface="Wingdings" panose="05000000000000000000" pitchFamily="2" charset="2"/>
              </a:rPr>
              <a:t>!</a:t>
            </a:r>
            <a:endParaRPr lang="en-GB" sz="1350" dirty="0">
              <a:solidFill>
                <a:schemeClr val="accent2"/>
              </a:solidFill>
              <a:latin typeface="Gill Sans"/>
              <a:sym typeface="Wingdings" panose="05000000000000000000" pitchFamily="2" charset="2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B1CCDC75-48D7-2F4A-955B-843EAF44FB71}"/>
              </a:ext>
            </a:extLst>
          </p:cNvPr>
          <p:cNvCxnSpPr>
            <a:cxnSpLocks/>
          </p:cNvCxnSpPr>
          <p:nvPr/>
        </p:nvCxnSpPr>
        <p:spPr>
          <a:xfrm flipH="1">
            <a:off x="713434" y="539354"/>
            <a:ext cx="785781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7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eff_cband_dispers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42" y="2861361"/>
            <a:ext cx="2972691" cy="224050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24671" y="661073"/>
            <a:ext cx="3568520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75" dirty="0"/>
              <a:t>~30% </a:t>
            </a:r>
            <a:r>
              <a:rPr lang="de-DE" sz="1275" dirty="0" err="1"/>
              <a:t>of</a:t>
            </a:r>
            <a:r>
              <a:rPr lang="de-DE" sz="1275" dirty="0"/>
              <a:t> </a:t>
            </a:r>
            <a:r>
              <a:rPr lang="de-DE" sz="1275" dirty="0" err="1"/>
              <a:t>observing</a:t>
            </a:r>
            <a:r>
              <a:rPr lang="de-DE" sz="1275" dirty="0"/>
              <a:t> time </a:t>
            </a:r>
            <a:r>
              <a:rPr lang="de-DE" sz="1275" dirty="0" err="1"/>
              <a:t>for</a:t>
            </a:r>
            <a:r>
              <a:rPr lang="de-DE" sz="1275" dirty="0"/>
              <a:t> </a:t>
            </a:r>
            <a:r>
              <a:rPr lang="en-GB" sz="1275" dirty="0"/>
              <a:t>pulsar observations</a:t>
            </a:r>
          </a:p>
          <a:p>
            <a:endParaRPr lang="en-GB" sz="1275" dirty="0"/>
          </a:p>
          <a:p>
            <a:r>
              <a:rPr lang="en-GB" sz="1275" dirty="0"/>
              <a:t>Goals: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75" dirty="0">
                <a:solidFill>
                  <a:schemeClr val="accent2"/>
                </a:solidFill>
              </a:rPr>
              <a:t>Gravitational wave detection in the </a:t>
            </a:r>
            <a:r>
              <a:rPr lang="en-GB" sz="1275" dirty="0" err="1">
                <a:solidFill>
                  <a:schemeClr val="accent2"/>
                </a:solidFill>
              </a:rPr>
              <a:t>nHz</a:t>
            </a:r>
            <a:r>
              <a:rPr lang="en-GB" sz="1275" dirty="0">
                <a:solidFill>
                  <a:schemeClr val="accent2"/>
                </a:solidFill>
              </a:rPr>
              <a:t> regime.</a:t>
            </a:r>
            <a:r>
              <a:rPr lang="en-GB" sz="1275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75" dirty="0"/>
              <a:t>Testing GR and alternative theories.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75" dirty="0"/>
              <a:t>Measure neutron star masses.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75" dirty="0"/>
              <a:t>Probing the interior of neutron stars.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75" dirty="0"/>
              <a:t>Study orbital parameters in binary systems.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75" dirty="0"/>
              <a:t>Searching for new pulsars / binary systems.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75" dirty="0"/>
              <a:t>…</a:t>
            </a:r>
          </a:p>
        </p:txBody>
      </p:sp>
      <p:sp>
        <p:nvSpPr>
          <p:cNvPr id="7" name="Titel 7"/>
          <p:cNvSpPr>
            <a:spLocks noGrp="1"/>
          </p:cNvSpPr>
          <p:nvPr>
            <p:ph type="title"/>
          </p:nvPr>
        </p:nvSpPr>
        <p:spPr>
          <a:xfrm>
            <a:off x="1485900" y="139700"/>
            <a:ext cx="6172200" cy="342900"/>
          </a:xfrm>
        </p:spPr>
        <p:txBody>
          <a:bodyPr>
            <a:normAutofit fontScale="90000"/>
          </a:bodyPr>
          <a:lstStyle/>
          <a:p>
            <a:r>
              <a:rPr lang="de-DE" sz="1800" b="1" dirty="0">
                <a:solidFill>
                  <a:srgbClr val="953735"/>
                </a:solidFill>
                <a:latin typeface="Gill Sans"/>
                <a:cs typeface="Gill Sans"/>
              </a:rPr>
              <a:t>Pulsar </a:t>
            </a:r>
            <a:r>
              <a:rPr lang="de-DE" sz="1800" b="1" dirty="0" err="1">
                <a:solidFill>
                  <a:srgbClr val="953735"/>
                </a:solidFill>
                <a:latin typeface="Gill Sans"/>
                <a:cs typeface="Gill Sans"/>
              </a:rPr>
              <a:t>Observations</a:t>
            </a:r>
            <a:endParaRPr lang="de-DE" sz="1800" b="1" dirty="0">
              <a:solidFill>
                <a:srgbClr val="953735"/>
              </a:solidFill>
              <a:latin typeface="Gill Sans"/>
              <a:cs typeface="Gill San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24671" y="2771011"/>
            <a:ext cx="4148295" cy="680956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1275" dirty="0">
                <a:solidFill>
                  <a:schemeClr val="tx2"/>
                </a:solidFill>
              </a:rPr>
              <a:t>Large European Array for Pulsars (LEAP</a:t>
            </a:r>
            <a:r>
              <a:rPr lang="en-GB" sz="1275" dirty="0"/>
              <a:t>):</a:t>
            </a:r>
          </a:p>
          <a:p>
            <a:r>
              <a:rPr lang="en-GB" sz="1275" dirty="0">
                <a:sym typeface="Wingdings" panose="05000000000000000000" pitchFamily="2" charset="2"/>
              </a:rPr>
              <a:t>Coherent addition of the pulsar signals from </a:t>
            </a:r>
            <a:br>
              <a:rPr lang="en-GB" sz="1275" dirty="0">
                <a:sym typeface="Wingdings" panose="05000000000000000000" pitchFamily="2" charset="2"/>
              </a:rPr>
            </a:br>
            <a:r>
              <a:rPr lang="en-GB" sz="1275" dirty="0">
                <a:sym typeface="Wingdings" panose="05000000000000000000" pitchFamily="2" charset="2"/>
              </a:rPr>
              <a:t>EB, JB, SRT, WSRT, </a:t>
            </a:r>
            <a:r>
              <a:rPr lang="en-GB" sz="1275" dirty="0" err="1">
                <a:sym typeface="Wingdings" panose="05000000000000000000" pitchFamily="2" charset="2"/>
              </a:rPr>
              <a:t>Nancay</a:t>
            </a:r>
            <a:r>
              <a:rPr lang="en-GB" sz="1275" dirty="0">
                <a:sym typeface="Wingdings" panose="05000000000000000000" pitchFamily="2" charset="2"/>
              </a:rPr>
              <a:t> (</a:t>
            </a:r>
            <a:r>
              <a:rPr lang="de-DE" sz="1275" dirty="0">
                <a:sym typeface="Wingdings" panose="05000000000000000000" pitchFamily="2" charset="2"/>
              </a:rPr>
              <a:t>~ </a:t>
            </a:r>
            <a:r>
              <a:rPr lang="en-GB" sz="1275" dirty="0">
                <a:sym typeface="Wingdings" panose="05000000000000000000" pitchFamily="2" charset="2"/>
              </a:rPr>
              <a:t>a single-dish with D = 194m).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24671" y="3663373"/>
            <a:ext cx="3979227" cy="126957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75" dirty="0"/>
              <a:t>Fast Radio Burst 121102</a:t>
            </a:r>
          </a:p>
          <a:p>
            <a:endParaRPr lang="en-GB" sz="1275" dirty="0">
              <a:solidFill>
                <a:schemeClr val="accent2"/>
              </a:solidFill>
            </a:endParaRPr>
          </a:p>
          <a:p>
            <a:r>
              <a:rPr lang="en-GB" sz="1275" dirty="0">
                <a:solidFill>
                  <a:schemeClr val="accent2"/>
                </a:solidFill>
              </a:rPr>
              <a:t>First detection at 5 GHz </a:t>
            </a:r>
            <a:r>
              <a:rPr lang="en-GB" sz="1275" dirty="0"/>
              <a:t>(EB, Aug 20, 2016) </a:t>
            </a:r>
          </a:p>
          <a:p>
            <a:r>
              <a:rPr lang="en-GB" sz="1275" dirty="0"/>
              <a:t>DM = 560 pc cm</a:t>
            </a:r>
            <a:r>
              <a:rPr lang="en-GB" sz="1275" baseline="30000" dirty="0"/>
              <a:t>-3</a:t>
            </a:r>
            <a:r>
              <a:rPr lang="en-GB" sz="1275" dirty="0"/>
              <a:t>  </a:t>
            </a:r>
            <a:r>
              <a:rPr lang="en-GB" sz="1275" dirty="0">
                <a:sym typeface="Wingdings"/>
              </a:rPr>
              <a:t> extragalactic</a:t>
            </a:r>
            <a:r>
              <a:rPr lang="en-GB" sz="1275" baseline="30000" dirty="0">
                <a:sym typeface="Wingdings"/>
              </a:rPr>
              <a:t> </a:t>
            </a:r>
            <a:r>
              <a:rPr lang="en-GB" sz="1275" dirty="0"/>
              <a:t>(</a:t>
            </a:r>
            <a:r>
              <a:rPr lang="en-GB" sz="1275" dirty="0" err="1"/>
              <a:t>Spitler</a:t>
            </a:r>
            <a:r>
              <a:rPr lang="en-GB" sz="1275" dirty="0"/>
              <a:t> et al., in prep.)</a:t>
            </a:r>
          </a:p>
          <a:p>
            <a:endParaRPr lang="en-GB" sz="1275" dirty="0"/>
          </a:p>
          <a:p>
            <a:r>
              <a:rPr lang="en-GB" sz="1275" dirty="0">
                <a:sym typeface="Wingdings" panose="05000000000000000000" pitchFamily="2" charset="2"/>
              </a:rPr>
              <a:t> Trigger LOFAR observations (low </a:t>
            </a:r>
            <a:r>
              <a:rPr lang="en-GB" sz="1275" dirty="0" err="1">
                <a:sym typeface="Wingdings" panose="05000000000000000000" pitchFamily="2" charset="2"/>
              </a:rPr>
              <a:t>freqs</a:t>
            </a:r>
            <a:r>
              <a:rPr lang="en-GB" sz="1275" dirty="0">
                <a:sym typeface="Wingdings" panose="05000000000000000000" pitchFamily="2" charset="2"/>
              </a:rPr>
              <a:t>. come later)</a:t>
            </a:r>
            <a:endParaRPr lang="en-GB" sz="1275" dirty="0"/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532" y="620210"/>
            <a:ext cx="2966397" cy="2325014"/>
          </a:xfrm>
          <a:prstGeom prst="rect">
            <a:avLst/>
          </a:prstGeom>
        </p:spPr>
      </p:pic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F15D827E-4FFE-454D-9E00-68492780949A}"/>
              </a:ext>
            </a:extLst>
          </p:cNvPr>
          <p:cNvCxnSpPr>
            <a:cxnSpLocks/>
          </p:cNvCxnSpPr>
          <p:nvPr/>
        </p:nvCxnSpPr>
        <p:spPr>
          <a:xfrm flipH="1">
            <a:off x="713434" y="539354"/>
            <a:ext cx="785781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21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aus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9" y="2468395"/>
            <a:ext cx="3428872" cy="260776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89304" y="1726895"/>
            <a:ext cx="2996307" cy="68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75" dirty="0">
                <a:latin typeface="Gill Sans" charset="0"/>
                <a:ea typeface="Gill Sans" charset="0"/>
                <a:cs typeface="Gill Sans" charset="0"/>
              </a:rPr>
              <a:t>Magnetic fields in the Galaxy Cluster Relic CIZA J2242+53, „sausage“, </a:t>
            </a:r>
            <a:r>
              <a:rPr lang="en-GB" sz="1275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GB" sz="1275" dirty="0">
                <a:latin typeface="Gill Sans" charset="0"/>
                <a:ea typeface="Gill Sans" charset="0"/>
                <a:cs typeface="Gill Sans" charset="0"/>
              </a:rPr>
              <a:t> = 3.6cm</a:t>
            </a:r>
          </a:p>
          <a:p>
            <a:r>
              <a:rPr lang="en-GB" sz="1275" dirty="0" err="1">
                <a:solidFill>
                  <a:srgbClr val="C0504D"/>
                </a:solidFill>
                <a:latin typeface="Gill Sans" charset="0"/>
                <a:ea typeface="Gill Sans" charset="0"/>
                <a:cs typeface="Gill Sans" charset="0"/>
              </a:rPr>
              <a:t>p</a:t>
            </a:r>
            <a:r>
              <a:rPr lang="en-GB" sz="1275" baseline="-25000" dirty="0" err="1">
                <a:solidFill>
                  <a:srgbClr val="C0504D"/>
                </a:solidFill>
                <a:latin typeface="Gill Sans" charset="0"/>
                <a:ea typeface="Gill Sans" charset="0"/>
                <a:cs typeface="Gill Sans" charset="0"/>
              </a:rPr>
              <a:t>max</a:t>
            </a:r>
            <a:r>
              <a:rPr lang="en-GB" sz="1275" dirty="0">
                <a:solidFill>
                  <a:srgbClr val="C0504D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GB" sz="1275" b="1" dirty="0">
                <a:solidFill>
                  <a:srgbClr val="C0504D"/>
                </a:solidFill>
                <a:latin typeface="+mj-lt"/>
                <a:ea typeface="Gill Sans" charset="0"/>
                <a:cs typeface="Gill Sans" charset="0"/>
              </a:rPr>
              <a:t>≈ 55% </a:t>
            </a:r>
            <a:r>
              <a:rPr lang="en-GB" sz="1275" dirty="0">
                <a:latin typeface="Gill Sans" charset="0"/>
                <a:ea typeface="Gill Sans" charset="0"/>
                <a:cs typeface="Gill Sans" charset="0"/>
              </a:rPr>
              <a:t>(</a:t>
            </a:r>
            <a:r>
              <a:rPr lang="en-GB" sz="1275" dirty="0" err="1">
                <a:latin typeface="Gill Sans" charset="0"/>
                <a:ea typeface="Gill Sans" charset="0"/>
                <a:cs typeface="Gill Sans" charset="0"/>
              </a:rPr>
              <a:t>Kierdorf</a:t>
            </a:r>
            <a:r>
              <a:rPr lang="en-GB" sz="1275" dirty="0">
                <a:latin typeface="Gill Sans" charset="0"/>
                <a:ea typeface="Gill Sans" charset="0"/>
                <a:cs typeface="Gill Sans" charset="0"/>
              </a:rPr>
              <a:t> et al., 2017)</a:t>
            </a:r>
          </a:p>
        </p:txBody>
      </p:sp>
      <p:sp>
        <p:nvSpPr>
          <p:cNvPr id="7" name="Titel 7"/>
          <p:cNvSpPr>
            <a:spLocks noGrp="1"/>
          </p:cNvSpPr>
          <p:nvPr>
            <p:ph type="title"/>
          </p:nvPr>
        </p:nvSpPr>
        <p:spPr>
          <a:xfrm>
            <a:off x="1485900" y="139700"/>
            <a:ext cx="6172200" cy="342900"/>
          </a:xfrm>
        </p:spPr>
        <p:txBody>
          <a:bodyPr>
            <a:normAutofit fontScale="90000"/>
          </a:bodyPr>
          <a:lstStyle/>
          <a:p>
            <a:r>
              <a:rPr lang="en-GB" sz="1800" b="1" dirty="0">
                <a:solidFill>
                  <a:srgbClr val="953735"/>
                </a:solidFill>
                <a:latin typeface="Gill Sans"/>
                <a:cs typeface="Gill Sans"/>
              </a:rPr>
              <a:t>Radio continuum and Polarimetry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631079" y="2682321"/>
            <a:ext cx="11913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Contours: Stokes I</a:t>
            </a:r>
          </a:p>
          <a:p>
            <a:r>
              <a:rPr lang="en-GB" sz="750" dirty="0" err="1">
                <a:solidFill>
                  <a:schemeClr val="bg1"/>
                </a:solidFill>
              </a:rPr>
              <a:t>Colors</a:t>
            </a:r>
            <a:r>
              <a:rPr lang="en-GB" sz="750" dirty="0">
                <a:solidFill>
                  <a:schemeClr val="bg1"/>
                </a:solidFill>
              </a:rPr>
              <a:t>: polarized </a:t>
            </a:r>
            <a:r>
              <a:rPr lang="en-GB" sz="750" dirty="0" err="1">
                <a:solidFill>
                  <a:schemeClr val="bg1"/>
                </a:solidFill>
              </a:rPr>
              <a:t>emssion</a:t>
            </a:r>
            <a:endParaRPr lang="en-GB" sz="75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81855" y="663217"/>
            <a:ext cx="6644900" cy="170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GB" sz="1275" dirty="0">
                <a:latin typeface="Gill Sans"/>
              </a:rPr>
              <a:t>The 100-m telescope is well-suited for sensitive and broad-band continuum observations:</a:t>
            </a:r>
          </a:p>
          <a:p>
            <a:pPr marL="214313" indent="-214313">
              <a:spcAft>
                <a:spcPts val="225"/>
              </a:spcAft>
              <a:buFontTx/>
              <a:buChar char="-"/>
            </a:pPr>
            <a:r>
              <a:rPr lang="en-GB" sz="1275" dirty="0">
                <a:latin typeface="Gill Sans"/>
              </a:rPr>
              <a:t>Secondary Focus: Good frequency coverage (2.6-43 GHz), high agility (30 secs switching time)</a:t>
            </a:r>
          </a:p>
          <a:p>
            <a:pPr marL="214313" indent="-214313">
              <a:spcAft>
                <a:spcPts val="225"/>
              </a:spcAft>
              <a:buFontTx/>
              <a:buChar char="-"/>
            </a:pPr>
            <a:r>
              <a:rPr lang="en-GB" sz="1275" dirty="0">
                <a:latin typeface="Gill Sans"/>
              </a:rPr>
              <a:t>Excellent polarization properties (instrumental pol. ~0.3 % at 6cm)</a:t>
            </a:r>
          </a:p>
          <a:p>
            <a:pPr marL="214313" indent="-214313">
              <a:spcAft>
                <a:spcPts val="225"/>
              </a:spcAft>
              <a:buFontTx/>
              <a:buChar char="-"/>
            </a:pPr>
            <a:r>
              <a:rPr lang="en-GB" sz="1275" dirty="0" err="1">
                <a:latin typeface="Gill Sans"/>
              </a:rPr>
              <a:t>Polarimeters</a:t>
            </a:r>
            <a:r>
              <a:rPr lang="en-GB" sz="1275" dirty="0">
                <a:latin typeface="Gill Sans"/>
              </a:rPr>
              <a:t> available for several receivers</a:t>
            </a:r>
          </a:p>
          <a:p>
            <a:pPr marL="214313" indent="-214313">
              <a:spcAft>
                <a:spcPts val="225"/>
              </a:spcAft>
              <a:buFontTx/>
              <a:buChar char="-"/>
            </a:pPr>
            <a:r>
              <a:rPr lang="en-GB" sz="1275" dirty="0">
                <a:latin typeface="Gill Sans"/>
              </a:rPr>
              <a:t>New </a:t>
            </a:r>
            <a:r>
              <a:rPr lang="en-GB" sz="1275" dirty="0" err="1">
                <a:latin typeface="Gill Sans"/>
              </a:rPr>
              <a:t>Spectro-Polarimeter</a:t>
            </a:r>
            <a:r>
              <a:rPr lang="en-GB" sz="1275" dirty="0">
                <a:latin typeface="Gill Sans"/>
              </a:rPr>
              <a:t> under test: 2 GHz BW, 1024 channels</a:t>
            </a:r>
          </a:p>
          <a:p>
            <a:pPr marL="214313" indent="-214313">
              <a:spcAft>
                <a:spcPts val="225"/>
              </a:spcAft>
              <a:buFontTx/>
              <a:buChar char="-"/>
            </a:pPr>
            <a:r>
              <a:rPr lang="en-GB" sz="1275" dirty="0">
                <a:latin typeface="Gill Sans"/>
              </a:rPr>
              <a:t>Used for OTF mappings,  AGN monitoring, Variability studies </a:t>
            </a:r>
          </a:p>
          <a:p>
            <a:pPr marL="214313" indent="-214313">
              <a:spcAft>
                <a:spcPts val="225"/>
              </a:spcAft>
              <a:buFontTx/>
              <a:buChar char="-"/>
            </a:pPr>
            <a:r>
              <a:rPr lang="en-GB" sz="1275" dirty="0">
                <a:latin typeface="Gill Sans"/>
              </a:rPr>
              <a:t>New software for OTF analysis available </a:t>
            </a:r>
            <a:r>
              <a:rPr lang="en-GB" sz="1275" dirty="0">
                <a:latin typeface="Gill Sans"/>
                <a:sym typeface="Wingdings"/>
              </a:rPr>
              <a:t> Nod3 (Müller et al., 2017)</a:t>
            </a:r>
            <a:endParaRPr lang="en-GB" sz="1275" dirty="0">
              <a:latin typeface="Gill Sans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58" y="2438420"/>
            <a:ext cx="3305299" cy="253338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432089" y="4424875"/>
            <a:ext cx="18453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Gill Sans" charset="0"/>
                <a:ea typeface="Gill Sans" charset="0"/>
                <a:cs typeface="Gill Sans" charset="0"/>
              </a:rPr>
              <a:t>(</a:t>
            </a:r>
            <a:r>
              <a:rPr lang="en-GB" sz="1050" dirty="0" err="1">
                <a:latin typeface="Gill Sans" charset="0"/>
                <a:ea typeface="Gill Sans" charset="0"/>
                <a:cs typeface="Gill Sans" charset="0"/>
              </a:rPr>
              <a:t>Myserlis</a:t>
            </a:r>
            <a:r>
              <a:rPr lang="en-GB" sz="1050" dirty="0">
                <a:latin typeface="Gill Sans" charset="0"/>
                <a:ea typeface="Gill Sans" charset="0"/>
                <a:cs typeface="Gill Sans" charset="0"/>
              </a:rPr>
              <a:t> et al., in preparation)</a:t>
            </a:r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34A6DB32-BBDE-8A45-B1C2-81CB8CEC1607}"/>
              </a:ext>
            </a:extLst>
          </p:cNvPr>
          <p:cNvCxnSpPr>
            <a:cxnSpLocks/>
          </p:cNvCxnSpPr>
          <p:nvPr/>
        </p:nvCxnSpPr>
        <p:spPr>
          <a:xfrm flipH="1">
            <a:off x="713434" y="539354"/>
            <a:ext cx="785781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8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640590" y="2528011"/>
            <a:ext cx="3597056" cy="107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75" dirty="0" err="1"/>
              <a:t>Effelsberg</a:t>
            </a:r>
            <a:r>
              <a:rPr lang="en-GB" sz="1275" dirty="0"/>
              <a:t> as part of the </a:t>
            </a:r>
            <a:r>
              <a:rPr lang="en-GB" sz="1275" b="1" dirty="0">
                <a:solidFill>
                  <a:schemeClr val="tx2"/>
                </a:solidFill>
              </a:rPr>
              <a:t>GMVA</a:t>
            </a:r>
            <a:r>
              <a:rPr lang="en-GB" sz="1275" dirty="0"/>
              <a:t>, e.g. </a:t>
            </a:r>
          </a:p>
          <a:p>
            <a:endParaRPr lang="en-GB" sz="1275" dirty="0"/>
          </a:p>
          <a:p>
            <a:r>
              <a:rPr lang="en-GB" sz="1275" dirty="0"/>
              <a:t>Cygnus A at 86 GHz (GMVA, </a:t>
            </a:r>
            <a:r>
              <a:rPr lang="en-GB" sz="1275" dirty="0" err="1"/>
              <a:t>Boccardi</a:t>
            </a:r>
            <a:r>
              <a:rPr lang="en-GB" sz="1275" dirty="0"/>
              <a:t> et al., 2016)</a:t>
            </a:r>
          </a:p>
          <a:p>
            <a:r>
              <a:rPr lang="en-GB" sz="1275" dirty="0"/>
              <a:t>Spatial resolution ~50 µas (~200 Schwarzschild radii).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54" y="3601382"/>
            <a:ext cx="3562973" cy="1438590"/>
          </a:xfrm>
          <a:prstGeom prst="rect">
            <a:avLst/>
          </a:prstGeom>
        </p:spPr>
      </p:pic>
      <p:sp>
        <p:nvSpPr>
          <p:cNvPr id="7" name="Titel 7"/>
          <p:cNvSpPr>
            <a:spLocks noGrp="1"/>
          </p:cNvSpPr>
          <p:nvPr>
            <p:ph type="title"/>
          </p:nvPr>
        </p:nvSpPr>
        <p:spPr>
          <a:xfrm>
            <a:off x="1485900" y="139700"/>
            <a:ext cx="6172200" cy="342900"/>
          </a:xfrm>
        </p:spPr>
        <p:txBody>
          <a:bodyPr>
            <a:normAutofit fontScale="90000"/>
          </a:bodyPr>
          <a:lstStyle/>
          <a:p>
            <a:r>
              <a:rPr lang="en-GB" sz="1800" b="1" dirty="0">
                <a:solidFill>
                  <a:srgbClr val="953735"/>
                </a:solidFill>
                <a:latin typeface="Gill Sans"/>
                <a:cs typeface="Gill Sans"/>
              </a:rPr>
              <a:t>VLBI</a:t>
            </a:r>
          </a:p>
        </p:txBody>
      </p:sp>
      <p:sp>
        <p:nvSpPr>
          <p:cNvPr id="9" name="Rechteck 8"/>
          <p:cNvSpPr/>
          <p:nvPr/>
        </p:nvSpPr>
        <p:spPr>
          <a:xfrm>
            <a:off x="640590" y="685426"/>
            <a:ext cx="359705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75" dirty="0" err="1"/>
              <a:t>Effelsberg</a:t>
            </a:r>
            <a:r>
              <a:rPr lang="en-GB" sz="1275" dirty="0"/>
              <a:t> is an important element in VLBI networks, e.g. </a:t>
            </a:r>
            <a:r>
              <a:rPr lang="en-GB" sz="1275" b="1" dirty="0" err="1">
                <a:solidFill>
                  <a:schemeClr val="tx2"/>
                </a:solidFill>
              </a:rPr>
              <a:t>RadioAstron</a:t>
            </a:r>
            <a:r>
              <a:rPr lang="en-GB" sz="1275" dirty="0"/>
              <a:t> observations of</a:t>
            </a:r>
          </a:p>
          <a:p>
            <a:endParaRPr lang="en-GB" sz="1275" dirty="0"/>
          </a:p>
          <a:p>
            <a:r>
              <a:rPr lang="en-GB" sz="1275" dirty="0"/>
              <a:t>3C273 </a:t>
            </a:r>
            <a:r>
              <a:rPr lang="en-GB" sz="1275" dirty="0">
                <a:sym typeface="Wingdings" panose="05000000000000000000" pitchFamily="2" charset="2"/>
              </a:rPr>
              <a:t> </a:t>
            </a:r>
            <a:r>
              <a:rPr lang="en-GB" sz="1275" dirty="0" err="1">
                <a:sym typeface="Wingdings" panose="05000000000000000000" pitchFamily="2" charset="2"/>
              </a:rPr>
              <a:t>Ө</a:t>
            </a:r>
            <a:r>
              <a:rPr lang="en-GB" sz="1275" dirty="0">
                <a:sym typeface="Wingdings" panose="05000000000000000000" pitchFamily="2" charset="2"/>
              </a:rPr>
              <a:t> = 26 µas  T</a:t>
            </a:r>
            <a:r>
              <a:rPr lang="en-GB" sz="1275" baseline="-25000" dirty="0">
                <a:sym typeface="Wingdings" panose="05000000000000000000" pitchFamily="2" charset="2"/>
              </a:rPr>
              <a:t>B</a:t>
            </a:r>
            <a:r>
              <a:rPr lang="en-GB" sz="1275" dirty="0">
                <a:sym typeface="Wingdings" panose="05000000000000000000" pitchFamily="2" charset="2"/>
              </a:rPr>
              <a:t> &gt; 10</a:t>
            </a:r>
            <a:r>
              <a:rPr lang="en-GB" sz="1275" baseline="30000" dirty="0">
                <a:sym typeface="Wingdings" panose="05000000000000000000" pitchFamily="2" charset="2"/>
              </a:rPr>
              <a:t>13</a:t>
            </a:r>
            <a:r>
              <a:rPr lang="en-GB" sz="1275" dirty="0">
                <a:sym typeface="Wingdings" panose="05000000000000000000" pitchFamily="2" charset="2"/>
              </a:rPr>
              <a:t> K</a:t>
            </a:r>
          </a:p>
          <a:p>
            <a:r>
              <a:rPr lang="en-GB" sz="1275" dirty="0">
                <a:sym typeface="Wingdings" panose="05000000000000000000" pitchFamily="2" charset="2"/>
              </a:rPr>
              <a:t>(</a:t>
            </a:r>
            <a:r>
              <a:rPr lang="en-GB" sz="1275" dirty="0" err="1">
                <a:sym typeface="Wingdings" panose="05000000000000000000" pitchFamily="2" charset="2"/>
              </a:rPr>
              <a:t>Kovalev</a:t>
            </a:r>
            <a:r>
              <a:rPr lang="en-GB" sz="1275" dirty="0">
                <a:sym typeface="Wingdings" panose="05000000000000000000" pitchFamily="2" charset="2"/>
              </a:rPr>
              <a:t> et al., 2016)</a:t>
            </a:r>
            <a:endParaRPr lang="en-GB" sz="1275" dirty="0"/>
          </a:p>
          <a:p>
            <a:endParaRPr lang="en-GB" sz="1275" dirty="0"/>
          </a:p>
          <a:p>
            <a:r>
              <a:rPr lang="en-GB" sz="1275" dirty="0"/>
              <a:t>BL Lac </a:t>
            </a:r>
            <a:r>
              <a:rPr lang="en-GB" sz="1275" dirty="0">
                <a:sym typeface="Wingdings" panose="05000000000000000000" pitchFamily="2" charset="2"/>
              </a:rPr>
              <a:t> polarimetry with </a:t>
            </a:r>
            <a:r>
              <a:rPr lang="en-GB" sz="1275" dirty="0" err="1">
                <a:sym typeface="Wingdings" panose="05000000000000000000" pitchFamily="2" charset="2"/>
              </a:rPr>
              <a:t>Ө</a:t>
            </a:r>
            <a:r>
              <a:rPr lang="en-GB" sz="1275" dirty="0">
                <a:sym typeface="Wingdings" panose="05000000000000000000" pitchFamily="2" charset="2"/>
              </a:rPr>
              <a:t> = 21 µas!</a:t>
            </a:r>
          </a:p>
          <a:p>
            <a:r>
              <a:rPr lang="en-GB" sz="1275" dirty="0">
                <a:sym typeface="Wingdings" panose="05000000000000000000" pitchFamily="2" charset="2"/>
              </a:rPr>
              <a:t>(Gomez et al., 2017)</a:t>
            </a:r>
            <a:endParaRPr lang="en-GB" sz="1275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56" y="632771"/>
            <a:ext cx="3216988" cy="267125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713366" y="3917130"/>
            <a:ext cx="2117952" cy="9233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accent2"/>
                </a:solidFill>
              </a:rPr>
              <a:t>Recent News: 3mm Fringes</a:t>
            </a:r>
          </a:p>
          <a:p>
            <a:pPr algn="ctr"/>
            <a:r>
              <a:rPr lang="en-GB" sz="1350" b="1" dirty="0" err="1">
                <a:solidFill>
                  <a:schemeClr val="accent2"/>
                </a:solidFill>
              </a:rPr>
              <a:t>Effelsberg</a:t>
            </a:r>
            <a:r>
              <a:rPr lang="en-GB" sz="1350" b="1" dirty="0">
                <a:solidFill>
                  <a:schemeClr val="accent2"/>
                </a:solidFill>
              </a:rPr>
              <a:t> – ALMA !!</a:t>
            </a:r>
          </a:p>
          <a:p>
            <a:endParaRPr lang="en-GB" sz="1350" b="1" dirty="0">
              <a:solidFill>
                <a:schemeClr val="accent2"/>
              </a:solidFill>
            </a:endParaRPr>
          </a:p>
          <a:p>
            <a:pPr algn="ctr"/>
            <a:r>
              <a:rPr lang="en-GB" sz="1350" b="1" dirty="0">
                <a:solidFill>
                  <a:schemeClr val="accent2"/>
                </a:solidFill>
              </a:rPr>
              <a:t>OJ287, SNR = 223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596" y="3397438"/>
            <a:ext cx="3049405" cy="1717241"/>
          </a:xfrm>
          <a:prstGeom prst="rect">
            <a:avLst/>
          </a:prstGeom>
        </p:spPr>
      </p:pic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4B487CAF-37E3-A343-B036-63B5BC525FCE}"/>
              </a:ext>
            </a:extLst>
          </p:cNvPr>
          <p:cNvCxnSpPr>
            <a:cxnSpLocks/>
          </p:cNvCxnSpPr>
          <p:nvPr/>
        </p:nvCxnSpPr>
        <p:spPr>
          <a:xfrm flipH="1">
            <a:off x="713434" y="539354"/>
            <a:ext cx="785781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58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97466" y="86093"/>
            <a:ext cx="6296025" cy="32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kern="0" dirty="0">
                <a:solidFill>
                  <a:schemeClr val="accent6">
                    <a:lumMod val="50000"/>
                  </a:schemeClr>
                </a:solidFill>
                <a:latin typeface="Gill Sans"/>
                <a:ea typeface="ＭＳ Ｐゴシック" charset="-128"/>
                <a:cs typeface="Gill Sans"/>
              </a:rPr>
              <a:t>Hardware developments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07024" y="538393"/>
            <a:ext cx="7672817" cy="440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GB" sz="1275" dirty="0">
              <a:latin typeface="Gill Sans"/>
              <a:cs typeface="Gill Sans"/>
            </a:endParaRPr>
          </a:p>
          <a:p>
            <a:pPr>
              <a:buFontTx/>
              <a:buChar char="•"/>
            </a:pPr>
            <a:r>
              <a:rPr lang="en-GB" sz="1275" dirty="0">
                <a:latin typeface="Gill Sans"/>
                <a:cs typeface="Gill Sans"/>
              </a:rPr>
              <a:t>   </a:t>
            </a:r>
            <a:r>
              <a:rPr lang="en-GB" sz="1275" dirty="0">
                <a:solidFill>
                  <a:schemeClr val="tx2"/>
                </a:solidFill>
                <a:latin typeface="Gill Sans"/>
                <a:cs typeface="Gill Sans"/>
              </a:rPr>
              <a:t>CX-band system </a:t>
            </a:r>
            <a:r>
              <a:rPr lang="en-GB" sz="1275" dirty="0">
                <a:latin typeface="Gill Sans"/>
                <a:cs typeface="Gill Sans"/>
              </a:rPr>
              <a:t>(4-9 GHz, multi-purpose)</a:t>
            </a:r>
            <a:r>
              <a:rPr lang="en-GB" sz="1275" dirty="0">
                <a:latin typeface="Wingdings"/>
                <a:ea typeface="Wingdings"/>
                <a:cs typeface="Wingdings"/>
              </a:rPr>
              <a:t> 		</a:t>
            </a:r>
            <a:br>
              <a:rPr lang="en-GB" sz="1275" dirty="0">
                <a:latin typeface="Wingdings"/>
                <a:ea typeface="Wingdings"/>
                <a:cs typeface="Wingdings"/>
              </a:rPr>
            </a:br>
            <a:r>
              <a:rPr lang="en-GB" sz="1275" dirty="0">
                <a:latin typeface="Wingdings"/>
                <a:ea typeface="Wingdings"/>
                <a:cs typeface="Wingdings"/>
              </a:rPr>
              <a:t>		</a:t>
            </a:r>
            <a:r>
              <a:rPr lang="en-GB" sz="1275" dirty="0">
                <a:latin typeface="Gill Sans"/>
                <a:cs typeface="Gill Sans"/>
              </a:rPr>
              <a:t> working, will be used e.g. for a continuum and spectroscopic Galactic Plane survey</a:t>
            </a:r>
          </a:p>
          <a:p>
            <a:endParaRPr lang="en-GB" sz="1275" dirty="0">
              <a:latin typeface="Gill Sans"/>
              <a:cs typeface="Gill Sans"/>
            </a:endParaRPr>
          </a:p>
          <a:p>
            <a:pPr>
              <a:buFontTx/>
              <a:buChar char="•"/>
            </a:pPr>
            <a:r>
              <a:rPr lang="en-GB" sz="1275" dirty="0">
                <a:solidFill>
                  <a:schemeClr val="tx2"/>
                </a:solidFill>
                <a:latin typeface="Gill Sans"/>
                <a:cs typeface="Gill Sans"/>
              </a:rPr>
              <a:t>   K-band</a:t>
            </a:r>
            <a:r>
              <a:rPr lang="en-GB" sz="1275" dirty="0">
                <a:latin typeface="Gill Sans"/>
                <a:cs typeface="Gill Sans"/>
              </a:rPr>
              <a:t> (18-26.5 GHz, double-horn, multi-purpose)    			</a:t>
            </a:r>
            <a:br>
              <a:rPr lang="en-GB" sz="1275" dirty="0">
                <a:latin typeface="Gill Sans"/>
                <a:cs typeface="Gill Sans"/>
              </a:rPr>
            </a:br>
            <a:r>
              <a:rPr lang="en-GB" sz="1275" dirty="0">
                <a:latin typeface="Gill Sans"/>
                <a:cs typeface="Gill Sans"/>
              </a:rPr>
              <a:t>		</a:t>
            </a:r>
            <a:r>
              <a:rPr lang="en-GB" sz="1275" dirty="0">
                <a:latin typeface="Wingdings"/>
                <a:ea typeface="Wingdings"/>
                <a:cs typeface="Wingdings"/>
              </a:rPr>
              <a:t></a:t>
            </a:r>
            <a:r>
              <a:rPr lang="en-GB" sz="1275" dirty="0">
                <a:latin typeface="Gill Sans"/>
                <a:cs typeface="Gill Sans"/>
              </a:rPr>
              <a:t> working</a:t>
            </a:r>
            <a:br>
              <a:rPr lang="en-GB" sz="1275" dirty="0">
                <a:latin typeface="Gill Sans"/>
                <a:cs typeface="Gill Sans"/>
              </a:rPr>
            </a:br>
            <a:endParaRPr lang="en-GB" sz="1275" dirty="0">
              <a:latin typeface="Gill Sans"/>
              <a:cs typeface="Gill Sans"/>
            </a:endParaRPr>
          </a:p>
          <a:p>
            <a:pPr>
              <a:buFontTx/>
              <a:buChar char="•"/>
            </a:pPr>
            <a:r>
              <a:rPr lang="en-GB" sz="1275" dirty="0">
                <a:solidFill>
                  <a:schemeClr val="tx2"/>
                </a:solidFill>
                <a:latin typeface="Gill Sans"/>
                <a:cs typeface="Gill Sans"/>
              </a:rPr>
              <a:t>   Phased-Array-Feed </a:t>
            </a:r>
            <a:r>
              <a:rPr lang="en-GB" sz="1275" dirty="0">
                <a:latin typeface="Gill Sans"/>
                <a:cs typeface="Gill Sans"/>
              </a:rPr>
              <a:t>(1.2-1.7 GHz, pulsars / HI)	</a:t>
            </a:r>
            <a:br>
              <a:rPr lang="en-GB" sz="1275" dirty="0">
                <a:latin typeface="Gill Sans"/>
                <a:cs typeface="Gill Sans"/>
              </a:rPr>
            </a:br>
            <a:r>
              <a:rPr lang="en-GB" sz="1275" dirty="0">
                <a:latin typeface="Gill Sans"/>
                <a:cs typeface="Gill Sans"/>
              </a:rPr>
              <a:t>		</a:t>
            </a:r>
            <a:r>
              <a:rPr lang="en-GB" sz="1275" dirty="0">
                <a:latin typeface="Wingdings"/>
                <a:ea typeface="Wingdings"/>
                <a:cs typeface="Wingdings"/>
              </a:rPr>
              <a:t></a:t>
            </a:r>
            <a:r>
              <a:rPr lang="en-GB" sz="1275" dirty="0">
                <a:latin typeface="Gill Sans"/>
                <a:cs typeface="Gill Sans"/>
              </a:rPr>
              <a:t> currently being commissioned</a:t>
            </a:r>
            <a:br>
              <a:rPr lang="en-GB" sz="1275" dirty="0">
                <a:latin typeface="Gill Sans"/>
                <a:cs typeface="Gill Sans"/>
              </a:rPr>
            </a:br>
            <a:endParaRPr lang="en-GB" sz="1275" dirty="0">
              <a:latin typeface="Gill Sans"/>
              <a:cs typeface="Gill Sans"/>
            </a:endParaRPr>
          </a:p>
          <a:p>
            <a:pPr>
              <a:buFontTx/>
              <a:buChar char="•"/>
            </a:pPr>
            <a:r>
              <a:rPr lang="en-GB" sz="1275" dirty="0">
                <a:solidFill>
                  <a:schemeClr val="tx2"/>
                </a:solidFill>
                <a:latin typeface="Gill Sans"/>
                <a:cs typeface="Gill Sans"/>
              </a:rPr>
              <a:t>   Q-band</a:t>
            </a:r>
            <a:r>
              <a:rPr lang="en-GB" sz="1275" dirty="0">
                <a:latin typeface="Gill Sans"/>
                <a:cs typeface="Gill Sans"/>
              </a:rPr>
              <a:t> (38-50 GHz, double-horn, multi-purpose)    			</a:t>
            </a:r>
            <a:br>
              <a:rPr lang="en-GB" sz="1275" dirty="0">
                <a:latin typeface="Gill Sans"/>
                <a:cs typeface="Gill Sans"/>
              </a:rPr>
            </a:br>
            <a:r>
              <a:rPr lang="en-GB" sz="1275" dirty="0">
                <a:latin typeface="Gill Sans"/>
                <a:cs typeface="Gill Sans"/>
              </a:rPr>
              <a:t>		</a:t>
            </a:r>
            <a:r>
              <a:rPr lang="en-GB" sz="1275" dirty="0">
                <a:latin typeface="Wingdings"/>
                <a:ea typeface="Wingdings"/>
                <a:cs typeface="Wingdings"/>
              </a:rPr>
              <a:t></a:t>
            </a:r>
            <a:r>
              <a:rPr lang="en-GB" sz="1275" dirty="0">
                <a:latin typeface="Gill Sans"/>
                <a:cs typeface="Gill Sans"/>
              </a:rPr>
              <a:t> working</a:t>
            </a:r>
            <a:br>
              <a:rPr lang="en-GB" sz="1275" dirty="0">
                <a:latin typeface="Gill Sans"/>
                <a:cs typeface="Gill Sans"/>
              </a:rPr>
            </a:br>
            <a:endParaRPr lang="en-GB" sz="1275" dirty="0">
              <a:latin typeface="Gill Sans"/>
              <a:cs typeface="Gill Sans"/>
            </a:endParaRPr>
          </a:p>
          <a:p>
            <a:pPr>
              <a:buFontTx/>
              <a:buChar char="•"/>
            </a:pPr>
            <a:r>
              <a:rPr lang="en-GB" sz="1275" dirty="0">
                <a:solidFill>
                  <a:schemeClr val="tx2"/>
                </a:solidFill>
                <a:latin typeface="Gill Sans"/>
                <a:cs typeface="Gill Sans"/>
              </a:rPr>
              <a:t>   Ku-band</a:t>
            </a:r>
            <a:r>
              <a:rPr lang="en-GB" sz="1275" dirty="0">
                <a:latin typeface="Gill Sans"/>
                <a:cs typeface="Gill Sans"/>
              </a:rPr>
              <a:t> (12-18 GHz, double-horn, multi-purpose)    			</a:t>
            </a:r>
            <a:br>
              <a:rPr lang="en-GB" sz="1275" dirty="0">
                <a:latin typeface="Gill Sans"/>
                <a:cs typeface="Gill Sans"/>
              </a:rPr>
            </a:br>
            <a:r>
              <a:rPr lang="en-GB" sz="1275" dirty="0">
                <a:latin typeface="Gill Sans"/>
                <a:cs typeface="Gill Sans"/>
              </a:rPr>
              <a:t>		</a:t>
            </a:r>
            <a:r>
              <a:rPr lang="en-GB" sz="1275" dirty="0">
                <a:latin typeface="Wingdings"/>
                <a:ea typeface="Wingdings"/>
                <a:cs typeface="Wingdings"/>
              </a:rPr>
              <a:t></a:t>
            </a:r>
            <a:r>
              <a:rPr lang="en-GB" sz="1275" dirty="0">
                <a:latin typeface="Gill Sans"/>
                <a:cs typeface="Gill Sans"/>
              </a:rPr>
              <a:t> to be installed in fall</a:t>
            </a:r>
          </a:p>
          <a:p>
            <a:endParaRPr lang="en-GB" sz="1275" dirty="0">
              <a:latin typeface="Gill Sans"/>
              <a:cs typeface="Gill Sans"/>
            </a:endParaRPr>
          </a:p>
          <a:p>
            <a:endParaRPr lang="en-GB" sz="1275" dirty="0">
              <a:latin typeface="Gill Sans"/>
              <a:cs typeface="Gill Sans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75" dirty="0">
                <a:solidFill>
                  <a:schemeClr val="accent2"/>
                </a:solidFill>
                <a:latin typeface="Gill Sans"/>
                <a:cs typeface="Gill Sans"/>
              </a:rPr>
              <a:t>Spectropolarimeter</a:t>
            </a:r>
            <a:r>
              <a:rPr lang="en-GB" sz="1275" dirty="0">
                <a:latin typeface="Gill Sans"/>
                <a:cs typeface="Gill Sans"/>
              </a:rPr>
              <a:t>: full Stokes, 1024 channels, 2 GHz bandwidth</a:t>
            </a:r>
            <a:r>
              <a:rPr lang="en-GB" sz="1275" dirty="0">
                <a:latin typeface="Gill Sans" charset="0"/>
                <a:ea typeface="Gill Sans" charset="0"/>
                <a:cs typeface="Gill Sans" charset="0"/>
              </a:rPr>
              <a:t/>
            </a:r>
            <a:br>
              <a:rPr lang="en-GB" sz="1275" dirty="0">
                <a:latin typeface="Gill Sans" charset="0"/>
                <a:ea typeface="Gill Sans" charset="0"/>
                <a:cs typeface="Gill Sans" charset="0"/>
              </a:rPr>
            </a:br>
            <a:r>
              <a:rPr lang="en-GB" sz="1275" dirty="0">
                <a:latin typeface="Gill Sans" charset="0"/>
                <a:ea typeface="Gill Sans" charset="0"/>
                <a:cs typeface="Gill Sans" charset="0"/>
              </a:rPr>
              <a:t>		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75" dirty="0">
                <a:latin typeface="Gill Sans" charset="0"/>
                <a:ea typeface="Gill Sans" charset="0"/>
                <a:cs typeface="Gill Sans" charset="0"/>
                <a:sym typeface="Wingdings"/>
              </a:rPr>
              <a:t>Develop </a:t>
            </a:r>
            <a:r>
              <a:rPr lang="en-GB" sz="1275" dirty="0">
                <a:solidFill>
                  <a:schemeClr val="accent2"/>
                </a:solidFill>
                <a:latin typeface="Gill Sans" charset="0"/>
                <a:ea typeface="Gill Sans" charset="0"/>
                <a:cs typeface="Gill Sans" charset="0"/>
                <a:sym typeface="Wingdings"/>
              </a:rPr>
              <a:t>new backend systems </a:t>
            </a:r>
            <a:r>
              <a:rPr lang="en-GB" sz="1275" dirty="0">
                <a:latin typeface="Gill Sans" charset="0"/>
                <a:ea typeface="Gill Sans" charset="0"/>
                <a:cs typeface="Gill Sans" charset="0"/>
                <a:sym typeface="Wingdings"/>
              </a:rPr>
              <a:t>(FPGA-/GPU-based)</a:t>
            </a:r>
            <a:br>
              <a:rPr lang="en-GB" sz="1275" dirty="0">
                <a:latin typeface="Gill Sans" charset="0"/>
                <a:ea typeface="Gill Sans" charset="0"/>
                <a:cs typeface="Gill Sans" charset="0"/>
                <a:sym typeface="Wingdings"/>
              </a:rPr>
            </a:br>
            <a:r>
              <a:rPr lang="en-GB" sz="1275" dirty="0">
                <a:latin typeface="Gill Sans" charset="0"/>
                <a:ea typeface="Gill Sans" charset="0"/>
                <a:cs typeface="Gill Sans" charset="0"/>
                <a:sym typeface="Wingdings"/>
              </a:rPr>
              <a:t>		</a:t>
            </a:r>
            <a:r>
              <a:rPr lang="en-GB" sz="1275" dirty="0">
                <a:latin typeface="Wingdings"/>
                <a:ea typeface="Wingdings"/>
                <a:cs typeface="Wingdings"/>
              </a:rPr>
              <a:t></a:t>
            </a:r>
            <a:r>
              <a:rPr lang="en-GB" sz="1275" dirty="0">
                <a:latin typeface="Gill Sans" charset="0"/>
                <a:ea typeface="Gill Sans" charset="0"/>
                <a:cs typeface="Gill Sans" charset="0"/>
                <a:sym typeface="Wingdings"/>
              </a:rPr>
              <a:t> already being done for PAF / Pulsar work</a:t>
            </a:r>
          </a:p>
          <a:p>
            <a:r>
              <a:rPr lang="en-GB" sz="1275" dirty="0">
                <a:latin typeface="Gill Sans" charset="0"/>
                <a:ea typeface="Gill Sans" charset="0"/>
                <a:cs typeface="Gill Sans" charset="0"/>
                <a:sym typeface="Wingdings"/>
              </a:rPr>
              <a:t>		</a:t>
            </a:r>
            <a:r>
              <a:rPr lang="en-GB" sz="1275" dirty="0">
                <a:latin typeface="Wingdings"/>
                <a:ea typeface="Wingdings"/>
                <a:cs typeface="Wingdings"/>
              </a:rPr>
              <a:t></a:t>
            </a:r>
            <a:r>
              <a:rPr lang="en-GB" sz="1275" dirty="0">
                <a:latin typeface="Gill Sans" charset="0"/>
                <a:ea typeface="Gill Sans" charset="0"/>
                <a:cs typeface="Gill Sans" charset="0"/>
                <a:sym typeface="Wingdings"/>
              </a:rPr>
              <a:t> together with digitization of the RF signal in the focus cabin (proper shielding!) </a:t>
            </a:r>
            <a:endParaRPr lang="en-GB" sz="1275" dirty="0">
              <a:latin typeface="Gill Sans"/>
              <a:cs typeface="Gill Sans"/>
            </a:endParaRPr>
          </a:p>
        </p:txBody>
      </p:sp>
      <p:pic>
        <p:nvPicPr>
          <p:cNvPr id="9" name="Bild 9" descr="IMGP0461.JPG">
            <a:extLst>
              <a:ext uri="{FF2B5EF4-FFF2-40B4-BE49-F238E27FC236}">
                <a16:creationId xmlns:a16="http://schemas.microsoft.com/office/drawing/2014/main" id="{DABE4BF9-3258-3444-8FF8-4C2256851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490" y="1386675"/>
            <a:ext cx="3543336" cy="2362224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92405740-EDED-7A42-9FAF-12FB6CFE156D}"/>
              </a:ext>
            </a:extLst>
          </p:cNvPr>
          <p:cNvCxnSpPr>
            <a:cxnSpLocks/>
          </p:cNvCxnSpPr>
          <p:nvPr/>
        </p:nvCxnSpPr>
        <p:spPr>
          <a:xfrm flipH="1">
            <a:off x="713434" y="539354"/>
            <a:ext cx="785781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70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485900" y="139700"/>
            <a:ext cx="6172200" cy="342900"/>
          </a:xfrm>
        </p:spPr>
        <p:txBody>
          <a:bodyPr>
            <a:normAutofit fontScale="90000"/>
          </a:bodyPr>
          <a:lstStyle/>
          <a:p>
            <a:r>
              <a:rPr lang="de-DE" sz="1800" b="1" dirty="0" err="1">
                <a:solidFill>
                  <a:srgbClr val="953735"/>
                </a:solidFill>
                <a:latin typeface="Gill Sans"/>
                <a:cs typeface="Gill Sans"/>
              </a:rPr>
              <a:t>Lessons</a:t>
            </a:r>
            <a:r>
              <a:rPr lang="de-DE" sz="1800" b="1" dirty="0">
                <a:solidFill>
                  <a:srgbClr val="953735"/>
                </a:solidFill>
                <a:latin typeface="Gill Sans"/>
                <a:cs typeface="Gill Sans"/>
              </a:rPr>
              <a:t> </a:t>
            </a:r>
            <a:r>
              <a:rPr lang="de-DE" sz="1800" b="1" dirty="0" err="1">
                <a:solidFill>
                  <a:srgbClr val="953735"/>
                </a:solidFill>
                <a:latin typeface="Gill Sans"/>
                <a:cs typeface="Gill Sans"/>
              </a:rPr>
              <a:t>learned</a:t>
            </a:r>
            <a:endParaRPr lang="de-DE" sz="1800" b="1" dirty="0">
              <a:solidFill>
                <a:srgbClr val="953735"/>
              </a:solidFill>
              <a:latin typeface="Gill Sans"/>
              <a:cs typeface="Gill San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13434" y="753351"/>
            <a:ext cx="81592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endParaRPr lang="en-US" sz="1275" dirty="0">
              <a:latin typeface="Gill Sans"/>
              <a:cs typeface="Gill Sans"/>
            </a:endParaRPr>
          </a:p>
          <a:p>
            <a:pPr marL="214313" indent="-214313">
              <a:spcAft>
                <a:spcPts val="900"/>
              </a:spcAft>
              <a:buFontTx/>
              <a:buChar char="•"/>
            </a:pPr>
            <a:r>
              <a:rPr lang="en-US" sz="1275" dirty="0">
                <a:latin typeface="Gill Sans"/>
                <a:cs typeface="Gill Sans"/>
              </a:rPr>
              <a:t>The homologous design of the 100-m telescope works very well and allows observations up to 90 GHz.</a:t>
            </a:r>
          </a:p>
          <a:p>
            <a:pPr marL="214313" indent="-214313">
              <a:spcAft>
                <a:spcPts val="900"/>
              </a:spcAft>
              <a:buFontTx/>
              <a:buChar char="•"/>
            </a:pPr>
            <a:r>
              <a:rPr lang="en-US" sz="1275" dirty="0">
                <a:latin typeface="Gill Sans"/>
                <a:cs typeface="Gill Sans"/>
              </a:rPr>
              <a:t>Even 47 years after its inauguration, the telescope is still in very good shape!!</a:t>
            </a:r>
          </a:p>
          <a:p>
            <a:pPr marL="214313" indent="-214313">
              <a:spcAft>
                <a:spcPts val="900"/>
              </a:spcAft>
              <a:buFontTx/>
              <a:buChar char="•"/>
            </a:pPr>
            <a:r>
              <a:rPr lang="en-US" sz="1275" dirty="0">
                <a:latin typeface="Gill Sans"/>
                <a:cs typeface="Gill Sans"/>
              </a:rPr>
              <a:t>Frequency agility and flexibility has been a key feature for the success!</a:t>
            </a:r>
          </a:p>
          <a:p>
            <a:pPr marL="214313" indent="-214313">
              <a:spcAft>
                <a:spcPts val="900"/>
              </a:spcAft>
              <a:buFontTx/>
              <a:buChar char="•"/>
            </a:pPr>
            <a:r>
              <a:rPr lang="en-US" sz="1275" dirty="0">
                <a:latin typeface="Gill Sans"/>
                <a:cs typeface="Gill Sans"/>
              </a:rPr>
              <a:t>A renewal of the receivers, IF and backends is needed and has started, together with the upgrade of the software.</a:t>
            </a:r>
          </a:p>
          <a:p>
            <a:pPr marL="214313" indent="-214313">
              <a:spcAft>
                <a:spcPts val="900"/>
              </a:spcAft>
              <a:buFontTx/>
              <a:buChar char="•"/>
            </a:pPr>
            <a:r>
              <a:rPr lang="en-US" sz="1275" dirty="0">
                <a:latin typeface="Gill Sans"/>
                <a:cs typeface="Gill Sans"/>
              </a:rPr>
              <a:t>100 meter seems to be some natural limit for fully-steerable radio telescopes.</a:t>
            </a:r>
          </a:p>
        </p:txBody>
      </p:sp>
      <p:pic>
        <p:nvPicPr>
          <p:cNvPr id="5" name="Bild 4" descr="Eff_LOF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499" y="3387327"/>
            <a:ext cx="6742875" cy="160377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83966" y="2785919"/>
            <a:ext cx="67428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Thank you very much!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9C195E37-4C46-DF4C-9E72-94ABAD27CF93}"/>
              </a:ext>
            </a:extLst>
          </p:cNvPr>
          <p:cNvCxnSpPr>
            <a:cxnSpLocks/>
          </p:cNvCxnSpPr>
          <p:nvPr/>
        </p:nvCxnSpPr>
        <p:spPr>
          <a:xfrm flipH="1">
            <a:off x="713434" y="539354"/>
            <a:ext cx="785781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6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556022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Gill Sans"/>
                <a:cs typeface="Gill Sans"/>
              </a:rPr>
              <a:t>Construction between 1967-1971</a:t>
            </a:r>
          </a:p>
        </p:txBody>
      </p:sp>
      <p:cxnSp>
        <p:nvCxnSpPr>
          <p:cNvPr id="11" name="Gerade Verbindung 10"/>
          <p:cNvCxnSpPr/>
          <p:nvPr/>
        </p:nvCxnSpPr>
        <p:spPr>
          <a:xfrm rot="10800000" flipV="1">
            <a:off x="1485900" y="556022"/>
            <a:ext cx="6172202" cy="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Bild 3" descr="00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115" y="633980"/>
            <a:ext cx="2841545" cy="2273236"/>
          </a:xfrm>
          <a:prstGeom prst="rect">
            <a:avLst/>
          </a:prstGeom>
        </p:spPr>
      </p:pic>
      <p:pic>
        <p:nvPicPr>
          <p:cNvPr id="5" name="Bild 4" descr="00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299" y="641767"/>
            <a:ext cx="2941700" cy="2254816"/>
          </a:xfrm>
          <a:prstGeom prst="rect">
            <a:avLst/>
          </a:prstGeom>
        </p:spPr>
      </p:pic>
      <p:pic>
        <p:nvPicPr>
          <p:cNvPr id="6" name="Bild 5" descr="012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482" y="3003591"/>
            <a:ext cx="2799013" cy="2100719"/>
          </a:xfrm>
          <a:prstGeom prst="rect">
            <a:avLst/>
          </a:prstGeom>
        </p:spPr>
      </p:pic>
      <p:pic>
        <p:nvPicPr>
          <p:cNvPr id="7" name="Bild 6" descr="020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045" y="2971692"/>
            <a:ext cx="2985954" cy="210468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658100" y="4059160"/>
            <a:ext cx="11881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50" dirty="0"/>
              <a:t>Pictures </a:t>
            </a:r>
            <a:r>
              <a:rPr lang="de-DE" sz="750" dirty="0" err="1"/>
              <a:t>by</a:t>
            </a:r>
            <a:r>
              <a:rPr lang="de-DE" sz="750" dirty="0"/>
              <a:t> Hans Kärcher </a:t>
            </a:r>
          </a:p>
          <a:p>
            <a:r>
              <a:rPr lang="de-DE" sz="750" dirty="0"/>
              <a:t>(MT </a:t>
            </a:r>
            <a:r>
              <a:rPr lang="de-DE" sz="750" dirty="0" err="1"/>
              <a:t>Mechatronics</a:t>
            </a:r>
            <a:r>
              <a:rPr lang="de-DE" sz="750" dirty="0"/>
              <a:t> /MAN)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94209" y="0"/>
            <a:ext cx="6296025" cy="53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kern="0">
                <a:solidFill>
                  <a:srgbClr val="953735"/>
                </a:solidFill>
                <a:latin typeface="Gill Sans"/>
                <a:ea typeface="ＭＳ Ｐゴシック" charset="-128"/>
                <a:cs typeface="Gill Sans"/>
              </a:rPr>
              <a:t>The 100-m telescope: factsheet</a:t>
            </a:r>
          </a:p>
        </p:txBody>
      </p:sp>
      <p:cxnSp>
        <p:nvCxnSpPr>
          <p:cNvPr id="8" name="Gerade Verbindung 7"/>
          <p:cNvCxnSpPr>
            <a:cxnSpLocks/>
          </p:cNvCxnSpPr>
          <p:nvPr/>
        </p:nvCxnSpPr>
        <p:spPr>
          <a:xfrm flipH="1">
            <a:off x="713434" y="539354"/>
            <a:ext cx="785781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713434" y="632287"/>
            <a:ext cx="4870244" cy="1994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GB" sz="1350" dirty="0">
                <a:solidFill>
                  <a:srgbClr val="FF0000"/>
                </a:solidFill>
              </a:rPr>
              <a:t>Inauguration</a:t>
            </a:r>
            <a:r>
              <a:rPr lang="en-GB" sz="1350" dirty="0"/>
              <a:t>: May 12, 1971 </a:t>
            </a:r>
            <a:br>
              <a:rPr lang="en-GB" sz="1350" dirty="0"/>
            </a:br>
            <a:r>
              <a:rPr lang="en-GB" sz="1350" dirty="0"/>
              <a:t>		Regular operations started on August 1, 1972</a:t>
            </a:r>
          </a:p>
          <a:p>
            <a:r>
              <a:rPr lang="en-GB" sz="1350" dirty="0">
                <a:solidFill>
                  <a:srgbClr val="FF0000"/>
                </a:solidFill>
              </a:rPr>
              <a:t>Aperture:</a:t>
            </a:r>
            <a:r>
              <a:rPr lang="en-GB" sz="1350" dirty="0"/>
              <a:t> 7854 m</a:t>
            </a:r>
            <a:r>
              <a:rPr lang="en-GB" sz="1350" baseline="30000" dirty="0"/>
              <a:t>2</a:t>
            </a:r>
            <a:r>
              <a:rPr lang="en-GB" sz="1350" dirty="0"/>
              <a:t>, Sensitivity &gt; 1 K/</a:t>
            </a:r>
            <a:r>
              <a:rPr lang="en-GB" sz="1350" dirty="0" err="1"/>
              <a:t>Jy</a:t>
            </a:r>
            <a:r>
              <a:rPr lang="en-GB" sz="1350" dirty="0"/>
              <a:t> (≤ 20 GHz), Gain 60-85 dB</a:t>
            </a:r>
          </a:p>
          <a:p>
            <a:pPr>
              <a:lnSpc>
                <a:spcPct val="150000"/>
              </a:lnSpc>
            </a:pPr>
            <a:r>
              <a:rPr lang="en-GB" sz="1350" dirty="0">
                <a:solidFill>
                  <a:srgbClr val="FF0000"/>
                </a:solidFill>
              </a:rPr>
              <a:t>Surface accuracy: </a:t>
            </a:r>
            <a:r>
              <a:rPr lang="en-GB" sz="1350" dirty="0" err="1">
                <a:latin typeface="Symbol"/>
              </a:rPr>
              <a:t>s</a:t>
            </a:r>
            <a:r>
              <a:rPr lang="en-GB" sz="1350" baseline="-25000" dirty="0" err="1">
                <a:latin typeface="+mj-lt"/>
              </a:rPr>
              <a:t>min</a:t>
            </a:r>
            <a:r>
              <a:rPr lang="en-GB" sz="1350" dirty="0"/>
              <a:t> = ~0.5 mm </a:t>
            </a:r>
          </a:p>
          <a:p>
            <a:pPr>
              <a:lnSpc>
                <a:spcPct val="150000"/>
              </a:lnSpc>
            </a:pPr>
            <a:r>
              <a:rPr lang="en-GB" sz="1350" dirty="0">
                <a:solidFill>
                  <a:srgbClr val="FF0000"/>
                </a:solidFill>
              </a:rPr>
              <a:t>Frequency coverage:  </a:t>
            </a:r>
            <a:r>
              <a:rPr lang="en-GB" sz="1350" dirty="0"/>
              <a:t>300 MHz – 90 GHz  </a:t>
            </a:r>
          </a:p>
          <a:p>
            <a:pPr>
              <a:lnSpc>
                <a:spcPct val="150000"/>
              </a:lnSpc>
            </a:pPr>
            <a:r>
              <a:rPr lang="en-GB" sz="1350" dirty="0">
                <a:solidFill>
                  <a:srgbClr val="FF0000"/>
                </a:solidFill>
              </a:rPr>
              <a:t>Optics: </a:t>
            </a:r>
            <a:r>
              <a:rPr lang="en-GB" sz="1350" dirty="0"/>
              <a:t>Gregorian</a:t>
            </a:r>
          </a:p>
          <a:p>
            <a:pPr>
              <a:lnSpc>
                <a:spcPct val="150000"/>
              </a:lnSpc>
            </a:pPr>
            <a:r>
              <a:rPr lang="en-GB" sz="1350" dirty="0">
                <a:solidFill>
                  <a:srgbClr val="FF0000"/>
                </a:solidFill>
              </a:rPr>
              <a:t>Resolution:  </a:t>
            </a:r>
            <a:r>
              <a:rPr lang="en-GB" sz="1350" dirty="0"/>
              <a:t>9’ @ 1.4 GHz, 10” @ 86 GHz</a:t>
            </a:r>
          </a:p>
        </p:txBody>
      </p:sp>
      <p:pic>
        <p:nvPicPr>
          <p:cNvPr id="12" name="Bild 7" descr="21_7-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669" y="2802243"/>
            <a:ext cx="1844187" cy="223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4" name="Textfeld 13"/>
          <p:cNvSpPr txBox="1"/>
          <p:nvPr/>
        </p:nvSpPr>
        <p:spPr>
          <a:xfrm>
            <a:off x="5220693" y="3687942"/>
            <a:ext cx="1274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Gill Sans"/>
                <a:cs typeface="Gill Sans"/>
              </a:rPr>
              <a:t>Secondary focus</a:t>
            </a:r>
          </a:p>
          <a:p>
            <a:r>
              <a:rPr lang="en-GB" sz="1350" dirty="0">
                <a:latin typeface="Gill Sans"/>
                <a:cs typeface="Gill Sans"/>
              </a:rPr>
              <a:t>with 9 receivers</a:t>
            </a:r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2753505" y="3164391"/>
            <a:ext cx="1285903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350" dirty="0">
                <a:latin typeface="Gill Sans"/>
                <a:cs typeface="Gill Sans"/>
              </a:rPr>
              <a:t>21cm-7 Beam-</a:t>
            </a:r>
          </a:p>
          <a:p>
            <a:r>
              <a:rPr lang="en-GB" sz="1350" dirty="0">
                <a:latin typeface="Gill Sans"/>
                <a:cs typeface="Gill Sans"/>
              </a:rPr>
              <a:t>receiver in the</a:t>
            </a:r>
          </a:p>
          <a:p>
            <a:r>
              <a:rPr lang="en-GB" sz="1350" dirty="0">
                <a:latin typeface="Gill Sans"/>
                <a:cs typeface="Gill Sans"/>
              </a:rPr>
              <a:t>prime focus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400E8C-8A8B-9642-96DB-40408585B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330" y="646085"/>
            <a:ext cx="2481821" cy="243067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AF5A08B-EBE1-4546-8A8C-8F6829B64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380" y="3138438"/>
            <a:ext cx="1779771" cy="20022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485900" y="139700"/>
            <a:ext cx="6172200" cy="342900"/>
          </a:xfrm>
        </p:spPr>
        <p:txBody>
          <a:bodyPr>
            <a:normAutofit fontScale="90000"/>
          </a:bodyPr>
          <a:lstStyle/>
          <a:p>
            <a:r>
              <a:rPr lang="en-US" sz="1800" b="1" dirty="0">
                <a:solidFill>
                  <a:srgbClr val="953735"/>
                </a:solidFill>
                <a:latin typeface="Gill Sans"/>
                <a:cs typeface="Gill Sans"/>
              </a:rPr>
              <a:t>History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928630" y="671808"/>
            <a:ext cx="672895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"/>
                <a:cs typeface="Gill Sans"/>
              </a:rPr>
              <a:t>Problem:  How to build a large radio telescope that could observe up to low cm-wavelengths?</a:t>
            </a:r>
          </a:p>
          <a:p>
            <a:endParaRPr lang="en-US" sz="1350" dirty="0">
              <a:latin typeface="Gill Sans"/>
              <a:cs typeface="Gill Sans"/>
            </a:endParaRPr>
          </a:p>
          <a:p>
            <a:r>
              <a:rPr lang="en-US" sz="1350" dirty="0">
                <a:latin typeface="Gill Sans"/>
                <a:cs typeface="Gill Sans"/>
              </a:rPr>
              <a:t>Large structures deform when tilted (due to gravity)</a:t>
            </a:r>
          </a:p>
          <a:p>
            <a:endParaRPr lang="en-US" sz="1350" dirty="0">
              <a:latin typeface="Gill Sans"/>
              <a:cs typeface="Gill Sans"/>
            </a:endParaRPr>
          </a:p>
          <a:p>
            <a:pPr lvl="1">
              <a:buFont typeface="Wingdings" charset="2"/>
              <a:buChar char="à"/>
            </a:pPr>
            <a:r>
              <a:rPr lang="en-US" sz="1350" dirty="0">
                <a:latin typeface="Gill Sans"/>
                <a:cs typeface="Gill Sans"/>
                <a:sym typeface="Wingdings"/>
              </a:rPr>
              <a:t> reflector does not have a well-defined shape</a:t>
            </a:r>
          </a:p>
          <a:p>
            <a:pPr lvl="1">
              <a:buFont typeface="Wingdings" charset="2"/>
              <a:buChar char="à"/>
            </a:pPr>
            <a:r>
              <a:rPr lang="en-US" sz="1350" dirty="0">
                <a:latin typeface="Gill Sans"/>
                <a:cs typeface="Gill Sans"/>
                <a:sym typeface="Wingdings"/>
              </a:rPr>
              <a:t> beam deforms, strong decrease of sensitivity</a:t>
            </a:r>
            <a:endParaRPr lang="en-US" sz="1350" dirty="0">
              <a:latin typeface="Gill Sans"/>
              <a:cs typeface="Gill San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80A1056-6828-C044-B654-BA8F56006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134" y="1072511"/>
            <a:ext cx="1462938" cy="193446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B310C6F-22A4-D643-9D65-143DFE2BA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619" y="3057905"/>
            <a:ext cx="4541854" cy="19516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F24C0BD-B861-DD45-A929-26AB7B713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86" y="2243851"/>
            <a:ext cx="1809804" cy="272821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E1F3AB0-6EE3-E648-A608-0700B1E45436}"/>
              </a:ext>
            </a:extLst>
          </p:cNvPr>
          <p:cNvSpPr txBox="1"/>
          <p:nvPr/>
        </p:nvSpPr>
        <p:spPr>
          <a:xfrm>
            <a:off x="2323790" y="4755020"/>
            <a:ext cx="5180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err="1"/>
              <a:t>MPIfR</a:t>
            </a:r>
            <a:endParaRPr lang="de-DE" sz="105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13D7DC5-EC97-CB4A-90D6-2CED15204257}"/>
              </a:ext>
            </a:extLst>
          </p:cNvPr>
          <p:cNvSpPr txBox="1"/>
          <p:nvPr/>
        </p:nvSpPr>
        <p:spPr>
          <a:xfrm>
            <a:off x="8314603" y="3210339"/>
            <a:ext cx="5132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NRAO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BD21D20-B63F-F343-9AD4-E61F3C6455B2}"/>
              </a:ext>
            </a:extLst>
          </p:cNvPr>
          <p:cNvSpPr txBox="1"/>
          <p:nvPr/>
        </p:nvSpPr>
        <p:spPr>
          <a:xfrm>
            <a:off x="3254052" y="2380195"/>
            <a:ext cx="32374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 err="1">
                <a:solidFill>
                  <a:schemeClr val="accent2"/>
                </a:solidFill>
              </a:rPr>
              <a:t>Ideas</a:t>
            </a:r>
            <a:r>
              <a:rPr lang="de-DE" sz="1350" dirty="0">
                <a:solidFill>
                  <a:schemeClr val="accent2"/>
                </a:solidFill>
              </a:rPr>
              <a:t> </a:t>
            </a:r>
            <a:r>
              <a:rPr lang="de-DE" sz="1350" dirty="0" err="1">
                <a:solidFill>
                  <a:schemeClr val="accent2"/>
                </a:solidFill>
              </a:rPr>
              <a:t>by</a:t>
            </a:r>
            <a:r>
              <a:rPr lang="de-DE" sz="1350" dirty="0">
                <a:solidFill>
                  <a:schemeClr val="accent2"/>
                </a:solidFill>
              </a:rPr>
              <a:t> S. von </a:t>
            </a:r>
            <a:r>
              <a:rPr lang="de-DE" sz="1350" dirty="0" err="1">
                <a:solidFill>
                  <a:schemeClr val="accent2"/>
                </a:solidFill>
              </a:rPr>
              <a:t>Hoerner</a:t>
            </a:r>
            <a:r>
              <a:rPr lang="de-DE" sz="1350" dirty="0">
                <a:solidFill>
                  <a:schemeClr val="accent2"/>
                </a:solidFill>
              </a:rPr>
              <a:t> </a:t>
            </a:r>
            <a:r>
              <a:rPr lang="de-DE" sz="1350" dirty="0" err="1">
                <a:solidFill>
                  <a:schemeClr val="accent2"/>
                </a:solidFill>
              </a:rPr>
              <a:t>and</a:t>
            </a:r>
            <a:r>
              <a:rPr lang="de-DE" sz="1350" dirty="0">
                <a:solidFill>
                  <a:schemeClr val="accent2"/>
                </a:solidFill>
              </a:rPr>
              <a:t> O. </a:t>
            </a:r>
            <a:r>
              <a:rPr lang="de-DE" sz="1350" dirty="0" err="1">
                <a:solidFill>
                  <a:schemeClr val="accent2"/>
                </a:solidFill>
              </a:rPr>
              <a:t>Hachenberg</a:t>
            </a:r>
            <a:endParaRPr lang="de-DE" sz="1350" dirty="0">
              <a:solidFill>
                <a:schemeClr val="accent2"/>
              </a:solidFill>
            </a:endParaRP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BB1E8D92-CC69-7E44-8EFA-379A0BF41439}"/>
              </a:ext>
            </a:extLst>
          </p:cNvPr>
          <p:cNvCxnSpPr>
            <a:cxnSpLocks/>
          </p:cNvCxnSpPr>
          <p:nvPr/>
        </p:nvCxnSpPr>
        <p:spPr>
          <a:xfrm flipH="1">
            <a:off x="713434" y="539354"/>
            <a:ext cx="785781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8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485900" y="139700"/>
            <a:ext cx="6172200" cy="342900"/>
          </a:xfrm>
        </p:spPr>
        <p:txBody>
          <a:bodyPr>
            <a:normAutofit fontScale="90000"/>
          </a:bodyPr>
          <a:lstStyle/>
          <a:p>
            <a:r>
              <a:rPr lang="en-US" sz="1800" b="1">
                <a:solidFill>
                  <a:srgbClr val="953735"/>
                </a:solidFill>
                <a:latin typeface="Gill Sans"/>
                <a:cs typeface="Gill Sans"/>
              </a:rPr>
              <a:t>Homology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11276" y="770454"/>
            <a:ext cx="3458433" cy="5078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Gill Sans"/>
                <a:cs typeface="Gill Sans"/>
              </a:rPr>
              <a:t>Solution: special construction leads to a </a:t>
            </a:r>
          </a:p>
          <a:p>
            <a:r>
              <a:rPr lang="en-US" sz="1350" dirty="0">
                <a:latin typeface="Gill Sans"/>
                <a:cs typeface="Gill Sans"/>
              </a:rPr>
              <a:t>well-defined parabolic form at all elevations! </a:t>
            </a:r>
          </a:p>
        </p:txBody>
      </p:sp>
      <p:pic>
        <p:nvPicPr>
          <p:cNvPr id="17" name="Bild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732" y="746487"/>
            <a:ext cx="3771465" cy="4361416"/>
          </a:xfrm>
          <a:prstGeom prst="rect">
            <a:avLst/>
          </a:prstGeom>
        </p:spPr>
      </p:pic>
      <p:pic>
        <p:nvPicPr>
          <p:cNvPr id="9" name="Picture 1" descr="page3image1735520">
            <a:extLst>
              <a:ext uri="{FF2B5EF4-FFF2-40B4-BE49-F238E27FC236}">
                <a16:creationId xmlns:a16="http://schemas.microsoft.com/office/drawing/2014/main" id="{7CDD9AF8-8B09-E44D-87A8-3F61C985B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6" y="1509384"/>
            <a:ext cx="2658020" cy="34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4150088" y="4415405"/>
            <a:ext cx="269067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Gill Sans"/>
                <a:cs typeface="Gill Sans"/>
              </a:rPr>
              <a:t>Focal point changes by about 10cm </a:t>
            </a:r>
          </a:p>
          <a:p>
            <a:r>
              <a:rPr lang="en-US" sz="1350" dirty="0">
                <a:solidFill>
                  <a:srgbClr val="FF0000"/>
                </a:solidFill>
                <a:latin typeface="Gill Sans"/>
                <a:cs typeface="Gill Sans"/>
              </a:rPr>
              <a:t>between zenith and horizon</a:t>
            </a:r>
          </a:p>
          <a:p>
            <a:r>
              <a:rPr lang="en-US" sz="1350" dirty="0" err="1">
                <a:solidFill>
                  <a:srgbClr val="FF0000"/>
                </a:solidFill>
                <a:latin typeface="Gill Sans"/>
                <a:cs typeface="Gill Sans"/>
                <a:sym typeface="Wingdings"/>
              </a:rPr>
              <a:t></a:t>
            </a:r>
            <a:r>
              <a:rPr lang="en-US" sz="1350" dirty="0">
                <a:solidFill>
                  <a:srgbClr val="FF0000"/>
                </a:solidFill>
                <a:latin typeface="Gill Sans"/>
                <a:cs typeface="Gill Sans"/>
                <a:sym typeface="Wingdings"/>
              </a:rPr>
              <a:t> Receiver adjustment necessary</a:t>
            </a:r>
            <a:endParaRPr lang="en-US" sz="135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6C28F75-778D-F743-A992-51D51A2AFC0C}"/>
              </a:ext>
            </a:extLst>
          </p:cNvPr>
          <p:cNvSpPr/>
          <p:nvPr/>
        </p:nvSpPr>
        <p:spPr>
          <a:xfrm>
            <a:off x="6840761" y="2585843"/>
            <a:ext cx="578978" cy="45188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EA3CC75-18C7-D045-8679-DA187776C399}"/>
              </a:ext>
            </a:extLst>
          </p:cNvPr>
          <p:cNvCxnSpPr>
            <a:cxnSpLocks/>
          </p:cNvCxnSpPr>
          <p:nvPr/>
        </p:nvCxnSpPr>
        <p:spPr>
          <a:xfrm flipH="1">
            <a:off x="713434" y="539354"/>
            <a:ext cx="785781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485900" y="139700"/>
            <a:ext cx="6172200" cy="342900"/>
          </a:xfrm>
        </p:spPr>
        <p:txBody>
          <a:bodyPr>
            <a:normAutofit fontScale="90000"/>
          </a:bodyPr>
          <a:lstStyle/>
          <a:p>
            <a:r>
              <a:rPr lang="en-US" sz="1800" b="1" dirty="0">
                <a:solidFill>
                  <a:srgbClr val="953735"/>
                </a:solidFill>
                <a:latin typeface="Gill Sans"/>
                <a:cs typeface="Gill Sans"/>
              </a:rPr>
              <a:t>Homology is incomplete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2E4D2A0-61FB-FD4F-BF99-36178E7BB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76" y="1943239"/>
            <a:ext cx="3081191" cy="264286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8999DDF-6D4F-7C4A-B9C1-1BEC1BFBCDE7}"/>
              </a:ext>
            </a:extLst>
          </p:cNvPr>
          <p:cNvSpPr txBox="1"/>
          <p:nvPr/>
        </p:nvSpPr>
        <p:spPr>
          <a:xfrm>
            <a:off x="1485899" y="733215"/>
            <a:ext cx="608942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Surface of the dish is measured (holography) and adjusted at an elevation of 32°.</a:t>
            </a:r>
          </a:p>
          <a:p>
            <a:endParaRPr lang="en-GB" sz="1350" dirty="0"/>
          </a:p>
          <a:p>
            <a:r>
              <a:rPr lang="en-GB" sz="1350" dirty="0"/>
              <a:t>Remaining deformations lead to an elevation-dependent sensitivity (</a:t>
            </a:r>
            <a:r>
              <a:rPr lang="en-GB" sz="1350" dirty="0" err="1"/>
              <a:t>Ruze‘s</a:t>
            </a:r>
            <a:r>
              <a:rPr lang="en-GB" sz="1350" dirty="0"/>
              <a:t> formula)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594452C-2129-AD48-B8C6-91C97C446D9B}"/>
              </a:ext>
            </a:extLst>
          </p:cNvPr>
          <p:cNvSpPr txBox="1"/>
          <p:nvPr/>
        </p:nvSpPr>
        <p:spPr>
          <a:xfrm>
            <a:off x="291476" y="4728988"/>
            <a:ext cx="45377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FE-model recently confirmed by laser-scanner measurements.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EDF393B-5108-3249-8317-9765CC280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258" y="1448796"/>
            <a:ext cx="4408599" cy="323121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88F35CC-3F60-C240-8F6D-B8D79252167A}"/>
              </a:ext>
            </a:extLst>
          </p:cNvPr>
          <p:cNvSpPr txBox="1"/>
          <p:nvPr/>
        </p:nvSpPr>
        <p:spPr>
          <a:xfrm>
            <a:off x="386452" y="1587262"/>
            <a:ext cx="28912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Finite element model for 90° elevation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DC2EF395-49A0-6347-A1E3-4A4558B8387D}"/>
              </a:ext>
            </a:extLst>
          </p:cNvPr>
          <p:cNvCxnSpPr>
            <a:cxnSpLocks/>
          </p:cNvCxnSpPr>
          <p:nvPr/>
        </p:nvCxnSpPr>
        <p:spPr>
          <a:xfrm flipH="1">
            <a:off x="713434" y="539354"/>
            <a:ext cx="785781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30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485900" y="139700"/>
            <a:ext cx="6172200" cy="342900"/>
          </a:xfrm>
        </p:spPr>
        <p:txBody>
          <a:bodyPr>
            <a:normAutofit fontScale="90000"/>
          </a:bodyPr>
          <a:lstStyle/>
          <a:p>
            <a:r>
              <a:rPr lang="en-US" sz="1800" b="1" dirty="0">
                <a:solidFill>
                  <a:srgbClr val="953735"/>
                </a:solidFill>
                <a:latin typeface="Gill Sans"/>
                <a:cs typeface="Gill Sans"/>
              </a:rPr>
              <a:t>New </a:t>
            </a:r>
            <a:r>
              <a:rPr lang="en-US" sz="1800" b="1" dirty="0" err="1">
                <a:solidFill>
                  <a:srgbClr val="953735"/>
                </a:solidFill>
                <a:latin typeface="Gill Sans"/>
                <a:cs typeface="Gill Sans"/>
              </a:rPr>
              <a:t>subreflector</a:t>
            </a:r>
            <a:endParaRPr lang="en-US" sz="1800" b="1" dirty="0">
              <a:solidFill>
                <a:srgbClr val="953735"/>
              </a:solidFill>
              <a:latin typeface="Gill Sans"/>
              <a:cs typeface="Gill San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2031" y="777730"/>
            <a:ext cx="46034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Exchange of the elliptically shaped </a:t>
            </a:r>
            <a:r>
              <a:rPr lang="en-GB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subreflector</a:t>
            </a: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 in 2006:</a:t>
            </a:r>
          </a:p>
          <a:p>
            <a:pPr algn="ctr"/>
            <a:endParaRPr lang="en-GB" sz="750" b="1" dirty="0">
              <a:solidFill>
                <a:schemeClr val="accent2"/>
              </a:solidFill>
              <a:latin typeface="Symbol"/>
            </a:endParaRPr>
          </a:p>
          <a:p>
            <a:pPr algn="ctr"/>
            <a:r>
              <a:rPr lang="en-GB" b="1" dirty="0" err="1">
                <a:solidFill>
                  <a:schemeClr val="accent2"/>
                </a:solidFill>
                <a:latin typeface="Symbol"/>
              </a:rPr>
              <a:t>s</a:t>
            </a:r>
            <a:r>
              <a:rPr lang="en-GB" b="1" baseline="-25000" dirty="0" err="1">
                <a:solidFill>
                  <a:schemeClr val="accent2"/>
                </a:solidFill>
              </a:rPr>
              <a:t>subr</a:t>
            </a:r>
            <a:r>
              <a:rPr lang="en-GB" b="1" dirty="0">
                <a:solidFill>
                  <a:schemeClr val="accent2"/>
                </a:solidFill>
              </a:rPr>
              <a:t> &lt; 60 </a:t>
            </a:r>
            <a:r>
              <a:rPr lang="en-GB" b="1" dirty="0">
                <a:solidFill>
                  <a:schemeClr val="accent2"/>
                </a:solidFill>
                <a:latin typeface="Symbol"/>
              </a:rPr>
              <a:t>m</a:t>
            </a:r>
            <a:r>
              <a:rPr lang="en-GB" b="1" dirty="0">
                <a:solidFill>
                  <a:schemeClr val="accent2"/>
                </a:solidFill>
              </a:rPr>
              <a:t>m!</a:t>
            </a:r>
          </a:p>
          <a:p>
            <a:endParaRPr lang="en-GB" sz="1350" dirty="0"/>
          </a:p>
          <a:p>
            <a:r>
              <a:rPr lang="en-GB" sz="1350" dirty="0"/>
              <a:t>Active surface compensates for incomplete homology </a:t>
            </a:r>
            <a:br>
              <a:rPr lang="en-GB" sz="1350" dirty="0"/>
            </a:br>
            <a:r>
              <a:rPr lang="en-GB" sz="1350" dirty="0">
                <a:sym typeface="Wingdings"/>
              </a:rPr>
              <a:t> flatter gain curves (secondary focus)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227757"/>
              </p:ext>
            </p:extLst>
          </p:nvPr>
        </p:nvGraphicFramePr>
        <p:xfrm>
          <a:off x="6428984" y="3397894"/>
          <a:ext cx="2142260" cy="1557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3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4966">
                <a:tc>
                  <a:txBody>
                    <a:bodyPr/>
                    <a:lstStyle/>
                    <a:p>
                      <a:r>
                        <a:rPr lang="de-DE" sz="1000" dirty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de-DE" sz="1000" baseline="0" dirty="0">
                          <a:latin typeface="Symbol" charset="2"/>
                          <a:cs typeface="Symbol" charset="2"/>
                        </a:rPr>
                        <a:t> </a:t>
                      </a:r>
                      <a:r>
                        <a:rPr lang="de-DE" sz="1000" baseline="0" dirty="0"/>
                        <a:t>[cm]</a:t>
                      </a:r>
                      <a:endParaRPr lang="de-DE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de-DE" sz="1000" baseline="-25000" dirty="0"/>
                        <a:t>old</a:t>
                      </a:r>
                      <a:br>
                        <a:rPr lang="de-DE" sz="1000" baseline="-25000" dirty="0"/>
                      </a:br>
                      <a:r>
                        <a:rPr lang="de-DE" sz="1000" dirty="0"/>
                        <a:t> [</a:t>
                      </a:r>
                      <a:r>
                        <a:rPr lang="de-DE" sz="1000" dirty="0" err="1"/>
                        <a:t>K/Jy</a:t>
                      </a:r>
                      <a:r>
                        <a:rPr lang="de-DE" sz="1000" dirty="0"/>
                        <a:t>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dirty="0" err="1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de-DE" sz="1000" baseline="-25000" dirty="0" err="1"/>
                        <a:t>new</a:t>
                      </a:r>
                      <a:r>
                        <a:rPr lang="de-DE" sz="1000" dirty="0"/>
                        <a:t> </a:t>
                      </a:r>
                      <a:br>
                        <a:rPr lang="de-DE" sz="1000" dirty="0"/>
                      </a:br>
                      <a:r>
                        <a:rPr lang="de-DE" sz="1000" dirty="0"/>
                        <a:t>[</a:t>
                      </a:r>
                      <a:r>
                        <a:rPr lang="de-DE" sz="1000" dirty="0" err="1"/>
                        <a:t>K/Jy</a:t>
                      </a:r>
                      <a:r>
                        <a:rPr lang="de-DE" sz="1000" dirty="0"/>
                        <a:t>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1.52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1.55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dirty="0"/>
                        <a:t>2.8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1.40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dirty="0"/>
                        <a:t>1.3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0.77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dirty="0"/>
                        <a:t>0.9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0.45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0.68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4572000" y="3397894"/>
            <a:ext cx="17232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latin typeface="Gill Sans"/>
                <a:cs typeface="Gill Sans"/>
              </a:rPr>
              <a:t>Increase of sensitivity: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B3445A4-62C0-5F4B-B408-D4E61F2DD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24" y="2223496"/>
            <a:ext cx="3857984" cy="2855770"/>
          </a:xfrm>
          <a:prstGeom prst="rect">
            <a:avLst/>
          </a:prstGeom>
        </p:spPr>
      </p:pic>
      <p:pic>
        <p:nvPicPr>
          <p:cNvPr id="10" name="Picture 7" descr="IMG_2477">
            <a:extLst>
              <a:ext uri="{FF2B5EF4-FFF2-40B4-BE49-F238E27FC236}">
                <a16:creationId xmlns:a16="http://schemas.microsoft.com/office/drawing/2014/main" id="{7E2CBF77-34CF-444F-9F90-8AA5277CA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5461" y="656556"/>
            <a:ext cx="3756798" cy="2504532"/>
          </a:xfrm>
          <a:prstGeom prst="rect">
            <a:avLst/>
          </a:prstGeom>
          <a:noFill/>
        </p:spPr>
      </p:pic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DCE40A66-C2DA-FA4A-86DC-A72B61641325}"/>
              </a:ext>
            </a:extLst>
          </p:cNvPr>
          <p:cNvCxnSpPr>
            <a:cxnSpLocks/>
          </p:cNvCxnSpPr>
          <p:nvPr/>
        </p:nvCxnSpPr>
        <p:spPr>
          <a:xfrm flipH="1">
            <a:off x="713434" y="539354"/>
            <a:ext cx="785781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485900" y="139700"/>
            <a:ext cx="6172200" cy="342900"/>
          </a:xfrm>
        </p:spPr>
        <p:txBody>
          <a:bodyPr>
            <a:normAutofit fontScale="90000"/>
          </a:bodyPr>
          <a:lstStyle/>
          <a:p>
            <a:r>
              <a:rPr lang="en-US" sz="1800" b="1" dirty="0">
                <a:solidFill>
                  <a:srgbClr val="953735"/>
                </a:solidFill>
                <a:latin typeface="Gill Sans"/>
                <a:cs typeface="Gill Sans"/>
              </a:rPr>
              <a:t>Homology works!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FA99C0E-B6C2-4F48-8404-9A330197B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41" y="2985431"/>
            <a:ext cx="2481979" cy="185287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035A88F-D66F-C24B-B484-0B4095C74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216" y="1735150"/>
            <a:ext cx="2089959" cy="198174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A126048-6A4F-3347-BB11-E03118E2D633}"/>
              </a:ext>
            </a:extLst>
          </p:cNvPr>
          <p:cNvSpPr txBox="1"/>
          <p:nvPr/>
        </p:nvSpPr>
        <p:spPr>
          <a:xfrm>
            <a:off x="351692" y="692134"/>
            <a:ext cx="5812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Design Goal: limiting wavelength ~3cm, </a:t>
            </a:r>
          </a:p>
          <a:p>
            <a:r>
              <a:rPr lang="en-GB" sz="1350" dirty="0"/>
              <a:t>with degradations observations should be possible up to K-band.</a:t>
            </a:r>
          </a:p>
          <a:p>
            <a:endParaRPr lang="en-GB" sz="1350" dirty="0"/>
          </a:p>
          <a:p>
            <a:r>
              <a:rPr lang="en-GB" sz="1350" dirty="0">
                <a:sym typeface="Wingdings" pitchFamily="2" charset="2"/>
              </a:rPr>
              <a:t> Goal was met and exceeded!</a:t>
            </a:r>
            <a:endParaRPr lang="en-GB" sz="135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36CC35C-E940-C54E-8AB8-C1B540BCB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096" y="814572"/>
            <a:ext cx="2187769" cy="40237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1B08B37-A1A0-4F46-81FB-1694433AC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381" y="3766679"/>
            <a:ext cx="2423213" cy="128915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8FC81EA-200D-8D45-87A2-D62C94CE6D37}"/>
              </a:ext>
            </a:extLst>
          </p:cNvPr>
          <p:cNvSpPr txBox="1"/>
          <p:nvPr/>
        </p:nvSpPr>
        <p:spPr>
          <a:xfrm>
            <a:off x="713434" y="2251458"/>
            <a:ext cx="16021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 err="1"/>
              <a:t>Morsi</a:t>
            </a:r>
            <a:r>
              <a:rPr lang="de-DE" sz="1350" dirty="0"/>
              <a:t> &amp; Reich, 1986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BF945B6-FB62-BE43-9DE7-82E3DD17A689}"/>
              </a:ext>
            </a:extLst>
          </p:cNvPr>
          <p:cNvSpPr txBox="1"/>
          <p:nvPr/>
        </p:nvSpPr>
        <p:spPr>
          <a:xfrm>
            <a:off x="7840412" y="1003758"/>
            <a:ext cx="7643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>
                <a:solidFill>
                  <a:srgbClr val="FF0000"/>
                </a:solidFill>
              </a:rPr>
              <a:t>34 GHz</a:t>
            </a:r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504AEED2-4A24-B245-930A-A28CEBBF22EA}"/>
              </a:ext>
            </a:extLst>
          </p:cNvPr>
          <p:cNvSpPr/>
          <p:nvPr/>
        </p:nvSpPr>
        <p:spPr>
          <a:xfrm>
            <a:off x="2350038" y="2985431"/>
            <a:ext cx="335618" cy="1754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5ED7AAEC-9579-7042-B9F8-A0FF5C285B6A}"/>
              </a:ext>
            </a:extLst>
          </p:cNvPr>
          <p:cNvCxnSpPr>
            <a:cxnSpLocks/>
          </p:cNvCxnSpPr>
          <p:nvPr/>
        </p:nvCxnSpPr>
        <p:spPr>
          <a:xfrm flipH="1">
            <a:off x="713434" y="539354"/>
            <a:ext cx="785781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773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485900" y="139700"/>
            <a:ext cx="6172200" cy="342900"/>
          </a:xfrm>
        </p:spPr>
        <p:txBody>
          <a:bodyPr>
            <a:normAutofit fontScale="90000"/>
          </a:bodyPr>
          <a:lstStyle/>
          <a:p>
            <a:r>
              <a:rPr lang="en-US" sz="1800" b="1" dirty="0">
                <a:solidFill>
                  <a:srgbClr val="953735"/>
                </a:solidFill>
                <a:latin typeface="Gill Sans"/>
                <a:cs typeface="Gill Sans"/>
              </a:rPr>
              <a:t>Science</a:t>
            </a:r>
          </a:p>
        </p:txBody>
      </p:sp>
      <p:sp>
        <p:nvSpPr>
          <p:cNvPr id="6" name="TextBox 17"/>
          <p:cNvSpPr txBox="1"/>
          <p:nvPr/>
        </p:nvSpPr>
        <p:spPr>
          <a:xfrm>
            <a:off x="486257" y="838184"/>
            <a:ext cx="4800032" cy="3838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Aft>
                <a:spcPts val="900"/>
              </a:spcAft>
              <a:buFontTx/>
              <a:buChar char="•"/>
            </a:pPr>
            <a:r>
              <a:rPr lang="en-US" sz="1350" dirty="0">
                <a:latin typeface="Gill Sans"/>
                <a:cs typeface="Gill Sans"/>
              </a:rPr>
              <a:t> </a:t>
            </a:r>
            <a:r>
              <a:rPr lang="en-US" sz="1275" dirty="0">
                <a:solidFill>
                  <a:schemeClr val="tx2"/>
                </a:solidFill>
                <a:latin typeface="Gill Sans"/>
                <a:cs typeface="Gill Sans"/>
              </a:rPr>
              <a:t>Continuum observations: </a:t>
            </a:r>
            <a:r>
              <a:rPr lang="en-US" sz="1275" dirty="0">
                <a:latin typeface="Gill Sans"/>
                <a:cs typeface="Gill Sans"/>
              </a:rPr>
              <a:t/>
            </a:r>
            <a:br>
              <a:rPr lang="en-US" sz="1275" dirty="0">
                <a:latin typeface="Gill Sans"/>
                <a:cs typeface="Gill Sans"/>
              </a:rPr>
            </a:br>
            <a:r>
              <a:rPr lang="en-US" sz="1275" dirty="0">
                <a:latin typeface="Gill Sans"/>
                <a:cs typeface="Gill Sans"/>
              </a:rPr>
              <a:t>	Surveys (e.g. 408 MHz), Galaxies,  </a:t>
            </a:r>
            <a:br>
              <a:rPr lang="en-US" sz="1275" dirty="0">
                <a:latin typeface="Gill Sans"/>
                <a:cs typeface="Gill Sans"/>
              </a:rPr>
            </a:br>
            <a:r>
              <a:rPr lang="en-US" sz="1275" dirty="0">
                <a:latin typeface="Gill Sans"/>
                <a:cs typeface="Gill Sans"/>
              </a:rPr>
              <a:t>	Variability studies, Polarimetry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1275" dirty="0">
                <a:latin typeface="Gill Sans"/>
                <a:cs typeface="Gill Sans"/>
              </a:rPr>
              <a:t> </a:t>
            </a:r>
            <a:r>
              <a:rPr lang="en-US" sz="1275" dirty="0">
                <a:solidFill>
                  <a:schemeClr val="tx2"/>
                </a:solidFill>
                <a:latin typeface="Gill Sans"/>
                <a:cs typeface="Gill Sans"/>
              </a:rPr>
              <a:t>Spectroscopy:</a:t>
            </a:r>
            <a:r>
              <a:rPr lang="en-US" sz="1275" dirty="0">
                <a:latin typeface="Gill Sans"/>
                <a:cs typeface="Gill Sans"/>
              </a:rPr>
              <a:t/>
            </a:r>
            <a:br>
              <a:rPr lang="en-US" sz="1275" dirty="0">
                <a:latin typeface="Gill Sans"/>
                <a:cs typeface="Gill Sans"/>
              </a:rPr>
            </a:br>
            <a:r>
              <a:rPr lang="en-US" sz="1275" dirty="0">
                <a:latin typeface="Gill Sans"/>
                <a:cs typeface="Gill Sans"/>
              </a:rPr>
              <a:t>   	HI, Line Surveys, Maser emission,	</a:t>
            </a:r>
            <a:br>
              <a:rPr lang="en-US" sz="1275" dirty="0">
                <a:latin typeface="Gill Sans"/>
                <a:cs typeface="Gill Sans"/>
              </a:rPr>
            </a:br>
            <a:r>
              <a:rPr lang="en-US" sz="1275" dirty="0">
                <a:latin typeface="Gill Sans"/>
                <a:cs typeface="Gill Sans"/>
              </a:rPr>
              <a:t>	Fundamental Physics (e.g., e-p mass ratio in the early universe) </a:t>
            </a:r>
          </a:p>
          <a:p>
            <a:pPr>
              <a:lnSpc>
                <a:spcPct val="150000"/>
              </a:lnSpc>
              <a:spcAft>
                <a:spcPts val="900"/>
              </a:spcAft>
              <a:buFontTx/>
              <a:buChar char="•"/>
            </a:pPr>
            <a:r>
              <a:rPr lang="en-US" sz="1275" dirty="0">
                <a:latin typeface="Gill Sans"/>
                <a:cs typeface="Gill Sans"/>
              </a:rPr>
              <a:t> </a:t>
            </a:r>
            <a:r>
              <a:rPr lang="en-US" sz="1275" dirty="0">
                <a:solidFill>
                  <a:schemeClr val="tx2"/>
                </a:solidFill>
                <a:latin typeface="Gill Sans"/>
                <a:cs typeface="Gill Sans"/>
              </a:rPr>
              <a:t>Pulsars:</a:t>
            </a:r>
            <a:r>
              <a:rPr lang="en-US" sz="1275" dirty="0">
                <a:latin typeface="Gill Sans"/>
                <a:cs typeface="Gill Sans"/>
              </a:rPr>
              <a:t/>
            </a:r>
            <a:br>
              <a:rPr lang="en-US" sz="1275" dirty="0">
                <a:latin typeface="Gill Sans"/>
                <a:cs typeface="Gill Sans"/>
              </a:rPr>
            </a:br>
            <a:r>
              <a:rPr lang="en-US" sz="1275" dirty="0">
                <a:latin typeface="Gill Sans"/>
                <a:cs typeface="Gill Sans"/>
              </a:rPr>
              <a:t>	Pulsar search (&gt; 30 pulsars newly discovered), </a:t>
            </a:r>
            <a:br>
              <a:rPr lang="en-US" sz="1275" dirty="0">
                <a:latin typeface="Gill Sans"/>
                <a:cs typeface="Gill Sans"/>
              </a:rPr>
            </a:br>
            <a:r>
              <a:rPr lang="en-US" sz="1275" dirty="0">
                <a:latin typeface="Gill Sans"/>
                <a:cs typeface="Gill Sans"/>
              </a:rPr>
              <a:t>	Timing (EPTA / LEAP), Transients / FRBs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1275" dirty="0">
                <a:latin typeface="Gill Sans"/>
                <a:cs typeface="Gill Sans"/>
              </a:rPr>
              <a:t> </a:t>
            </a:r>
            <a:r>
              <a:rPr lang="en-US" sz="1275" dirty="0">
                <a:solidFill>
                  <a:schemeClr val="tx2"/>
                </a:solidFill>
                <a:latin typeface="Gill Sans"/>
                <a:cs typeface="Gill Sans"/>
              </a:rPr>
              <a:t>VLBI: </a:t>
            </a:r>
            <a:r>
              <a:rPr lang="en-US" sz="1275" dirty="0">
                <a:latin typeface="Gill Sans"/>
                <a:cs typeface="Gill Sans"/>
              </a:rPr>
              <a:t/>
            </a:r>
            <a:br>
              <a:rPr lang="en-US" sz="1275" dirty="0">
                <a:latin typeface="Gill Sans"/>
                <a:cs typeface="Gill Sans"/>
              </a:rPr>
            </a:br>
            <a:r>
              <a:rPr lang="en-US" sz="1275" dirty="0">
                <a:latin typeface="Gill Sans"/>
                <a:cs typeface="Gill Sans"/>
              </a:rPr>
              <a:t>	EVN, GMVA, HSA (VLBA, GBT, Arecibo, EB), </a:t>
            </a:r>
            <a:br>
              <a:rPr lang="en-US" sz="1275" dirty="0">
                <a:latin typeface="Gill Sans"/>
                <a:cs typeface="Gill Sans"/>
              </a:rPr>
            </a:br>
            <a:r>
              <a:rPr lang="en-US" sz="1275" dirty="0">
                <a:latin typeface="Gill Sans"/>
                <a:cs typeface="Gill Sans"/>
              </a:rPr>
              <a:t>	with </a:t>
            </a:r>
            <a:r>
              <a:rPr lang="en-US" sz="1275" dirty="0" err="1">
                <a:latin typeface="Gill Sans"/>
                <a:cs typeface="Gill Sans"/>
              </a:rPr>
              <a:t>RadioAstron</a:t>
            </a:r>
            <a:r>
              <a:rPr lang="en-US" sz="1275" dirty="0">
                <a:latin typeface="Gill Sans"/>
                <a:cs typeface="Gill Sans"/>
              </a:rPr>
              <a:t> and in geodetic mode</a:t>
            </a:r>
          </a:p>
        </p:txBody>
      </p:sp>
      <p:pic>
        <p:nvPicPr>
          <p:cNvPr id="12" name="Bild 11" descr="s40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841" y="650316"/>
            <a:ext cx="2930645" cy="1470729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086222" y="711226"/>
            <a:ext cx="13083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(</a:t>
            </a:r>
            <a:r>
              <a:rPr lang="de-DE" sz="1050" dirty="0" err="1"/>
              <a:t>Haslam</a:t>
            </a:r>
            <a:r>
              <a:rPr lang="de-DE" sz="1050" dirty="0"/>
              <a:t> et al., 1982)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259" y="3610634"/>
            <a:ext cx="2033945" cy="1509333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557605" y="4857808"/>
            <a:ext cx="13564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/>
              <a:t>(</a:t>
            </a:r>
            <a:r>
              <a:rPr lang="de-DE" sz="1050" dirty="0" err="1"/>
              <a:t>Eatough</a:t>
            </a:r>
            <a:r>
              <a:rPr lang="de-DE" sz="1050" dirty="0"/>
              <a:t> et al., 2013)</a:t>
            </a:r>
          </a:p>
        </p:txBody>
      </p:sp>
      <p:pic>
        <p:nvPicPr>
          <p:cNvPr id="10" name="Bild 11">
            <a:extLst>
              <a:ext uri="{FF2B5EF4-FFF2-40B4-BE49-F238E27FC236}">
                <a16:creationId xmlns:a16="http://schemas.microsoft.com/office/drawing/2014/main" id="{47FD9F72-D11E-1247-89BB-8222633F9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310" y="1194132"/>
            <a:ext cx="2481413" cy="2341191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3D146B3E-2198-6A41-94F7-BBB9D365798C}"/>
              </a:ext>
            </a:extLst>
          </p:cNvPr>
          <p:cNvSpPr/>
          <p:nvPr/>
        </p:nvSpPr>
        <p:spPr>
          <a:xfrm>
            <a:off x="5286289" y="3057889"/>
            <a:ext cx="128592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/>
              <a:t>(Winkel et al., 2016)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FAE37F3-32BF-1840-B07C-ADE367CB54F8}"/>
              </a:ext>
            </a:extLst>
          </p:cNvPr>
          <p:cNvCxnSpPr>
            <a:cxnSpLocks/>
          </p:cNvCxnSpPr>
          <p:nvPr/>
        </p:nvCxnSpPr>
        <p:spPr>
          <a:xfrm flipH="1">
            <a:off x="713434" y="539354"/>
            <a:ext cx="785781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0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749</Words>
  <Application>Microsoft Office PowerPoint</Application>
  <PresentationFormat>On-screen Show (16:9)</PresentationFormat>
  <Paragraphs>163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Calibri</vt:lpstr>
      <vt:lpstr>Gill Sans</vt:lpstr>
      <vt:lpstr>Symbol</vt:lpstr>
      <vt:lpstr>Wingdings</vt:lpstr>
      <vt:lpstr>Office-Design</vt:lpstr>
      <vt:lpstr>The Effelsberg 100-m dish –  the first homologous radio telescope</vt:lpstr>
      <vt:lpstr>Construction between 1967-1971</vt:lpstr>
      <vt:lpstr>PowerPoint Presentation</vt:lpstr>
      <vt:lpstr>History</vt:lpstr>
      <vt:lpstr>Homology</vt:lpstr>
      <vt:lpstr>Homology is incomplete</vt:lpstr>
      <vt:lpstr>New subreflector</vt:lpstr>
      <vt:lpstr>Homology works!</vt:lpstr>
      <vt:lpstr>Science</vt:lpstr>
      <vt:lpstr>K-Band Line Surveys</vt:lpstr>
      <vt:lpstr>Pulsar Observations</vt:lpstr>
      <vt:lpstr>Radio continuum and Polarimetry</vt:lpstr>
      <vt:lpstr>VLBI</vt:lpstr>
      <vt:lpstr>PowerPoint Presentation</vt:lpstr>
      <vt:lpstr>Lessons learned</vt:lpstr>
    </vt:vector>
  </TitlesOfParts>
  <Company>Max-Planck-Institut für Radioastronomie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100-m Telescope Effelsberg   Current Status and Future Plans</dc:title>
  <dc:creator>Alex Kraus</dc:creator>
  <cp:lastModifiedBy>Ken Kellermann</cp:lastModifiedBy>
  <cp:revision>448</cp:revision>
  <dcterms:created xsi:type="dcterms:W3CDTF">2013-09-10T03:54:02Z</dcterms:created>
  <dcterms:modified xsi:type="dcterms:W3CDTF">2018-09-06T15:20:22Z</dcterms:modified>
</cp:coreProperties>
</file>