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263" r:id="rId4"/>
    <p:sldId id="294" r:id="rId5"/>
    <p:sldId id="295" r:id="rId6"/>
    <p:sldId id="298" r:id="rId7"/>
    <p:sldId id="292" r:id="rId8"/>
    <p:sldId id="293" r:id="rId9"/>
    <p:sldId id="265" r:id="rId10"/>
    <p:sldId id="258" r:id="rId11"/>
    <p:sldId id="268" r:id="rId12"/>
    <p:sldId id="272" r:id="rId13"/>
    <p:sldId id="270" r:id="rId14"/>
    <p:sldId id="304" r:id="rId15"/>
    <p:sldId id="279" r:id="rId16"/>
    <p:sldId id="280" r:id="rId17"/>
    <p:sldId id="281" r:id="rId18"/>
    <p:sldId id="301" r:id="rId19"/>
    <p:sldId id="276" r:id="rId20"/>
    <p:sldId id="271" r:id="rId21"/>
    <p:sldId id="277" r:id="rId22"/>
    <p:sldId id="302" r:id="rId23"/>
    <p:sldId id="285" r:id="rId24"/>
    <p:sldId id="284" r:id="rId25"/>
    <p:sldId id="296" r:id="rId26"/>
    <p:sldId id="286" r:id="rId27"/>
    <p:sldId id="287" r:id="rId28"/>
    <p:sldId id="288" r:id="rId29"/>
    <p:sldId id="303" r:id="rId30"/>
    <p:sldId id="290" r:id="rId31"/>
    <p:sldId id="289" r:id="rId32"/>
    <p:sldId id="300" r:id="rId3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8" autoAdjust="0"/>
    <p:restoredTop sz="72461" autoAdjust="0"/>
  </p:normalViewPr>
  <p:slideViewPr>
    <p:cSldViewPr snapToGrid="0">
      <p:cViewPr varScale="1">
        <p:scale>
          <a:sx n="73" d="100"/>
          <a:sy n="73" d="100"/>
        </p:scale>
        <p:origin x="9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3D343C7-2BC9-4183-908F-58F2C32CD50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578B31D-BFC2-499A-AA68-CF2D1951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DAAAE31-EF1A-4C87-B82A-7AC8DEF15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9296801-10CF-45F3-9103-57987130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NRAO was first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established in the mid 1950s, </a:t>
            </a:r>
            <a:r>
              <a:rPr lang="en-US" altLang="en-US" dirty="0">
                <a:ea typeface="ＭＳ Ｐゴシック" panose="020B0600070205080204" pitchFamily="34" charset="-128"/>
              </a:rPr>
              <a:t>the goal was to build a very large radio telescope – of the order of 600 feet in diameter.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At the time NRAO didn’t have any staff or a director, so all planning and decisions were made two advisory  committees, one reporting to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NSF in Washington, </a:t>
            </a:r>
            <a:r>
              <a:rPr lang="en-US" altLang="en-US" dirty="0">
                <a:ea typeface="ＭＳ Ｐゴシック" panose="020B0600070205080204" pitchFamily="34" charset="-128"/>
              </a:rPr>
              <a:t>and one reporting to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AUI in new York.  The two committees </a:t>
            </a:r>
            <a:r>
              <a:rPr lang="en-US" altLang="en-US" dirty="0">
                <a:ea typeface="ＭＳ Ｐゴシック" panose="020B0600070205080204" pitchFamily="34" charset="-128"/>
              </a:rPr>
              <a:t>had partially overlapping membership, but unfortunately, their advice wasn’t always consistent.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dirty="0">
                <a:ea typeface="ＭＳ Ｐゴシック" panose="020B0600070205080204" pitchFamily="34" charset="-128"/>
              </a:rPr>
              <a:t>Over the following decades, Every review of radio astronomy, mentioned the need for a large fully steerable radio telescope, as a high priority, but never as the first priority, so none were ever built.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279B89-71FB-478C-AD7A-DC796802F04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As early as 1965, even before the 140 was 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finished NRAO established </a:t>
            </a:r>
            <a:r>
              <a:rPr lang="en-US" altLang="en-US" sz="1000" dirty="0">
                <a:ea typeface="ＭＳ Ｐゴシック" panose="020B0600070205080204" pitchFamily="34" charset="-128"/>
              </a:rPr>
              <a:t>the Largest Feasible  Steerable Telescope Project – John Findlay.  They considered a number  different designs, some very exotic, for antennas up to 1000 feet in diameter. </a:t>
            </a: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 They finally  settled on a fully steerable 300 </a:t>
            </a:r>
            <a:r>
              <a:rPr lang="en-US" altLang="en-US" sz="1000" dirty="0" err="1">
                <a:ea typeface="ＭＳ Ｐゴシック" panose="020B0600070205080204" pitchFamily="34" charset="-128"/>
              </a:rPr>
              <a:t>ft</a:t>
            </a:r>
            <a:r>
              <a:rPr lang="en-US" altLang="en-US" sz="1000" dirty="0">
                <a:ea typeface="ＭＳ Ｐゴシック" panose="020B0600070205080204" pitchFamily="34" charset="-128"/>
              </a:rPr>
              <a:t> dish  -- 1 cm – </a:t>
            </a: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65-m good to 3 mm; proposed to NSF, got in the NSF 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budget proposal , </a:t>
            </a:r>
            <a:r>
              <a:rPr lang="en-US" altLang="en-US" sz="1000" dirty="0">
                <a:ea typeface="ＭＳ Ｐゴシック" panose="020B0600070205080204" pitchFamily="34" charset="-128"/>
              </a:rPr>
              <a:t>but 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didn’t make it though government budget office.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But, again science had made the 65 m obsolete; mm community wanted a telescope that would work to 1 mm.  They designed a 25m dish that actually did get into the 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President</a:t>
            </a:r>
            <a:r>
              <a:rPr lang="en-US" altLang="en-US" sz="1000" baseline="0" dirty="0" smtClean="0">
                <a:ea typeface="ＭＳ Ｐゴシック" panose="020B0600070205080204" pitchFamily="34" charset="-128"/>
              </a:rPr>
              <a:t> Carter’s 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budget</a:t>
            </a:r>
            <a:r>
              <a:rPr lang="en-US" altLang="en-US" sz="1000" dirty="0">
                <a:ea typeface="ＭＳ Ｐゴシック" panose="020B0600070205080204" pitchFamily="34" charset="-128"/>
              </a:rPr>
              <a:t>, but was cut out by Congress.</a:t>
            </a:r>
          </a:p>
          <a:p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Following year the at a meeting of the NSF Astronomy Advisory committee, 25 m lost out to the VLBA as the top priority for astronomy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. – </a:t>
            </a:r>
            <a:r>
              <a:rPr lang="en-US" altLang="en-US" sz="1000" dirty="0" err="1" smtClean="0">
                <a:ea typeface="ＭＳ Ｐゴシック" panose="020B0600070205080204" pitchFamily="34" charset="-128"/>
              </a:rPr>
              <a:t>Nobeyama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 50 m, IRAM 30 m Pico </a:t>
            </a:r>
            <a:r>
              <a:rPr lang="en-US" altLang="en-US" sz="1000" dirty="0" err="1" smtClean="0">
                <a:ea typeface="ＭＳ Ｐゴシック" panose="020B0600070205080204" pitchFamily="34" charset="-128"/>
              </a:rPr>
              <a:t>Veleta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Some of my former millimeter astronomer friends have never forgotten or forgiven me for what happened at that meeting.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531B3C-26D2-4CD7-9E4B-5FF0BB3AAED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7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Also, During the 1960s  MIT/Harvard group developed plans for a 440-ft radome enclosed antenna.</a:t>
            </a:r>
          </a:p>
          <a:p>
            <a:endParaRPr lang="en-US" sz="1400" dirty="0"/>
          </a:p>
          <a:p>
            <a:r>
              <a:rPr lang="en-US" sz="1400" dirty="0"/>
              <a:t>Up against the VLA in the 1970s Decade Review lost to VLA</a:t>
            </a:r>
          </a:p>
          <a:p>
            <a:endParaRPr lang="en-US" sz="1400" dirty="0"/>
          </a:p>
          <a:p>
            <a:r>
              <a:rPr lang="en-US" sz="1400" dirty="0" smtClean="0"/>
              <a:t>By 1980 -- None </a:t>
            </a:r>
            <a:r>
              <a:rPr lang="en-US" sz="1400" dirty="0"/>
              <a:t>of these large antennas were ever built.</a:t>
            </a:r>
          </a:p>
          <a:p>
            <a:endParaRPr lang="en-US" sz="1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dirty="0" smtClean="0">
                <a:ea typeface="ＭＳ Ｐゴシック" panose="020B0600070205080204" pitchFamily="34" charset="-128"/>
              </a:rPr>
              <a:t>Things got worse</a:t>
            </a:r>
          </a:p>
          <a:p>
            <a:r>
              <a:rPr lang="en-US" altLang="en-US" sz="1400" dirty="0" smtClean="0">
                <a:ea typeface="ＭＳ Ｐゴシック" panose="020B0600070205080204" pitchFamily="34" charset="-128"/>
              </a:rPr>
              <a:t>Much of American</a:t>
            </a:r>
            <a:r>
              <a:rPr lang="en-US" altLang="en-US" sz="1400" baseline="0" dirty="0" smtClean="0">
                <a:ea typeface="ＭＳ Ｐゴシック" panose="020B0600070205080204" pitchFamily="34" charset="-128"/>
              </a:rPr>
              <a:t> radio astronomy had been supported by DoD</a:t>
            </a:r>
          </a:p>
          <a:p>
            <a:r>
              <a:rPr lang="en-US" altLang="en-US" sz="1400" baseline="0" dirty="0" smtClean="0">
                <a:ea typeface="ＭＳ Ｐゴシック" panose="020B0600070205080204" pitchFamily="34" charset="-128"/>
              </a:rPr>
              <a:t>	Caltech, Michigan, Illinois, Arecibo</a:t>
            </a:r>
          </a:p>
          <a:p>
            <a:r>
              <a:rPr lang="en-US" altLang="en-US" sz="1400" baseline="0" dirty="0" smtClean="0">
                <a:ea typeface="ＭＳ Ｐゴシック" panose="020B0600070205080204" pitchFamily="34" charset="-128"/>
              </a:rPr>
              <a:t>Congress decided that military research confined to things that won wars</a:t>
            </a:r>
            <a:endParaRPr lang="en-US" altLang="en-US" sz="1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1400" dirty="0" smtClean="0">
                <a:ea typeface="ＭＳ Ｐゴシック" panose="020B0600070205080204" pitchFamily="34" charset="-128"/>
              </a:rPr>
              <a:t>NSF didn’t have enough money </a:t>
            </a:r>
            <a:r>
              <a:rPr lang="en-US" altLang="en-US" sz="1400" dirty="0">
                <a:ea typeface="ＭＳ Ｐゴシック" panose="020B0600070205080204" pitchFamily="34" charset="-128"/>
              </a:rPr>
              <a:t>to operate all of the US radio astronomy </a:t>
            </a:r>
            <a:r>
              <a:rPr lang="en-US" altLang="en-US" sz="1400" dirty="0" smtClean="0">
                <a:ea typeface="ＭＳ Ｐゴシック" panose="020B0600070205080204" pitchFamily="34" charset="-128"/>
              </a:rPr>
              <a:t>facilities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endParaRPr lang="en-US" altLang="en-US" sz="1400" dirty="0">
              <a:ea typeface="ＭＳ Ｐゴシック" panose="020B0600070205080204" pitchFamily="34" charset="-128"/>
            </a:endParaRPr>
          </a:p>
          <a:p>
            <a:r>
              <a:rPr lang="en-US" altLang="en-US" sz="1400" dirty="0">
                <a:ea typeface="ＭＳ Ｐゴシック" panose="020B0600070205080204" pitchFamily="34" charset="-128"/>
              </a:rPr>
              <a:t>The NSF subsequently cutoff funding for Haystack and the OVRO antenna</a:t>
            </a:r>
          </a:p>
          <a:p>
            <a:endParaRPr lang="en-US" altLang="en-US" sz="1400" dirty="0">
              <a:ea typeface="ＭＳ Ｐゴシック" panose="020B0600070205080204" pitchFamily="34" charset="-128"/>
            </a:endParaRPr>
          </a:p>
          <a:p>
            <a:r>
              <a:rPr lang="en-US" altLang="en-US" sz="1400" dirty="0">
                <a:ea typeface="ＭＳ Ｐゴシック" panose="020B0600070205080204" pitchFamily="34" charset="-128"/>
              </a:rPr>
              <a:t>Most likely so would have been the 300-ft dish except for an unexpected event happened a few months later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C5B7AA-18BE-4075-9708-C5BB64DA66E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3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300" dirty="0">
                <a:ea typeface="ＭＳ Ｐゴシック" panose="020B0600070205080204" pitchFamily="34" charset="-128"/>
              </a:rPr>
              <a:t>Picture by Richard Porcas on Nov 14, 1988</a:t>
            </a:r>
          </a:p>
          <a:p>
            <a:r>
              <a:rPr lang="en-US" altLang="en-US" sz="1300" dirty="0">
                <a:ea typeface="ＭＳ Ｐゴシック" panose="020B0600070205080204" pitchFamily="34" charset="-128"/>
              </a:rPr>
              <a:t>Since NRAO was never able to build any large steerable telescope.  The 300 foot had been upgraded several times with a new surface; traveling feed – 1 hour tracking</a:t>
            </a:r>
          </a:p>
          <a:p>
            <a:r>
              <a:rPr lang="en-US" altLang="en-US" sz="1300" dirty="0">
                <a:ea typeface="ＭＳ Ｐゴシック" panose="020B0600070205080204" pitchFamily="34" charset="-128"/>
              </a:rPr>
              <a:t>Built as a stopgap measure in the early 1960s, it was still in use after 25 years</a:t>
            </a:r>
          </a:p>
          <a:p>
            <a:r>
              <a:rPr lang="en-US" altLang="en-US" sz="1300" dirty="0">
                <a:ea typeface="ＭＳ Ｐゴシック" panose="020B0600070205080204" pitchFamily="34" charset="-128"/>
              </a:rPr>
              <a:t>At the time it was being used for an all sky 6 cm </a:t>
            </a:r>
            <a:r>
              <a:rPr lang="en-US" altLang="en-US" sz="1300" dirty="0" smtClean="0">
                <a:ea typeface="ＭＳ Ｐゴシック" panose="020B0600070205080204" pitchFamily="34" charset="-128"/>
              </a:rPr>
              <a:t>survey</a:t>
            </a:r>
            <a:r>
              <a:rPr lang="en-US" altLang="en-US" sz="1300" baseline="0" dirty="0" smtClean="0">
                <a:ea typeface="ＭＳ Ｐゴシック" panose="020B0600070205080204" pitchFamily="34" charset="-128"/>
              </a:rPr>
              <a:t> -- </a:t>
            </a:r>
            <a:r>
              <a:rPr lang="en-US" altLang="en-US" sz="1300" dirty="0" smtClean="0">
                <a:ea typeface="ＭＳ Ｐゴシック" panose="020B0600070205080204" pitchFamily="34" charset="-128"/>
              </a:rPr>
              <a:t>observers </a:t>
            </a:r>
            <a:r>
              <a:rPr lang="en-US" altLang="en-US" sz="1300" dirty="0">
                <a:ea typeface="ＭＳ Ｐゴシック" panose="020B0600070205080204" pitchFamily="34" charset="-128"/>
              </a:rPr>
              <a:t>were scanning in elevation at 20 degrees per minute.</a:t>
            </a:r>
          </a:p>
          <a:p>
            <a:r>
              <a:rPr lang="en-US" altLang="en-US" sz="1300" dirty="0">
                <a:ea typeface="ＭＳ Ｐゴシック" panose="020B0600070205080204" pitchFamily="34" charset="-128"/>
              </a:rPr>
              <a:t>Gusset plate failed</a:t>
            </a:r>
          </a:p>
          <a:p>
            <a:endParaRPr lang="en-US" altLang="en-US" sz="1300" dirty="0">
              <a:ea typeface="ＭＳ Ｐゴシック" panose="020B0600070205080204" pitchFamily="34" charset="-128"/>
            </a:endParaRPr>
          </a:p>
          <a:p>
            <a:r>
              <a:rPr lang="en-US" altLang="en-US" sz="1300" dirty="0">
                <a:ea typeface="ＭＳ Ｐゴシック" panose="020B0600070205080204" pitchFamily="34" charset="-128"/>
              </a:rPr>
              <a:t>Porcas claims he had nothing to do with the collapse</a:t>
            </a:r>
          </a:p>
          <a:p>
            <a:endParaRPr lang="en-US" altLang="en-US" sz="1300" dirty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28CFC4B-B140-4894-8903-767569B6ECD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34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300-ft probably would have been shut down, but when word got out about the collapse – the media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converged on Green Bank, -- sent reporters, Washington TV --helicopters – very exciting.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New media from around the world reported the loss of the 300-ft as a national disaster and a set back for astronomical research.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56342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1132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5921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0711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8A25EE5-330D-4382-9B5E-84484D83CE9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6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Seemed that everyone,</a:t>
            </a:r>
            <a:r>
              <a:rPr lang="en-US" baseline="0" dirty="0" smtClean="0"/>
              <a:t> except NSF had forgotten the telescope was about to be closed</a:t>
            </a:r>
          </a:p>
          <a:p>
            <a:endParaRPr lang="en-US" baseline="0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523"/>
            <a:fld id="{485ABF49-E178-4AF9-BCB1-399346585FF1}" type="slidenum">
              <a:rPr lang="en-US" smtClean="0"/>
              <a:pPr defTabSz="942523"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6063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Newspaper in south Africa pinned the blame on </a:t>
            </a:r>
            <a:r>
              <a:rPr lang="en-US" dirty="0" err="1" smtClean="0"/>
              <a:t>extraterrestials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18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Meanwhile, there were also other initiatives in the US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New England Radio Astronomers proposed a 440 radome enclosed dish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Caltech, Berkely, and Michigan jointly proposed a more or less conventional 100-m dish.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Neither one was ever funded.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56342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1132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85921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0711" indent="-232395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63962F-CEA9-488F-9060-C3783973CB5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0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dirty="0" smtClean="0">
                <a:ea typeface="ＭＳ Ｐゴシック" panose="020B0600070205080204" pitchFamily="34" charset="-128"/>
              </a:rPr>
              <a:t>Especially Senator Byrd from WVA summoned the NSF Director to his office to explain how</a:t>
            </a:r>
            <a:r>
              <a:rPr lang="en-US" altLang="en-US" sz="1100" baseline="0" dirty="0" smtClean="0">
                <a:ea typeface="ＭＳ Ｐゴシック" panose="020B0600070205080204" pitchFamily="34" charset="-128"/>
              </a:rPr>
              <a:t> the NSF would replace the 300 </a:t>
            </a:r>
            <a:r>
              <a:rPr lang="en-US" altLang="en-US" sz="1100" baseline="0" dirty="0" err="1" smtClean="0">
                <a:ea typeface="ＭＳ Ｐゴシック" panose="020B0600070205080204" pitchFamily="34" charset="-128"/>
              </a:rPr>
              <a:t>ft</a:t>
            </a:r>
            <a:r>
              <a:rPr lang="en-US" altLang="en-US" sz="1100" baseline="0" dirty="0" smtClean="0">
                <a:ea typeface="ＭＳ Ｐゴシック" panose="020B0600070205080204" pitchFamily="34" charset="-128"/>
              </a:rPr>
              <a:t> antenna.</a:t>
            </a:r>
            <a:endParaRPr lang="en-US" altLang="en-US" sz="1100" dirty="0" smtClean="0">
              <a:ea typeface="ＭＳ Ｐゴシック" panose="020B0600070205080204" pitchFamily="34" charset="-128"/>
            </a:endParaRPr>
          </a:p>
          <a:p>
            <a:r>
              <a:rPr lang="en-US" altLang="en-US" sz="1100" dirty="0" smtClean="0">
                <a:ea typeface="ＭＳ Ｐゴシック" panose="020B0600070205080204" pitchFamily="34" charset="-128"/>
              </a:rPr>
              <a:t>Richard </a:t>
            </a:r>
            <a:r>
              <a:rPr lang="en-US" altLang="en-US" sz="1100" dirty="0">
                <a:ea typeface="ＭＳ Ｐゴシック" panose="020B0600070205080204" pitchFamily="34" charset="-128"/>
              </a:rPr>
              <a:t>Byrd was the longest serving member of US </a:t>
            </a:r>
            <a:r>
              <a:rPr lang="en-US" altLang="en-US" sz="1100" dirty="0" smtClean="0">
                <a:ea typeface="ＭＳ Ｐゴシック" panose="020B0600070205080204" pitchFamily="34" charset="-128"/>
              </a:rPr>
              <a:t>Congress-wielded a lot of power</a:t>
            </a:r>
            <a:endParaRPr lang="en-US" altLang="en-US" sz="1100" dirty="0">
              <a:ea typeface="ＭＳ Ｐゴシック" panose="020B0600070205080204" pitchFamily="34" charset="-128"/>
            </a:endParaRPr>
          </a:p>
          <a:p>
            <a:endParaRPr lang="en-US" altLang="en-US" sz="1100" dirty="0">
              <a:ea typeface="ＭＳ Ｐゴシック" panose="020B0600070205080204" pitchFamily="34" charset="-128"/>
            </a:endParaRPr>
          </a:p>
          <a:p>
            <a:r>
              <a:rPr lang="en-US" altLang="en-US" sz="1100" dirty="0">
                <a:ea typeface="ＭＳ Ｐゴシック" panose="020B0600070205080204" pitchFamily="34" charset="-128"/>
              </a:rPr>
              <a:t>Long history of bring federal money to WV for projects of questionable merit. </a:t>
            </a:r>
          </a:p>
          <a:p>
            <a:r>
              <a:rPr lang="en-US" altLang="en-US" sz="1100" dirty="0">
                <a:ea typeface="ＭＳ Ｐゴシック" panose="020B0600070205080204" pitchFamily="34" charset="-128"/>
              </a:rPr>
              <a:t>Used to getting his way  - About to become  Chair of the Senate appropriations Committee</a:t>
            </a:r>
          </a:p>
          <a:p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1100" dirty="0">
                <a:ea typeface="ＭＳ Ｐゴシック" panose="020B0600070205080204" pitchFamily="34" charset="-128"/>
              </a:rPr>
              <a:t>Erich Block first NSF Director no PhD</a:t>
            </a:r>
          </a:p>
          <a:p>
            <a:r>
              <a:rPr lang="en-US" altLang="en-US" sz="1100" dirty="0">
                <a:ea typeface="ＭＳ Ｐゴシック" panose="020B0600070205080204" pitchFamily="34" charset="-128"/>
              </a:rPr>
              <a:t>Previously been at IBM – In change of development series of IBM 360 computers</a:t>
            </a:r>
          </a:p>
          <a:p>
            <a:endParaRPr lang="en-US" altLang="en-US" sz="1100" dirty="0">
              <a:ea typeface="ＭＳ Ｐゴシック" panose="020B0600070205080204" pitchFamily="34" charset="-128"/>
            </a:endParaRPr>
          </a:p>
          <a:p>
            <a:r>
              <a:rPr lang="en-US" altLang="en-US" sz="1100" dirty="0">
                <a:ea typeface="ＭＳ Ｐゴシック" panose="020B0600070205080204" pitchFamily="34" charset="-128"/>
              </a:rPr>
              <a:t>Bloch tried to explain </a:t>
            </a:r>
            <a:r>
              <a:rPr lang="en-US" altLang="en-US" sz="1100" dirty="0" smtClean="0">
                <a:ea typeface="ＭＳ Ｐゴシック" panose="020B0600070205080204" pitchFamily="34" charset="-128"/>
              </a:rPr>
              <a:t>not planning to replace 300 </a:t>
            </a:r>
            <a:r>
              <a:rPr lang="en-US" altLang="en-US" sz="1100" dirty="0" err="1" smtClean="0">
                <a:ea typeface="ＭＳ Ｐゴシック" panose="020B0600070205080204" pitchFamily="34" charset="-128"/>
              </a:rPr>
              <a:t>ft</a:t>
            </a:r>
            <a:endParaRPr lang="en-US" altLang="en-US" sz="1100" dirty="0" smtClean="0">
              <a:ea typeface="ＭＳ Ｐゴシック" panose="020B0600070205080204" pitchFamily="34" charset="-128"/>
            </a:endParaRPr>
          </a:p>
          <a:p>
            <a:r>
              <a:rPr lang="en-US" altLang="en-US" sz="1100" dirty="0" err="1" smtClean="0">
                <a:ea typeface="ＭＳ Ｐゴシック" panose="020B0600070205080204" pitchFamily="34" charset="-128"/>
              </a:rPr>
              <a:t>Langenberg</a:t>
            </a:r>
            <a:r>
              <a:rPr lang="en-US" altLang="en-US" sz="11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>
                <a:ea typeface="ＭＳ Ｐゴシック" panose="020B0600070205080204" pitchFamily="34" charset="-128"/>
              </a:rPr>
              <a:t>Committee and that 300 foot was obsolete </a:t>
            </a:r>
          </a:p>
          <a:p>
            <a:endParaRPr lang="en-US" altLang="en-US" sz="1300" dirty="0">
              <a:ea typeface="ＭＳ Ｐゴシック" panose="020B0600070205080204" pitchFamily="34" charset="-128"/>
            </a:endParaRPr>
          </a:p>
          <a:p>
            <a:r>
              <a:rPr lang="en-US" altLang="en-US" sz="1300" dirty="0">
                <a:ea typeface="ＭＳ Ｐゴシック" panose="020B0600070205080204" pitchFamily="34" charset="-128"/>
              </a:rPr>
              <a:t>	</a:t>
            </a:r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When Grote Reber built this 32ft radio telescope in his backyard in 1937, it was the largest parabolic dish ever built.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		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After WW II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Reber designed a 220-ft antenna and tried to get funding from the NSF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Design was basically the same as his 1937 transit telescope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Except it was fully steerable and was made out of steel rather than wood.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Tried to find money to build it, but he was ahead of his time, and no one took him seriously.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6C7171-24DE-4800-A465-430A21D6B15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5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Bloch suggested that maybe they could build LIGO in Green Bank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LIGO will be buried</a:t>
            </a:r>
          </a:p>
          <a:p>
            <a:r>
              <a:rPr lang="en-US" dirty="0" smtClean="0"/>
              <a:t>Telescope bring in more visitors – better for WV</a:t>
            </a:r>
          </a:p>
          <a:p>
            <a:endParaRPr lang="en-US" dirty="0" smtClean="0"/>
          </a:p>
          <a:p>
            <a:r>
              <a:rPr lang="en-US" dirty="0" smtClean="0"/>
              <a:t>6 weeks proposal to funding</a:t>
            </a:r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6241-17EB-4F55-A682-4350E26D96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For fixed cost – tradeoffs </a:t>
            </a:r>
          </a:p>
          <a:p>
            <a:endParaRPr lang="en-US" sz="1400" dirty="0"/>
          </a:p>
          <a:p>
            <a:r>
              <a:rPr lang="en-US" sz="1400" dirty="0"/>
              <a:t>Largest unblocked antenna 7 m Bell Labs dish + 10%</a:t>
            </a:r>
          </a:p>
          <a:p>
            <a:endParaRPr lang="en-US" sz="1400" dirty="0"/>
          </a:p>
          <a:p>
            <a:r>
              <a:rPr lang="en-US" sz="1400" dirty="0"/>
              <a:t>Site was not open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6241-17EB-4F55-A682-4350E26D96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2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Took nearly</a:t>
            </a:r>
            <a:r>
              <a:rPr lang="en-US" baseline="0" dirty="0" smtClean="0"/>
              <a:t> a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9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RSI bid compliant – proposal</a:t>
            </a:r>
          </a:p>
          <a:p>
            <a:r>
              <a:rPr lang="en-US" sz="1400" dirty="0"/>
              <a:t>Build antenna 2 ½ years</a:t>
            </a:r>
          </a:p>
          <a:p>
            <a:endParaRPr lang="en-US" sz="1400" dirty="0"/>
          </a:p>
          <a:p>
            <a:r>
              <a:rPr lang="en-US" sz="1400" dirty="0"/>
              <a:t>Denver Nuggets basketball</a:t>
            </a:r>
          </a:p>
          <a:p>
            <a:r>
              <a:rPr lang="en-US" sz="1400" dirty="0"/>
              <a:t>Denver Avalanche Hockey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6241-17EB-4F55-A682-4350E26D96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7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With delays were cost increases</a:t>
            </a:r>
          </a:p>
          <a:p>
            <a:endParaRPr lang="en-US" sz="1400" dirty="0"/>
          </a:p>
          <a:p>
            <a:r>
              <a:rPr lang="en-US" sz="1400" dirty="0"/>
              <a:t>NRAO did not have that kind of money</a:t>
            </a:r>
          </a:p>
          <a:p>
            <a:r>
              <a:rPr lang="en-US" sz="1400" dirty="0"/>
              <a:t>NSF astronomy did not have funds</a:t>
            </a:r>
          </a:p>
          <a:p>
            <a:r>
              <a:rPr lang="en-US" sz="1400" dirty="0"/>
              <a:t>NRAO on Calendar year budget</a:t>
            </a:r>
          </a:p>
          <a:p>
            <a:r>
              <a:rPr lang="en-US" sz="1400" dirty="0"/>
              <a:t>Federal </a:t>
            </a:r>
            <a:r>
              <a:rPr lang="en-US" sz="1400" dirty="0" err="1"/>
              <a:t>Gov</a:t>
            </a:r>
            <a:r>
              <a:rPr lang="en-US" sz="1400" dirty="0"/>
              <a:t> FY Oct to Oct.</a:t>
            </a:r>
          </a:p>
          <a:p>
            <a:r>
              <a:rPr lang="en-US" sz="1400" dirty="0"/>
              <a:t>FY 2002 began in Oct 2001</a:t>
            </a:r>
          </a:p>
          <a:p>
            <a:r>
              <a:rPr lang="en-US" sz="1400" dirty="0"/>
              <a:t>2001 NRAO 5 quarters of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6241-17EB-4F55-A682-4350E26D96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4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million- more than 2 x original contract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36241-17EB-4F55-A682-4350E26D96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3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football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11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B69AEEB-8DD1-4D4E-B590-2676299AEBE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31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Lessons Learned,  but relearned</a:t>
            </a:r>
          </a:p>
          <a:p>
            <a:r>
              <a:rPr lang="en-US" dirty="0" smtClean="0"/>
              <a:t>Many of the same problems with the 140 </a:t>
            </a:r>
            <a:r>
              <a:rPr lang="en-US" dirty="0" err="1" smtClean="0"/>
              <a:t>ft</a:t>
            </a:r>
            <a:r>
              <a:rPr lang="en-US" dirty="0" smtClean="0"/>
              <a:t>, also occurred with the Sugar Grove antenna, and resurfaced 25 years later with the GBT</a:t>
            </a:r>
          </a:p>
          <a:p>
            <a:r>
              <a:rPr lang="en-US" dirty="0" smtClean="0"/>
              <a:t>Penalties </a:t>
            </a:r>
            <a:r>
              <a:rPr lang="en-US" dirty="0" smtClean="0"/>
              <a:t>for not meeting milestones.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B9D2-98B6-447C-AD68-6237400D8F6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It was almost 15 years before anyone built a larger dish than Reber’s Wheaton radio telescope.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This is the NRL 50-ft antenna which was built in 1951 on top of a building overlooking the Potomac River.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It is still there and you can see it when flying into National Airport.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78DA9F-3DF5-4FC2-AC8C-3410C96A702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8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In order to complete the job within two years, the contractor stared fabricating components and building the foundation before the engineering design was complete.  Design deficiencies – design was changed after construction began.  - Arguments about who was responsible for the design, Ashton or Bliss or NRAO went on for years</a:t>
            </a:r>
            <a:r>
              <a:rPr lang="en-US" altLang="en-US" sz="10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r>
              <a:rPr lang="en-US" altLang="en-US" sz="1000" dirty="0" smtClean="0">
                <a:ea typeface="ＭＳ Ｐゴシック" panose="020B0600070205080204" pitchFamily="34" charset="-128"/>
              </a:rPr>
              <a:t>Complex </a:t>
            </a:r>
            <a:r>
              <a:rPr lang="en-US" altLang="en-US" sz="1000" dirty="0">
                <a:ea typeface="ＭＳ Ｐゴシック" panose="020B0600070205080204" pitchFamily="34" charset="-128"/>
              </a:rPr>
              <a:t>structure – No one thought about how it was going to be assembled.  -  parts transported to GB. Numerous delays – cost increases – NRAO had to keep going back for more money</a:t>
            </a:r>
          </a:p>
          <a:p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1000" dirty="0">
                <a:ea typeface="ＭＳ Ｐゴシック" panose="020B0600070205080204" pitchFamily="34" charset="-128"/>
              </a:rPr>
              <a:t>Yoke and polar axis were made from Type A -373 steel.  After they had been delivered to GB, some one realized that (A-373) steel was subject to brittle fracture in cold weather.</a:t>
            </a:r>
          </a:p>
          <a:p>
            <a:endParaRPr lang="en-US" altLang="en-US" sz="10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During WW2,</a:t>
            </a:r>
            <a:r>
              <a:rPr lang="en-US" sz="1600" baseline="0" dirty="0" smtClean="0"/>
              <a:t> ships had sunk in the North Atlantic winters</a:t>
            </a:r>
            <a:endParaRPr lang="en-US" sz="1600" dirty="0"/>
          </a:p>
          <a:p>
            <a:r>
              <a:rPr 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r>
              <a:rPr lang="en-US" sz="1600" dirty="0"/>
              <a:t>It gets pretty cold in GB during the winter</a:t>
            </a:r>
          </a:p>
          <a:p>
            <a:pPr defTabSz="929579">
              <a:defRPr/>
            </a:pPr>
            <a:endParaRPr lang="en-US" sz="1600" dirty="0"/>
          </a:p>
          <a:p>
            <a:pPr defTabSz="929579">
              <a:defRPr/>
            </a:pPr>
            <a:r>
              <a:rPr lang="en-US" sz="1600" dirty="0"/>
              <a:t>Everything that had been fabricated was scrapped.  Some of it was sent to Brookhaven to shield reactors</a:t>
            </a:r>
          </a:p>
          <a:p>
            <a:pPr defTabSz="929579">
              <a:defRPr/>
            </a:pPr>
            <a:r>
              <a:rPr lang="en-US" sz="1600" dirty="0"/>
              <a:t>Rest was buried in Green  Bank and is still there.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800" dirty="0"/>
              <a:t>Meanwhile only 30 miles away at Sugar Grove WV, the Navy was actually starting to build a 600-ft antenna- reflections of Soviet missile telemetry of the Moon --VLBI</a:t>
            </a:r>
          </a:p>
          <a:p>
            <a:pPr>
              <a:defRPr/>
            </a:pPr>
            <a:r>
              <a:rPr lang="en-US" sz="800" dirty="0"/>
              <a:t>	</a:t>
            </a:r>
          </a:p>
          <a:p>
            <a:pPr>
              <a:defRPr/>
            </a:pPr>
            <a:r>
              <a:rPr lang="en-US" sz="900" dirty="0"/>
              <a:t>Due to perceived military need and typical military overconfidence construction started in 1956 even before design was complete. KIK there in 1965, they had built a foundation and a number of surface panels </a:t>
            </a:r>
          </a:p>
          <a:p>
            <a:pPr>
              <a:defRPr/>
            </a:pPr>
            <a:endParaRPr lang="en-US" sz="900" dirty="0"/>
          </a:p>
          <a:p>
            <a:pPr>
              <a:defRPr/>
            </a:pPr>
            <a:r>
              <a:rPr lang="en-US" sz="900" dirty="0"/>
              <a:t>Project highly classified </a:t>
            </a:r>
            <a:r>
              <a:rPr lang="en-US" sz="900" dirty="0" smtClean="0"/>
              <a:t>– but not secret</a:t>
            </a:r>
            <a:r>
              <a:rPr lang="en-US" sz="900" baseline="0" dirty="0" smtClean="0"/>
              <a:t>  -  </a:t>
            </a:r>
            <a:r>
              <a:rPr lang="en-US" sz="900" dirty="0" smtClean="0"/>
              <a:t>everyone </a:t>
            </a:r>
            <a:r>
              <a:rPr lang="en-US" sz="900" dirty="0"/>
              <a:t>knew about it. </a:t>
            </a:r>
            <a:r>
              <a:rPr lang="en-US" sz="900" dirty="0" smtClean="0"/>
              <a:t>telemetry </a:t>
            </a:r>
            <a:r>
              <a:rPr lang="en-US" sz="900" dirty="0" err="1" smtClean="0"/>
              <a:t>delibetaly</a:t>
            </a:r>
            <a:r>
              <a:rPr lang="en-US" sz="900" baseline="0" dirty="0" smtClean="0"/>
              <a:t>-  l</a:t>
            </a:r>
            <a:r>
              <a:rPr lang="en-US" sz="900" dirty="0" smtClean="0"/>
              <a:t>eaked -- Never </a:t>
            </a:r>
            <a:r>
              <a:rPr lang="en-US" sz="900" dirty="0"/>
              <a:t>clear what real purpose was.  When ran into trouble – Navy started to refer to </a:t>
            </a:r>
            <a:r>
              <a:rPr lang="en-US" sz="900" dirty="0" smtClean="0"/>
              <a:t>Sugar </a:t>
            </a:r>
            <a:r>
              <a:rPr lang="en-US" sz="900" dirty="0"/>
              <a:t>Grove as a radio telescope.   By 1962 price had gone from $20 million to $130 million – Sec Defense shut project down</a:t>
            </a:r>
          </a:p>
          <a:p>
            <a:r>
              <a:rPr lang="en-US" altLang="en-US" sz="900" dirty="0">
                <a:ea typeface="ＭＳ Ｐゴシック" panose="020B0600070205080204" pitchFamily="34" charset="-128"/>
              </a:rPr>
              <a:t>Confusion between 140-ft and Sugar Grove</a:t>
            </a:r>
          </a:p>
          <a:p>
            <a:r>
              <a:rPr lang="en-US" altLang="en-US" sz="900" dirty="0">
                <a:ea typeface="ＭＳ Ｐゴシック" panose="020B0600070205080204" pitchFamily="34" charset="-128"/>
              </a:rPr>
              <a:t>I think the failure of the Sugar Grove project coupled with the Green Bank problems were probably the low point of US radio astronomy</a:t>
            </a:r>
            <a:r>
              <a:rPr lang="en-US" altLang="en-US" sz="900" dirty="0" smtClean="0">
                <a:ea typeface="ＭＳ Ｐゴシック" panose="020B0600070205080204" pitchFamily="34" charset="-128"/>
              </a:rPr>
              <a:t>.</a:t>
            </a:r>
            <a:endParaRPr lang="en-US" altLang="en-US" sz="900" dirty="0">
              <a:ea typeface="ＭＳ Ｐゴシック" panose="020B0600070205080204" pitchFamily="34" charset="-128"/>
            </a:endParaRPr>
          </a:p>
          <a:p>
            <a:endParaRPr lang="en-US" altLang="en-US" sz="11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E4F220-94BC-4A52-B863-2F812D0D02F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0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Meanwhile all NRAO had was a commercial 85 foot </a:t>
            </a:r>
            <a:r>
              <a:rPr lang="en-US" sz="1600" dirty="0" smtClean="0"/>
              <a:t>antenna</a:t>
            </a:r>
          </a:p>
          <a:p>
            <a:r>
              <a:rPr lang="en-US" sz="1600" dirty="0" smtClean="0"/>
              <a:t>Budget &gt; all rest of US Radio</a:t>
            </a:r>
            <a:r>
              <a:rPr lang="en-US" sz="1600" baseline="0" dirty="0" smtClean="0"/>
              <a:t> astronomy.</a:t>
            </a:r>
            <a:endParaRPr lang="en-US" sz="1600" dirty="0"/>
          </a:p>
          <a:p>
            <a:r>
              <a:rPr lang="en-US" sz="1600" dirty="0"/>
              <a:t>In a crash program, John Findlay led the design and construction </a:t>
            </a:r>
            <a:r>
              <a:rPr lang="en-US" sz="1600" dirty="0" smtClean="0"/>
              <a:t>to build  </a:t>
            </a:r>
            <a:r>
              <a:rPr lang="en-US" sz="1600" dirty="0"/>
              <a:t>a 300 foot transit antenna</a:t>
            </a:r>
          </a:p>
          <a:p>
            <a:r>
              <a:rPr lang="en-US" sz="1600" dirty="0"/>
              <a:t>Total cost &lt; $1 million</a:t>
            </a:r>
          </a:p>
          <a:p>
            <a:r>
              <a:rPr lang="en-US" sz="1600" dirty="0"/>
              <a:t>Two years from conception to completion</a:t>
            </a:r>
          </a:p>
          <a:p>
            <a:r>
              <a:rPr lang="en-US" sz="1600" dirty="0"/>
              <a:t>Temporary until the fully steerable telescope was built</a:t>
            </a:r>
          </a:p>
          <a:p>
            <a:r>
              <a:rPr lang="en-US" sz="1600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6801-10CF-45F3-9103-579871308C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Meanwhile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1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40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ft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problems continued-- AUI fired the manufacturer,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baseline="0" dirty="0" smtClean="0">
                <a:ea typeface="ＭＳ Ｐゴシック" panose="020B0600070205080204" pitchFamily="34" charset="-128"/>
              </a:rPr>
              <a:t>Dave Heeschen had become Director of 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NRAO</a:t>
            </a:r>
            <a:endParaRPr lang="en-US" altLang="en-US" baseline="0" dirty="0" smtClean="0">
              <a:ea typeface="ＭＳ Ｐゴシック" panose="020B0600070205080204" pitchFamily="34" charset="-128"/>
            </a:endParaRPr>
          </a:p>
          <a:p>
            <a:r>
              <a:rPr lang="en-US" altLang="en-US" baseline="0" dirty="0" smtClean="0">
                <a:ea typeface="ＭＳ Ｐゴシック" panose="020B0600070205080204" pitchFamily="34" charset="-128"/>
              </a:rPr>
              <a:t>Project management shifted from a New York Committee to Green 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Bank</a:t>
            </a:r>
            <a:endParaRPr lang="en-US" altLang="en-US" baseline="0" dirty="0" smtClean="0">
              <a:ea typeface="ＭＳ Ｐゴシック" panose="020B0600070205080204" pitchFamily="34" charset="-128"/>
            </a:endParaRPr>
          </a:p>
          <a:p>
            <a:r>
              <a:rPr lang="en-US" altLang="en-US" baseline="0" dirty="0" smtClean="0">
                <a:ea typeface="ＭＳ Ｐゴシック" panose="020B0600070205080204" pitchFamily="34" charset="-128"/>
              </a:rPr>
              <a:t>Telescope finally finished in 1965, 5 years late -  3 x budgeted cost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.</a:t>
            </a:r>
            <a:endParaRPr lang="en-US" altLang="en-US" baseline="0" dirty="0" smtClean="0">
              <a:ea typeface="ＭＳ Ｐゴシック" panose="020B0600070205080204" pitchFamily="34" charset="-128"/>
            </a:endParaRPr>
          </a:p>
          <a:p>
            <a:r>
              <a:rPr lang="en-US" altLang="en-US" baseline="0" dirty="0" smtClean="0">
                <a:ea typeface="ＭＳ Ｐゴシック" panose="020B0600070205080204" pitchFamily="34" charset="-128"/>
              </a:rPr>
              <a:t>I had just come to NRAO from a post-doc in Australia – remember </a:t>
            </a:r>
            <a:r>
              <a:rPr lang="en-US" altLang="en-US" baseline="0" dirty="0" err="1" smtClean="0">
                <a:ea typeface="ＭＳ Ｐゴシック" panose="020B0600070205080204" pitchFamily="34" charset="-128"/>
              </a:rPr>
              <a:t>Heeschen’s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speech at the dedication. 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68194" indent="-2953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82954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57427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130285" indent="-2356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95075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5986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524654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89443" indent="-235622" defTabSz="464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64448F-5D9D-45E5-B458-F3403A4D4FC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4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F1A0-5C43-483C-B9DE-3E7C015CCF4D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3E9B-E6A7-48F7-B015-7D919D2FC072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4D82-B8EB-4494-84F7-34973E166A53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7BB-942E-4C96-95C3-FE02A3C55C5A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21AE-4C50-4FE7-8896-806E67420563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CB12-5A9A-4199-917E-6571AC464EE0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C794-0985-4835-9709-1BAD249EF87B}" type="datetime1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382B-9F13-492C-8315-140E66B47768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73AC-1382-4A4C-BABD-F1E84221DB69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79C1-F186-46DD-A2F1-667CD7E41049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949-26BA-4C7E-B620-25C496736198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6F78-3B87-4C38-A0A8-EE25ABE9B778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25D94-B9E5-494E-9008-6D7DD3BF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7" t="27267" r="9467" b="41730"/>
          <a:stretch>
            <a:fillRect/>
          </a:stretch>
        </p:blipFill>
        <p:spPr bwMode="auto">
          <a:xfrm>
            <a:off x="1631950" y="0"/>
            <a:ext cx="89831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050" y="778669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Largest Feasible Steerable Telescope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700" y="4033838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Ken Kellermann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NRAO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IAU  Vienna, August 2018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99" y="0"/>
            <a:ext cx="9610307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6769" y="5114441"/>
            <a:ext cx="3416354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Gill Sans" pitchFamily="17" charset="0"/>
              </a:rPr>
              <a:t>Green Bank 300–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Gill Sans" pitchFamily="17" charset="0"/>
              </a:rPr>
              <a:t>ft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Gill Sans" pitchFamily="17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Gill Sans" pitchFamily="17" charset="0"/>
              </a:rPr>
              <a:t>Transit telescope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1347159" y="4953000"/>
            <a:ext cx="10006641" cy="113085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This 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isn’t the largest radio telescope in the world.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   But 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 is  the largest equatorially mounted telescope in WV</a:t>
            </a:r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r>
              <a:rPr lang="en-US" altLang="en-US" sz="2900" i="1" dirty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					</a:t>
            </a:r>
            <a:r>
              <a:rPr lang="en-US" altLang="en-US" sz="29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Dave </a:t>
            </a:r>
            <a:r>
              <a:rPr lang="en-US" altLang="en-US" sz="2000" i="1" dirty="0">
                <a:solidFill>
                  <a:srgbClr val="7030A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Heeschen</a:t>
            </a:r>
          </a:p>
        </p:txBody>
      </p:sp>
      <p:pic>
        <p:nvPicPr>
          <p:cNvPr id="16387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0756" y="335185"/>
            <a:ext cx="5119688" cy="4090987"/>
          </a:xfrm>
        </p:spPr>
      </p:pic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6796108" y="569832"/>
            <a:ext cx="39544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030A0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  <a:cs typeface="Gill San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/>
              </a:rPr>
              <a:t>Dedication of 140-ft radio telescope</a:t>
            </a: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/>
              </a:rPr>
              <a:t>Green Bank, WV</a:t>
            </a: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/>
              </a:rPr>
              <a:t>Oct 13, 1965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43" y="335185"/>
            <a:ext cx="2769621" cy="40909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71590"/>
            <a:ext cx="6588856" cy="381635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  August 2018            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Decade Review Priorities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389913"/>
              </p:ext>
            </p:extLst>
          </p:nvPr>
        </p:nvGraphicFramePr>
        <p:xfrm>
          <a:off x="2150428" y="1737520"/>
          <a:ext cx="8202613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3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Year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Chair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Recommendation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1961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 Pierce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</a:rPr>
                        <a:t>Large Array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1964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Whitford</a:t>
                      </a:r>
                      <a:endParaRPr lang="en-US" sz="28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Large</a:t>
                      </a:r>
                      <a:r>
                        <a:rPr lang="en-US" sz="2400" baseline="0" dirty="0" smtClean="0"/>
                        <a:t> Array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1970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Greenstein</a:t>
                      </a:r>
                      <a:endParaRPr lang="en-US" sz="28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VLA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1981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Field</a:t>
                      </a:r>
                      <a:endParaRPr lang="en-US" sz="28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VLBA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1991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Bahcall</a:t>
                      </a:r>
                      <a:endParaRPr lang="en-US" sz="2800" dirty="0"/>
                    </a:p>
                  </a:txBody>
                  <a:tcPr marL="91442" marR="9144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MMA</a:t>
                      </a:r>
                      <a:endParaRPr lang="en-US" sz="2400" dirty="0"/>
                    </a:p>
                  </a:txBody>
                  <a:tcPr marL="91442" marR="91442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153400" cy="501650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33366"/>
            <a:ext cx="7472680" cy="8758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</a:b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Largest Feasible Steerable Telescope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9683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61706"/>
              </p:ext>
            </p:extLst>
          </p:nvPr>
        </p:nvGraphicFramePr>
        <p:xfrm>
          <a:off x="234108" y="1478437"/>
          <a:ext cx="6984601" cy="39014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131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Year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Size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l-GR" sz="3200" dirty="0" smtClean="0">
                          <a:latin typeface="+mj-lt"/>
                        </a:rPr>
                        <a:t>λ</a:t>
                      </a:r>
                      <a:r>
                        <a:rPr lang="en-US" sz="3200" dirty="0" smtClean="0">
                          <a:latin typeface="+mj-lt"/>
                        </a:rPr>
                        <a:t>(min)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Cost ($)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116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1969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300</a:t>
                      </a:r>
                      <a:r>
                        <a:rPr lang="en-US" sz="2800" baseline="0" dirty="0" smtClean="0"/>
                        <a:t> foot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1.3 cm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8.3M</a:t>
                      </a:r>
                      <a:endParaRPr lang="en-US" sz="2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116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1972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65-m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3mm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9.4 M</a:t>
                      </a:r>
                      <a:endParaRPr lang="en-US" sz="2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116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1977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25-m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 mm</a:t>
                      </a:r>
                      <a:endParaRPr lang="en-US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30 M</a:t>
                      </a:r>
                      <a:endParaRPr lang="en-US" sz="28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700583" y="6367365"/>
            <a:ext cx="7919292" cy="434775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0" y="2365792"/>
            <a:ext cx="3000746" cy="222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77238"/>
            <a:ext cx="2992092" cy="198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25437" r="16014" b="24992"/>
          <a:stretch/>
        </p:blipFill>
        <p:spPr>
          <a:xfrm>
            <a:off x="8036960" y="4566782"/>
            <a:ext cx="3015920" cy="177252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179939">
            <a:off x="6924937" y="2217223"/>
            <a:ext cx="1804009" cy="26392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077337" y="3677924"/>
            <a:ext cx="1804009" cy="26392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564938">
            <a:off x="7062214" y="4981930"/>
            <a:ext cx="1804009" cy="26392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NEROC 440-foot Radome Enclosed Telescope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78" y="1329295"/>
            <a:ext cx="6195822" cy="5392180"/>
          </a:xfrm>
        </p:spPr>
      </p:pic>
    </p:spTree>
    <p:extLst>
      <p:ext uri="{BB962C8B-B14F-4D97-AF65-F5344CB8AC3E}">
        <p14:creationId xmlns:p14="http://schemas.microsoft.com/office/powerpoint/2010/main" val="23736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82947" y="0"/>
            <a:ext cx="9026105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NSF </a:t>
            </a:r>
            <a:r>
              <a:rPr lang="en-US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Langenberg</a:t>
            </a: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 Committee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- </a:t>
            </a: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June 1988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509837" y="1086929"/>
            <a:ext cx="7700962" cy="5269421"/>
          </a:xfrm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altLang="en-US" b="1" dirty="0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3400" b="1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Group A </a:t>
            </a:r>
          </a:p>
          <a:p>
            <a:pPr marL="0" indent="0" algn="ctr">
              <a:buNone/>
            </a:pPr>
            <a:r>
              <a:rPr lang="en-US" altLang="en-US" sz="34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Considered Absolutely Essential</a:t>
            </a:r>
          </a:p>
          <a:p>
            <a:pPr marL="0" indent="0" algn="ctr">
              <a:buNone/>
            </a:pPr>
            <a:r>
              <a:rPr lang="en-US" altLang="en-US" sz="34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VLA,  VLBA, BIMA, OVRO, CSO</a:t>
            </a:r>
          </a:p>
          <a:p>
            <a:pPr marL="0" indent="0" algn="ctr">
              <a:buNone/>
            </a:pPr>
            <a:endParaRPr lang="en-US" altLang="en-US" dirty="0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3400" b="1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Class B</a:t>
            </a:r>
          </a:p>
          <a:p>
            <a:pPr marL="0" indent="0" algn="ctr">
              <a:buNone/>
            </a:pPr>
            <a:r>
              <a:rPr lang="en-US" altLang="en-US" sz="34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Highly Recommended</a:t>
            </a:r>
          </a:p>
          <a:p>
            <a:pPr marL="0" indent="0" algn="ctr">
              <a:buNone/>
            </a:pPr>
            <a:r>
              <a:rPr lang="en-US" altLang="en-US" sz="34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NRAO140-ft,  NRAO-12m,  Five Colleges,  Arecibo</a:t>
            </a:r>
          </a:p>
          <a:p>
            <a:pPr marL="0" indent="0" algn="ctr">
              <a:buNone/>
            </a:pPr>
            <a:endParaRPr lang="en-US" altLang="en-US" dirty="0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US" altLang="en-US" sz="3100" b="1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Class C</a:t>
            </a:r>
          </a:p>
          <a:p>
            <a:pPr marL="0" indent="0" algn="ctr">
              <a:buNone/>
            </a:pPr>
            <a:r>
              <a:rPr lang="en-US" altLang="en-US" sz="34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Less Competitive</a:t>
            </a:r>
          </a:p>
          <a:p>
            <a:pPr marL="0" indent="0" algn="ctr">
              <a:buNone/>
            </a:pPr>
            <a:r>
              <a:rPr lang="en-US" altLang="en-US" sz="34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Haystack,  </a:t>
            </a:r>
            <a:r>
              <a:rPr lang="en-US" alt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anose="020B0600070205080204" pitchFamily="34" charset="-128"/>
              </a:rPr>
              <a:t>NRAO 300-ft,</a:t>
            </a:r>
            <a:r>
              <a:rPr lang="en-US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en-US" sz="34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OVRO 40-m</a:t>
            </a:r>
          </a:p>
          <a:p>
            <a:pPr marL="0" indent="0" algn="ctr">
              <a:buNone/>
            </a:pPr>
            <a:r>
              <a:rPr lang="en-US" altLang="en-US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838200" y="6356350"/>
            <a:ext cx="6233160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IAU GA                                                                                                     August 2018</a:t>
            </a:r>
            <a:endParaRPr lang="en-US" altLang="en-US" sz="1200" dirty="0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10210798" y="6356349"/>
            <a:ext cx="2256527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94D9C5-3684-4916-ACEE-C30C2FA8D84F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14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09625" y="65904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NRAO 300-ft transient telescope</a:t>
            </a:r>
          </a:p>
        </p:txBody>
      </p:sp>
      <p:pic>
        <p:nvPicPr>
          <p:cNvPr id="2355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1391467"/>
            <a:ext cx="4254500" cy="30353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4037" r="11320" b="8652"/>
          <a:stretch>
            <a:fillRect/>
          </a:stretch>
        </p:blipFill>
        <p:spPr>
          <a:xfrm>
            <a:off x="6630987" y="2876851"/>
            <a:ext cx="4159250" cy="305435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228600" y="6389301"/>
            <a:ext cx="6205471" cy="299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IAU GA                                                                                         August 2018                 </a:t>
            </a:r>
            <a:endParaRPr lang="en-US" altLang="en-US" sz="1200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9701375" y="6356349"/>
            <a:ext cx="2177724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880284-41A3-4DF5-BD6B-1AD9DD590A75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940175" y="3838853"/>
            <a:ext cx="2326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Gill Sans" pitchFamily="17" charset="0"/>
              </a:rPr>
              <a:t>November 14, 1988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0821" y="5403789"/>
            <a:ext cx="22449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Gill Sans" pitchFamily="17" charset="0"/>
              </a:rPr>
              <a:t>November 15, 1988</a:t>
            </a:r>
          </a:p>
        </p:txBody>
      </p:sp>
    </p:spTree>
    <p:extLst>
      <p:ext uri="{BB962C8B-B14F-4D97-AF65-F5344CB8AC3E}">
        <p14:creationId xmlns:p14="http://schemas.microsoft.com/office/powerpoint/2010/main" val="10124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09600" y="6326821"/>
            <a:ext cx="6907213" cy="394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IAU GA                                                                                                             August 2018                                               </a:t>
            </a:r>
            <a:endParaRPr lang="en-US" altLang="en-US" sz="1200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10287000" y="6356349"/>
            <a:ext cx="1645920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8F7FCC-FFDE-4FB5-9880-1507AC740933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/>
          </a:p>
        </p:txBody>
      </p:sp>
      <p:pic>
        <p:nvPicPr>
          <p:cNvPr id="2458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8755" r="11327" b="16827"/>
          <a:stretch>
            <a:fillRect/>
          </a:stretch>
        </p:blipFill>
        <p:spPr bwMode="auto">
          <a:xfrm>
            <a:off x="2811463" y="1098550"/>
            <a:ext cx="6667500" cy="476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8356" y="1034058"/>
            <a:ext cx="89658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Gill Sans MT" panose="020B0502020104020203" pitchFamily="34" charset="0"/>
              </a:rPr>
              <a:t>The collapse Tuesday night of one of the world's largest radio telescopes </a:t>
            </a:r>
            <a:r>
              <a:rPr lang="en-US" sz="2600" b="1" dirty="0">
                <a:latin typeface="Gill Sans MT" panose="020B0502020104020203" pitchFamily="34" charset="0"/>
              </a:rPr>
              <a:t>will hinder astronomy over the long term </a:t>
            </a:r>
            <a:r>
              <a:rPr lang="en-US" sz="2600" dirty="0">
                <a:latin typeface="Gill Sans MT" panose="020B0502020104020203" pitchFamily="34" charset="0"/>
              </a:rPr>
              <a:t>and hamper an experiment planned for a space shuttle mission, experts said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.</a:t>
            </a:r>
            <a:r>
              <a:rPr lang="en-US" sz="2800" dirty="0">
                <a:latin typeface="Gill Sans MT" panose="020B0502020104020203" pitchFamily="34" charset="0"/>
              </a:rPr>
              <a:t>   </a:t>
            </a:r>
            <a:r>
              <a:rPr lang="en-US" sz="2800" b="1" dirty="0">
                <a:latin typeface="Gill Sans MT" panose="020B0502020104020203" pitchFamily="34" charset="0"/>
              </a:rPr>
              <a:t>  </a:t>
            </a:r>
            <a:r>
              <a:rPr lang="en-US" sz="2200" i="1" dirty="0">
                <a:latin typeface="Gill Sans MT" panose="020B0502020104020203" pitchFamily="34" charset="0"/>
              </a:rPr>
              <a:t>Washington Post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7657" y="2960644"/>
            <a:ext cx="871141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3333CC"/>
                </a:solidFill>
                <a:latin typeface="Gill Sans MT" panose="020B0502020104020203" pitchFamily="34" charset="0"/>
              </a:rPr>
              <a:t>In a mysterious accident that </a:t>
            </a:r>
            <a:r>
              <a:rPr lang="en-US" sz="2600" b="1" dirty="0">
                <a:solidFill>
                  <a:srgbClr val="3333CC"/>
                </a:solidFill>
                <a:latin typeface="Gill Sans MT" panose="020B0502020104020203" pitchFamily="34" charset="0"/>
              </a:rPr>
              <a:t>may have set back astronomical research by years, </a:t>
            </a:r>
            <a:r>
              <a:rPr lang="en-US" sz="2600" dirty="0">
                <a:solidFill>
                  <a:srgbClr val="3333CC"/>
                </a:solidFill>
                <a:latin typeface="Gill Sans MT" panose="020B0502020104020203" pitchFamily="34" charset="0"/>
              </a:rPr>
              <a:t>a 300-foot radio telescope collapsed Tuesday night in a tangle of twisted metal girders.   </a:t>
            </a:r>
            <a:r>
              <a:rPr lang="en-US" sz="2200" i="1" dirty="0">
                <a:solidFill>
                  <a:srgbClr val="3333CC"/>
                </a:solidFill>
                <a:latin typeface="Gill Sans MT" panose="020B0502020104020203" pitchFamily="34" charset="0"/>
              </a:rPr>
              <a:t>New York Times</a:t>
            </a:r>
          </a:p>
          <a:p>
            <a:r>
              <a:rPr lang="en-US" b="1" dirty="0">
                <a:solidFill>
                  <a:srgbClr val="3333CC"/>
                </a:solidFill>
                <a:latin typeface="Gill Sans MT" panose="020B0502020104020203" pitchFamily="34" charset="0"/>
              </a:rPr>
              <a:t>                </a:t>
            </a:r>
            <a:endParaRPr lang="en-US" sz="1600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3048000" y="4503152"/>
            <a:ext cx="7920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66"/>
                </a:solidFill>
                <a:latin typeface="Gill Sans MT" panose="020B0502020104020203" pitchFamily="34" charset="0"/>
              </a:rPr>
              <a:t>In a </a:t>
            </a:r>
            <a:r>
              <a:rPr lang="en-US" sz="2600" b="1" dirty="0">
                <a:solidFill>
                  <a:srgbClr val="006666"/>
                </a:solidFill>
                <a:latin typeface="Gill Sans MT" panose="020B0502020104020203" pitchFamily="34" charset="0"/>
              </a:rPr>
              <a:t>devastating setback to the international search for extraterrestrial life</a:t>
            </a:r>
            <a:r>
              <a:rPr lang="en-US" sz="2600" dirty="0">
                <a:solidFill>
                  <a:srgbClr val="006666"/>
                </a:solidFill>
                <a:latin typeface="Gill Sans MT" panose="020B0502020104020203" pitchFamily="34" charset="0"/>
              </a:rPr>
              <a:t>, a giant radio telescope being used to probe the stars has been </a:t>
            </a:r>
            <a:r>
              <a:rPr lang="en-US" sz="2600" dirty="0" smtClean="0">
                <a:solidFill>
                  <a:srgbClr val="006666"/>
                </a:solidFill>
                <a:latin typeface="Gill Sans MT" panose="020B0502020104020203" pitchFamily="34" charset="0"/>
              </a:rPr>
              <a:t>destroyed.</a:t>
            </a:r>
            <a:r>
              <a:rPr lang="en-US" sz="2800" dirty="0" smtClean="0">
                <a:solidFill>
                  <a:srgbClr val="006666"/>
                </a:solidFill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latin typeface="Gill Sans MT" panose="020B0502020104020203" pitchFamily="34" charset="0"/>
              </a:rPr>
              <a:t> </a:t>
            </a:r>
            <a:r>
              <a:rPr lang="en-US" sz="2000" i="1" dirty="0">
                <a:solidFill>
                  <a:srgbClr val="006666"/>
                </a:solidFill>
                <a:latin typeface="Gill Sans MT" panose="020B0502020104020203" pitchFamily="34" charset="0"/>
              </a:rPr>
              <a:t>Philadelphia Inquirer 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903412" y="274638"/>
            <a:ext cx="5594667" cy="723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 National Disaster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782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" y="6356349"/>
            <a:ext cx="6324600" cy="365126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19</a:t>
            </a:fld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2762" y="610548"/>
            <a:ext cx="5285773" cy="553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http://jump.cv.nrao.edu/dbtw-wpd/Textbase/Imagefiles/Reber_Telescope_Whea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6363" y="865189"/>
            <a:ext cx="3294062" cy="4079875"/>
          </a:xfrm>
          <a:noFill/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510756" y="123828"/>
            <a:ext cx="4859338" cy="481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Grote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Reber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Antennas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/>
              <a:t>IAU GA         August 2018</a:t>
            </a:r>
            <a:endParaRPr lang="en-US" altLang="en-US" sz="120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F969D8-0462-42B3-B673-286876C16DD0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0" t="16164" r="10522" b="29480"/>
          <a:stretch>
            <a:fillRect/>
          </a:stretch>
        </p:blipFill>
        <p:spPr bwMode="auto">
          <a:xfrm>
            <a:off x="6629400" y="887413"/>
            <a:ext cx="31242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2736850" y="4973638"/>
            <a:ext cx="29400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>
                <a:ea typeface="Gill Sans"/>
              </a:rPr>
              <a:t>1937  Wheaton, IL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>
                <a:ea typeface="Gill Sans"/>
              </a:rPr>
              <a:t>32-ft antenna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6840538" y="5091114"/>
            <a:ext cx="2970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>
              <a:buFontTx/>
              <a:buNone/>
            </a:pPr>
            <a:r>
              <a:rPr lang="en-US" altLang="en-US" sz="2800">
                <a:ea typeface="Gill Sans"/>
              </a:rPr>
              <a:t>1946 220-ft design </a:t>
            </a:r>
          </a:p>
        </p:txBody>
      </p:sp>
    </p:spTree>
    <p:extLst>
      <p:ext uri="{BB962C8B-B14F-4D97-AF65-F5344CB8AC3E}">
        <p14:creationId xmlns:p14="http://schemas.microsoft.com/office/powerpoint/2010/main" val="16417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Other Large Antenna Initiatives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				</a:t>
            </a:r>
          </a:p>
        </p:txBody>
      </p:sp>
      <p:sp>
        <p:nvSpPr>
          <p:cNvPr id="19459" name="Text Placeholder 1"/>
          <p:cNvSpPr>
            <a:spLocks noGrp="1"/>
          </p:cNvSpPr>
          <p:nvPr>
            <p:ph type="body" idx="1"/>
          </p:nvPr>
        </p:nvSpPr>
        <p:spPr>
          <a:xfrm>
            <a:off x="1855789" y="1225551"/>
            <a:ext cx="4040187" cy="3095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sz="1600">
                <a:ea typeface="ＭＳ Ｐゴシック" panose="020B0600070205080204" pitchFamily="34" charset="-128"/>
              </a:rPr>
              <a:t>NEROC 440-ft Telescope</a:t>
            </a:r>
          </a:p>
        </p:txBody>
      </p:sp>
      <p:pic>
        <p:nvPicPr>
          <p:cNvPr id="1946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8303"/>
          <a:stretch>
            <a:fillRect/>
          </a:stretch>
        </p:blipFill>
        <p:spPr>
          <a:xfrm>
            <a:off x="2230439" y="1893888"/>
            <a:ext cx="3678237" cy="3740150"/>
          </a:xfrm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46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69026" y="863601"/>
            <a:ext cx="4041775" cy="87471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altLang="en-US" sz="1600">
                <a:ea typeface="ＭＳ Ｐゴシック" panose="020B0600070205080204" pitchFamily="34" charset="-128"/>
              </a:rPr>
              <a:t>Association for Research in Astronomy</a:t>
            </a:r>
          </a:p>
          <a:p>
            <a:pPr algn="ctr"/>
            <a:r>
              <a:rPr lang="en-US" altLang="en-US" sz="1600">
                <a:ea typeface="ＭＳ Ｐゴシック" panose="020B0600070205080204" pitchFamily="34" charset="-128"/>
              </a:rPr>
              <a:t>Caltech, Berkley, Stanford</a:t>
            </a:r>
          </a:p>
          <a:p>
            <a:pPr algn="ctr"/>
            <a:r>
              <a:rPr lang="en-US" altLang="en-US" sz="1600">
                <a:ea typeface="ＭＳ Ｐゴシック" panose="020B0600070205080204" pitchFamily="34" charset="-128"/>
              </a:rPr>
              <a:t>100-m fully steerable telescope</a:t>
            </a:r>
          </a:p>
        </p:txBody>
      </p:sp>
      <p:pic>
        <p:nvPicPr>
          <p:cNvPr id="1946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2738" y="1738314"/>
            <a:ext cx="3270250" cy="4232275"/>
          </a:xfrm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46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/>
              <a:t>IAU GA         August 2018</a:t>
            </a:r>
            <a:endParaRPr lang="en-US" altLang="en-US" sz="1200"/>
          </a:p>
        </p:txBody>
      </p:sp>
      <p:sp>
        <p:nvSpPr>
          <p:cNvPr id="1946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6ABA30-CB7F-490A-AD3B-750AE166CB80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0876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6690360" cy="365125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r="9709"/>
          <a:stretch>
            <a:fillRect/>
          </a:stretch>
        </p:blipFill>
        <p:spPr>
          <a:xfrm>
            <a:off x="6580253" y="522285"/>
            <a:ext cx="4538729" cy="5277681"/>
          </a:xfrm>
          <a:prstGeom prst="rect">
            <a:avLst/>
          </a:prstGeom>
        </p:spPr>
      </p:pic>
      <p:pic>
        <p:nvPicPr>
          <p:cNvPr id="10" name="Picture 2" descr="http://www.biography.com/imported/images/Biography/Images/Profiles/B/Robert-C-Byrd-579660-1-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5" y="522284"/>
            <a:ext cx="5277679" cy="52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80047" y="4166866"/>
            <a:ext cx="414293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algn="ctr"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  <a:ea typeface="Gill Sans"/>
              </a:rPr>
              <a:t>Senator </a:t>
            </a:r>
            <a:r>
              <a:rPr lang="en-US" altLang="en-US" sz="2400" dirty="0">
                <a:solidFill>
                  <a:srgbClr val="FFFF00"/>
                </a:solidFill>
                <a:ea typeface="Gill Sans"/>
              </a:rPr>
              <a:t>Robert C. Byrd, D-WV</a:t>
            </a:r>
          </a:p>
          <a:p>
            <a:pPr algn="ctr"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ea typeface="Gill Sans"/>
              </a:rPr>
              <a:t>Chair of Senate </a:t>
            </a:r>
            <a:r>
              <a:rPr lang="en-US" altLang="en-US" sz="2400" dirty="0" err="1">
                <a:solidFill>
                  <a:srgbClr val="FFFF00"/>
                </a:solidFill>
                <a:ea typeface="Gill Sans"/>
              </a:rPr>
              <a:t>Appr</a:t>
            </a:r>
            <a:r>
              <a:rPr lang="en-US" altLang="en-US" sz="2400" dirty="0">
                <a:solidFill>
                  <a:srgbClr val="FFFF00"/>
                </a:solidFill>
                <a:ea typeface="Gill Sans"/>
              </a:rPr>
              <a:t>. Committee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29152" y="464699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Gill Sans MT" panose="020B0502020104020203" pitchFamily="34" charset="0"/>
                <a:ea typeface="Gill Sans"/>
              </a:rPr>
              <a:t>Eric Bloch</a:t>
            </a:r>
          </a:p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Gill Sans MT" panose="020B0502020104020203" pitchFamily="34" charset="0"/>
                <a:ea typeface="Gill Sans"/>
              </a:rPr>
              <a:t>NSF </a:t>
            </a:r>
            <a:r>
              <a:rPr lang="en-US" altLang="en-US" sz="2800" b="1" dirty="0" smtClean="0">
                <a:solidFill>
                  <a:srgbClr val="FFFF00"/>
                </a:solidFill>
                <a:latin typeface="Gill Sans MT" panose="020B0502020104020203" pitchFamily="34" charset="0"/>
                <a:ea typeface="Gill Sans"/>
              </a:rPr>
              <a:t>Director</a:t>
            </a:r>
            <a:endParaRPr 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"/>
            <a:ext cx="12192000" cy="68564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Callout 6"/>
          <p:cNvSpPr/>
          <p:nvPr/>
        </p:nvSpPr>
        <p:spPr>
          <a:xfrm>
            <a:off x="3334044" y="305753"/>
            <a:ext cx="3038621" cy="2746936"/>
          </a:xfrm>
          <a:prstGeom prst="wedgeEllipseCallout">
            <a:avLst>
              <a:gd name="adj1" fmla="val 7302"/>
              <a:gd name="adj2" fmla="val 7069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i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In all my years in Washington I have never encountered such an uncooperative       agency head </a:t>
            </a:r>
            <a:endParaRPr lang="en-US" sz="2200" i="1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20829954">
            <a:off x="54816" y="91749"/>
            <a:ext cx="2773446" cy="2497548"/>
          </a:xfrm>
          <a:prstGeom prst="wedgeEllipseCallout">
            <a:avLst>
              <a:gd name="adj1" fmla="val -7152"/>
              <a:gd name="adj2" fmla="val 681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rot="401573">
            <a:off x="9291734" y="24234"/>
            <a:ext cx="2681154" cy="2179482"/>
          </a:xfrm>
          <a:prstGeom prst="wedgeEllipseCallout">
            <a:avLst>
              <a:gd name="adj1" fmla="val -49219"/>
              <a:gd name="adj2" fmla="val 565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02" y="387219"/>
            <a:ext cx="2624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Gill Sans MT" panose="020B0502020104020203" pitchFamily="34" charset="0"/>
              </a:rPr>
              <a:t>We </a:t>
            </a:r>
            <a:r>
              <a:rPr lang="en-US" sz="2200" i="1" dirty="0" smtClean="0">
                <a:latin typeface="Gill Sans MT" panose="020B0502020104020203" pitchFamily="34" charset="0"/>
              </a:rPr>
              <a:t>have</a:t>
            </a:r>
          </a:p>
          <a:p>
            <a:pPr algn="ctr"/>
            <a:r>
              <a:rPr lang="en-US" sz="2200" i="1" dirty="0" smtClean="0">
                <a:latin typeface="Gill Sans MT" panose="020B0502020104020203" pitchFamily="34" charset="0"/>
              </a:rPr>
              <a:t> </a:t>
            </a:r>
            <a:r>
              <a:rPr lang="en-US" sz="2200" i="1" dirty="0">
                <a:latin typeface="Gill Sans MT" panose="020B0502020104020203" pitchFamily="34" charset="0"/>
              </a:rPr>
              <a:t>a </a:t>
            </a:r>
            <a:r>
              <a:rPr lang="en-US" sz="2200" i="1" dirty="0" smtClean="0">
                <a:latin typeface="Gill Sans MT" panose="020B0502020104020203" pitchFamily="34" charset="0"/>
              </a:rPr>
              <a:t>peer review </a:t>
            </a:r>
            <a:r>
              <a:rPr lang="en-US" sz="2200" i="1" dirty="0">
                <a:latin typeface="Gill Sans MT" panose="020B0502020104020203" pitchFamily="34" charset="0"/>
              </a:rPr>
              <a:t>process</a:t>
            </a:r>
            <a:r>
              <a:rPr lang="en-US" sz="2200" i="1" dirty="0" smtClean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US" sz="2200" i="1" dirty="0" smtClean="0">
                <a:latin typeface="Gill Sans MT" panose="020B0502020104020203" pitchFamily="34" charset="0"/>
              </a:rPr>
              <a:t>No telescope proposal</a:t>
            </a:r>
          </a:p>
          <a:p>
            <a:pPr algn="ctr"/>
            <a:r>
              <a:rPr lang="en-US" sz="2200" i="1" dirty="0" smtClean="0">
                <a:latin typeface="Gill Sans MT" panose="020B0502020104020203" pitchFamily="34" charset="0"/>
              </a:rPr>
              <a:t>Our next big NSF</a:t>
            </a:r>
          </a:p>
          <a:p>
            <a:pPr algn="ctr"/>
            <a:r>
              <a:rPr lang="en-US" sz="2200" i="1" dirty="0" smtClean="0">
                <a:latin typeface="Gill Sans MT" panose="020B0502020104020203" pitchFamily="34" charset="0"/>
              </a:rPr>
              <a:t> project will be</a:t>
            </a:r>
          </a:p>
          <a:p>
            <a:pPr algn="ctr"/>
            <a:r>
              <a:rPr lang="en-US" sz="2200" i="1" dirty="0" smtClean="0">
                <a:latin typeface="Gill Sans MT" panose="020B0502020104020203" pitchFamily="34" charset="0"/>
              </a:rPr>
              <a:t>LIGO</a:t>
            </a:r>
            <a:endParaRPr lang="en-US" sz="2200" i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8252" y="618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332828" y="61631"/>
            <a:ext cx="25388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latin typeface="Gill Sans MT" panose="020B0502020104020203" pitchFamily="34" charset="0"/>
              </a:rPr>
              <a:t>Senator </a:t>
            </a:r>
            <a:r>
              <a:rPr lang="en-US" sz="2200" i="1" dirty="0" smtClean="0">
                <a:latin typeface="Gill Sans MT" panose="020B0502020104020203" pitchFamily="34" charset="0"/>
              </a:rPr>
              <a:t>Byrd</a:t>
            </a:r>
          </a:p>
          <a:p>
            <a:pPr algn="ctr"/>
            <a:r>
              <a:rPr lang="en-US" sz="2200" i="1" dirty="0" smtClean="0">
                <a:latin typeface="Gill Sans MT" panose="020B0502020104020203" pitchFamily="34" charset="0"/>
              </a:rPr>
              <a:t>will </a:t>
            </a:r>
            <a:r>
              <a:rPr lang="en-US" sz="2200" i="1" dirty="0">
                <a:latin typeface="Gill Sans MT" panose="020B0502020104020203" pitchFamily="34" charset="0"/>
              </a:rPr>
              <a:t>have his finger on every dime of the federal budget.  Now will you let us </a:t>
            </a:r>
            <a:r>
              <a:rPr lang="en-US" sz="2200" i="1" dirty="0" smtClean="0">
                <a:latin typeface="Gill Sans MT" panose="020B0502020104020203" pitchFamily="34" charset="0"/>
              </a:rPr>
              <a:t>   </a:t>
            </a:r>
          </a:p>
          <a:p>
            <a:pPr algn="ctr"/>
            <a:r>
              <a:rPr lang="en-US" sz="2200" i="1" dirty="0" smtClean="0">
                <a:latin typeface="Gill Sans MT" panose="020B0502020104020203" pitchFamily="34" charset="0"/>
              </a:rPr>
              <a:t>help you?</a:t>
            </a:r>
            <a:endParaRPr lang="en-US" sz="2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7903" y="5735782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Erich </a:t>
            </a:r>
            <a:r>
              <a:rPr lang="en-US" sz="2400" dirty="0">
                <a:solidFill>
                  <a:srgbClr val="FFFF00"/>
                </a:solidFill>
                <a:latin typeface="Gill Sans MT" panose="020B0502020104020203" pitchFamily="34" charset="0"/>
              </a:rPr>
              <a:t>B</a:t>
            </a:r>
            <a:r>
              <a:rPr lang="en-U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loch</a:t>
            </a:r>
            <a:endParaRPr lang="en-US" sz="2400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5675033"/>
            <a:ext cx="181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Senator Byrd</a:t>
            </a:r>
            <a:endParaRPr lang="en-US" sz="2400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9166" y="6027003"/>
            <a:ext cx="1586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Senator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Gill Sans MT" panose="020B0502020104020203" pitchFamily="34" charset="0"/>
              </a:rPr>
              <a:t>Rockefeller</a:t>
            </a:r>
            <a:endParaRPr lang="en-US" sz="2400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0" y="203577"/>
            <a:ext cx="7886700" cy="5879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Fast Track Funding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988118"/>
            <a:ext cx="12049760" cy="5550794"/>
          </a:xfrm>
        </p:spPr>
        <p:txBody>
          <a:bodyPr>
            <a:normAutofit/>
          </a:bodyPr>
          <a:lstStyle/>
          <a:p>
            <a:endParaRPr lang="en-US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3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17 Feb, 1989 </a:t>
            </a:r>
            <a:r>
              <a:rPr lang="en-US" sz="3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‒ CRS:   Radio telescope best for WV</a:t>
            </a:r>
          </a:p>
          <a:p>
            <a:pPr>
              <a:buClr>
                <a:srgbClr val="C00000"/>
              </a:buClr>
            </a:pPr>
            <a:r>
              <a:rPr lang="en-US" sz="3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June 23 </a:t>
            </a:r>
            <a:r>
              <a:rPr lang="en-US" sz="3400" dirty="0">
                <a:latin typeface="Gill Sans MT" panose="020B0502020104020203" pitchFamily="34" charset="0"/>
                <a:cs typeface="Calibri" panose="020F0502020204030204" pitchFamily="34" charset="0"/>
              </a:rPr>
              <a:t>‒ </a:t>
            </a:r>
            <a:r>
              <a:rPr lang="en-US" sz="3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1989 </a:t>
            </a:r>
            <a:r>
              <a:rPr lang="en-US" sz="3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Dire </a:t>
            </a:r>
            <a:r>
              <a:rPr lang="en-US" sz="3400" dirty="0">
                <a:latin typeface="Gill Sans MT" panose="020B0502020104020203" pitchFamily="34" charset="0"/>
                <a:cs typeface="Times New Roman" panose="02020603050405020304" pitchFamily="18" charset="0"/>
              </a:rPr>
              <a:t>E</a:t>
            </a:r>
            <a:r>
              <a:rPr lang="en-US" sz="3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mergency </a:t>
            </a:r>
            <a:r>
              <a:rPr lang="en-US" sz="3400" dirty="0">
                <a:latin typeface="Gill Sans MT" panose="020B0502020104020203" pitchFamily="34" charset="0"/>
                <a:cs typeface="Times New Roman" panose="02020603050405020304" pitchFamily="18" charset="0"/>
              </a:rPr>
              <a:t>S</a:t>
            </a:r>
            <a:r>
              <a:rPr lang="en-US" sz="3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upplemental Appropriations Act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$74.5 million spread over two years to replace 300 foot telescope</a:t>
            </a:r>
          </a:p>
          <a:p>
            <a:pPr>
              <a:buClr>
                <a:srgbClr val="C00000"/>
              </a:buClr>
            </a:pPr>
            <a:r>
              <a:rPr lang="en-US" sz="3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June 30</a:t>
            </a:r>
            <a:r>
              <a:rPr lang="en-US" sz="34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– President G. H. W. Bush signs NSF bill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June 30 –  </a:t>
            </a:r>
            <a:r>
              <a:rPr lang="en-US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AUI/NRAO </a:t>
            </a:r>
            <a:r>
              <a:rPr lang="en-US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submits proposal to NSF ($74.5 M)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July 31– NSF Panel Review (All Excellent)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latin typeface="Gill Sans MT" panose="020B0502020104020203" pitchFamily="34" charset="0"/>
                <a:cs typeface="Times New Roman" panose="02020603050405020304" pitchFamily="18" charset="0"/>
              </a:rPr>
              <a:t>August 15– NSF funding to NRAO for design work ($500 K</a:t>
            </a:r>
            <a:r>
              <a:rPr lang="en-US" sz="32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75345" y="6370418"/>
            <a:ext cx="7223232" cy="365125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NRAO had $74.5 million but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7264"/>
            <a:ext cx="4976005" cy="131500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No design</a:t>
            </a:r>
          </a:p>
          <a:p>
            <a:r>
              <a:rPr lang="en-US" sz="3200" dirty="0">
                <a:latin typeface="Gill Sans MT" panose="020B0502020104020203" pitchFamily="34" charset="0"/>
              </a:rPr>
              <a:t>No community </a:t>
            </a:r>
            <a:r>
              <a:rPr lang="en-US" sz="3200" dirty="0" smtClean="0">
                <a:latin typeface="Gill Sans MT" panose="020B0502020104020203" pitchFamily="34" charset="0"/>
              </a:rPr>
              <a:t>consensus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47926" y="1495208"/>
            <a:ext cx="5350204" cy="141667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ill Sans MT" panose="020B0502020104020203" pitchFamily="34" charset="0"/>
              </a:rPr>
              <a:t>Senator Byrd wanted action</a:t>
            </a:r>
          </a:p>
          <a:p>
            <a:r>
              <a:rPr lang="en-US" sz="3200" dirty="0" smtClean="0">
                <a:latin typeface="Gill Sans MT" panose="020B0502020104020203" pitchFamily="34" charset="0"/>
              </a:rPr>
              <a:t>NSF wanted action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068" y="3758682"/>
            <a:ext cx="67988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Wide range of views on what to build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Large</a:t>
            </a:r>
            <a:r>
              <a:rPr lang="en-US" sz="2800" dirty="0" smtClean="0">
                <a:latin typeface="Gill Sans MT" panose="020B0502020104020203" pitchFamily="34" charset="0"/>
              </a:rPr>
              <a:t> collecting area  - 100m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Short mm wavelengths </a:t>
            </a:r>
            <a:r>
              <a:rPr lang="en-US" sz="2800" dirty="0" smtClean="0">
                <a:latin typeface="Gill Sans MT" panose="020B0502020104020203" pitchFamily="34" charset="0"/>
              </a:rPr>
              <a:t>–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800" dirty="0" smtClean="0">
                <a:latin typeface="Gill Sans MT" panose="020B0502020104020203" pitchFamily="34" charset="0"/>
              </a:rPr>
              <a:t>3.5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Radome or </a:t>
            </a:r>
            <a:r>
              <a:rPr lang="en-US" sz="2800" b="1" dirty="0" smtClean="0">
                <a:latin typeface="Gill Sans MT" panose="020B0502020104020203" pitchFamily="34" charset="0"/>
              </a:rPr>
              <a:t>open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Active 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Symmetrical or </a:t>
            </a:r>
            <a:r>
              <a:rPr lang="en-US" sz="2800" b="1" dirty="0" smtClean="0">
                <a:latin typeface="Gill Sans MT" panose="020B0502020104020203" pitchFamily="34" charset="0"/>
              </a:rPr>
              <a:t>unblocked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8064" y="3089061"/>
                <a:ext cx="64797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𝐶𝑜𝑠𝑡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∝ (</a:t>
                </a:r>
                <a:r>
                  <a:rPr lang="en-US" sz="32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Diameter</a:t>
                </a:r>
                <a:r>
                  <a:rPr lang="en-US" sz="32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baseline="30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2.7 (</a:t>
                </a:r>
                <a:r>
                  <a:rPr lang="en-US" sz="32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wavelength</a:t>
                </a:r>
                <a:r>
                  <a:rPr lang="en-US" sz="32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baseline="30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-0.7</a:t>
                </a:r>
                <a:endParaRPr lang="en-US" sz="3200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64" y="3089061"/>
                <a:ext cx="6479723" cy="492443"/>
              </a:xfrm>
              <a:prstGeom prst="rect">
                <a:avLst/>
              </a:prstGeom>
              <a:blipFill>
                <a:blip r:embed="rId3"/>
                <a:stretch>
                  <a:fillRect t="-25926" r="-1035" b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5885" y="6361458"/>
            <a:ext cx="6350922" cy="496542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37D061E-B93C-463D-B0DE-1A9799CE7E30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3849" y="1259457"/>
            <a:ext cx="10749951" cy="16524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3784"/>
            <a:ext cx="10515600" cy="528256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June 1, 1990 – Request For 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Proposals</a:t>
            </a:r>
          </a:p>
          <a:p>
            <a:pPr>
              <a:buClr>
                <a:srgbClr val="C00000"/>
              </a:buClr>
            </a:pP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Bids</a:t>
            </a:r>
            <a:endParaRPr lang="en-US" sz="3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 Radiations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Systems Inc. (RSI) 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$57 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million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Brown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and Root (TIW/Vertex) - $83 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M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Gill Sans MT" panose="020B0502020104020203" pitchFamily="34" charset="0"/>
                <a:cs typeface="Times New Roman" panose="02020603050405020304" pitchFamily="18" charset="0"/>
              </a:rPr>
              <a:t>Fru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-Con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(MAN/Krupp) 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$103 M</a:t>
            </a:r>
          </a:p>
          <a:p>
            <a:pPr marL="228600" lvl="1">
              <a:spcBef>
                <a:spcPts val="1000"/>
              </a:spcBef>
              <a:buClr>
                <a:srgbClr val="C00000"/>
              </a:buClr>
            </a:pP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Dec 19, 1990 </a:t>
            </a: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Contract Awarded to RSI </a:t>
            </a:r>
          </a:p>
          <a:p>
            <a:pPr marL="685800" lvl="2">
              <a:spcBef>
                <a:spcPts val="1000"/>
              </a:spcBef>
              <a:buClr>
                <a:srgbClr val="C00000"/>
              </a:buClr>
            </a:pP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$55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million </a:t>
            </a:r>
            <a:endParaRPr lang="en-US" sz="3600" dirty="0" smtClean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1000"/>
              </a:spcBef>
              <a:buClr>
                <a:srgbClr val="C00000"/>
              </a:buClr>
            </a:pPr>
            <a:r>
              <a:rPr lang="en-US" sz="3600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Completion </a:t>
            </a:r>
            <a:r>
              <a:rPr lang="en-US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August, 1993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" y="6356349"/>
            <a:ext cx="6309360" cy="365126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9" y="412124"/>
            <a:ext cx="8544105" cy="625913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RSI/NRAO/NSF all anxious to get the job finished fast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RSI Implementation – before design completed	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Gill Sans MT" panose="020B0502020104020203" pitchFamily="34" charset="0"/>
              </a:rPr>
              <a:t>Built foundation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Gill Sans MT" panose="020B0502020104020203" pitchFamily="34" charset="0"/>
              </a:rPr>
              <a:t>Fabricated members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Design weight – 12 million pounds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Gill Sans MT" panose="020B0502020104020203" pitchFamily="34" charset="0"/>
              </a:rPr>
              <a:t>Design faulty</a:t>
            </a:r>
          </a:p>
          <a:p>
            <a:pPr lvl="2">
              <a:buClr>
                <a:srgbClr val="7030A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Gill Sans MT" panose="020B0502020104020203" pitchFamily="34" charset="0"/>
              </a:rPr>
              <a:t>Moving structure would collide with mount</a:t>
            </a:r>
          </a:p>
          <a:p>
            <a:pPr lvl="2">
              <a:buClr>
                <a:srgbClr val="7030A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Gill Sans MT" panose="020B0502020104020203" pitchFamily="34" charset="0"/>
              </a:rPr>
              <a:t>Not able to sustain large number of cycles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NRAO provided optimized design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Final weight - 17 million pounds  = $$$$$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RSI loosing money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RSI sold to COMSAT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COMSAT sold to Lockheed Martin</a:t>
            </a:r>
          </a:p>
          <a:p>
            <a:pPr lvl="1">
              <a:buClr>
                <a:srgbClr val="C00000"/>
              </a:buClr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Image result for denver nugget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83" y="5145638"/>
            <a:ext cx="1167944" cy="8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lorado avalanc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31" y="5261548"/>
            <a:ext cx="1713378" cy="7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1945" y="6356350"/>
            <a:ext cx="5979302" cy="469900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941" y="293298"/>
            <a:ext cx="10197860" cy="62455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Completion delayed 1994, 1996, 1997, 1998, 1999, </a:t>
            </a:r>
            <a:r>
              <a:rPr lang="en-US" b="1" dirty="0" smtClean="0">
                <a:latin typeface="Gill Sans MT" panose="020B0502020104020203" pitchFamily="34" charset="0"/>
              </a:rPr>
              <a:t>2000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COMSAT sued NRAO for $29 million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NRAO design changes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NRAO counter-sued for $3.8 million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Poor project management 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Additional Administrative costs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Seven Years of Lost Astronomy Data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Impact to NRAO reputation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Arbitration 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$6.6 million </a:t>
            </a:r>
            <a:r>
              <a:rPr lang="en-US" dirty="0">
                <a:latin typeface="Gill Sans MT" panose="020B0502020104020203" pitchFamily="34" charset="0"/>
              </a:rPr>
              <a:t>a</a:t>
            </a:r>
            <a:r>
              <a:rPr lang="en-US" dirty="0" smtClean="0">
                <a:latin typeface="Gill Sans MT" panose="020B0502020104020203" pitchFamily="34" charset="0"/>
              </a:rPr>
              <a:t>warded to COMSAT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$2.5 million awarded to NRAO </a:t>
            </a:r>
          </a:p>
          <a:p>
            <a:pPr lvl="2">
              <a:buClr>
                <a:srgbClr val="7030A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Gill Sans MT" panose="020B0502020104020203" pitchFamily="34" charset="0"/>
              </a:rPr>
              <a:t>Claim for lost data not accepted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 Net $4 million + $5 million for legal </a:t>
            </a:r>
            <a:r>
              <a:rPr lang="en-US" dirty="0">
                <a:latin typeface="Gill Sans MT" panose="020B0502020104020203" pitchFamily="34" charset="0"/>
              </a:rPr>
              <a:t>fees: </a:t>
            </a:r>
            <a:endParaRPr lang="en-US" dirty="0" smtClean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 NRAO </a:t>
            </a:r>
            <a:r>
              <a:rPr lang="en-US" dirty="0">
                <a:latin typeface="Gill Sans MT" panose="020B0502020104020203" pitchFamily="34" charset="0"/>
              </a:rPr>
              <a:t>faced = </a:t>
            </a:r>
            <a:r>
              <a:rPr lang="en-US" dirty="0" smtClean="0">
                <a:latin typeface="Gill Sans MT" panose="020B0502020104020203" pitchFamily="34" charset="0"/>
              </a:rPr>
              <a:t>$9 million bill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" y="6388098"/>
            <a:ext cx="7117080" cy="501650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773" y="54741"/>
            <a:ext cx="3584236" cy="665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Summary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773" y="719922"/>
            <a:ext cx="7886700" cy="563642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RSI bid overly optimistic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Proposed price too low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Schedule unrealistic</a:t>
            </a:r>
          </a:p>
          <a:p>
            <a:pPr lvl="1">
              <a:buClr>
                <a:srgbClr val="7030A0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latin typeface="Gill Sans MT" panose="020B0502020104020203" pitchFamily="34" charset="0"/>
              </a:rPr>
              <a:t>RSI wanted the job/knew how much money NRAO had  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NRAO should have recognized RSI bid unrealistic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Clr>
                <a:srgbClr val="7030A0"/>
              </a:buClr>
              <a:buFont typeface="Gill Sans MT" panose="020B0502020104020203" pitchFamily="34" charset="0"/>
              <a:buChar char="–"/>
            </a:pPr>
            <a:r>
              <a:rPr lang="en-US" dirty="0" smtClean="0">
                <a:latin typeface="Gill Sans MT" panose="020B0502020104020203" pitchFamily="34" charset="0"/>
              </a:rPr>
              <a:t>RSI lowest bidder</a:t>
            </a:r>
          </a:p>
          <a:p>
            <a:pPr lvl="1">
              <a:buClr>
                <a:srgbClr val="7030A0"/>
              </a:buClr>
              <a:buFont typeface="Gill Sans MT" panose="020B0502020104020203" pitchFamily="34" charset="0"/>
              <a:buChar char="–"/>
            </a:pPr>
            <a:r>
              <a:rPr lang="en-US" dirty="0">
                <a:latin typeface="Gill Sans MT" panose="020B0502020104020203" pitchFamily="34" charset="0"/>
              </a:rPr>
              <a:t>RSI bid responsive to </a:t>
            </a:r>
            <a:r>
              <a:rPr lang="en-US" dirty="0" smtClean="0">
                <a:latin typeface="Gill Sans MT" panose="020B0502020104020203" pitchFamily="34" charset="0"/>
              </a:rPr>
              <a:t>RFP</a:t>
            </a:r>
            <a:endParaRPr lang="en-US" dirty="0">
              <a:latin typeface="Gill Sans MT" panose="020B0502020104020203" pitchFamily="34" charset="0"/>
            </a:endParaRPr>
          </a:p>
          <a:p>
            <a:pPr lvl="1">
              <a:buClr>
                <a:srgbClr val="7030A0"/>
              </a:buClr>
              <a:buFont typeface="Gill Sans MT" panose="020B0502020104020203" pitchFamily="34" charset="0"/>
              <a:buChar char="–"/>
            </a:pPr>
            <a:r>
              <a:rPr lang="en-US" dirty="0" smtClean="0">
                <a:latin typeface="Gill Sans MT" panose="020B0502020104020203" pitchFamily="34" charset="0"/>
              </a:rPr>
              <a:t>NRAO forced to accept RSI bid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6 </a:t>
            </a:r>
            <a:r>
              <a:rPr lang="en-US" dirty="0">
                <a:latin typeface="Gill Sans MT" panose="020B0502020104020203" pitchFamily="34" charset="0"/>
              </a:rPr>
              <a:t>years behind </a:t>
            </a:r>
            <a:r>
              <a:rPr lang="en-US" dirty="0" smtClean="0">
                <a:latin typeface="Gill Sans MT" panose="020B0502020104020203" pitchFamily="34" charset="0"/>
              </a:rPr>
              <a:t>schedule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Gill Sans MT" panose="020B0502020104020203" pitchFamily="34" charset="0"/>
              </a:rPr>
              <a:t>Cost to COMSAT-RSI </a:t>
            </a:r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$</a:t>
            </a:r>
            <a:r>
              <a:rPr lang="en-US" dirty="0">
                <a:latin typeface="Gill Sans MT" panose="020B0502020104020203" pitchFamily="34" charset="0"/>
              </a:rPr>
              <a:t>120 </a:t>
            </a:r>
            <a:r>
              <a:rPr lang="en-US" dirty="0" smtClean="0">
                <a:latin typeface="Gill Sans MT" panose="020B0502020104020203" pitchFamily="34" charset="0"/>
              </a:rPr>
              <a:t>million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Final cost </a:t>
            </a:r>
            <a:r>
              <a:rPr lang="en-US" dirty="0">
                <a:latin typeface="Gill Sans MT" panose="020B0502020104020203" pitchFamily="34" charset="0"/>
              </a:rPr>
              <a:t>to </a:t>
            </a:r>
            <a:r>
              <a:rPr lang="en-US" dirty="0" smtClean="0">
                <a:latin typeface="Gill Sans MT" panose="020B0502020104020203" pitchFamily="34" charset="0"/>
              </a:rPr>
              <a:t>NRAO/NSF </a:t>
            </a:r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$</a:t>
            </a:r>
            <a:r>
              <a:rPr lang="en-US" dirty="0" smtClean="0">
                <a:latin typeface="Gill Sans MT" panose="020B0502020104020203" pitchFamily="34" charset="0"/>
              </a:rPr>
              <a:t>78,560,000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$4 </a:t>
            </a:r>
            <a:r>
              <a:rPr lang="en-US" dirty="0">
                <a:latin typeface="Gill Sans MT" panose="020B0502020104020203" pitchFamily="34" charset="0"/>
              </a:rPr>
              <a:t>M (4.7%) over budget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446" y="6356349"/>
            <a:ext cx="5921723" cy="365126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GBT finally completed in 2000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82" y="1847850"/>
            <a:ext cx="8370917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360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  </a:t>
            </a:r>
            <a:r>
              <a:rPr lang="en-US" sz="3600" dirty="0" smtClean="0">
                <a:latin typeface="Gill Sans MT" panose="020B0502020104020203" pitchFamily="34" charset="0"/>
              </a:rPr>
              <a:t>Largest </a:t>
            </a:r>
            <a:r>
              <a:rPr lang="en-US" sz="3600" dirty="0">
                <a:latin typeface="Gill Sans MT" panose="020B0502020104020203" pitchFamily="34" charset="0"/>
              </a:rPr>
              <a:t>moving structure on </a:t>
            </a:r>
            <a:r>
              <a:rPr lang="en-US" sz="3600" dirty="0" smtClean="0">
                <a:latin typeface="Gill Sans MT" panose="020B0502020104020203" pitchFamily="34" charset="0"/>
              </a:rPr>
              <a:t>land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 smtClean="0">
                <a:latin typeface="Gill Sans MT" panose="020B0502020104020203" pitchFamily="34" charset="0"/>
              </a:rPr>
              <a:t>  Meets </a:t>
            </a:r>
            <a:r>
              <a:rPr lang="en-US" sz="3600" dirty="0">
                <a:latin typeface="Gill Sans MT" panose="020B0502020104020203" pitchFamily="34" charset="0"/>
              </a:rPr>
              <a:t>or exceeds all design </a:t>
            </a:r>
            <a:r>
              <a:rPr lang="en-US" sz="3600" dirty="0" smtClean="0">
                <a:latin typeface="Gill Sans MT" panose="020B0502020104020203" pitchFamily="34" charset="0"/>
              </a:rPr>
              <a:t>specifications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 smtClean="0">
                <a:latin typeface="Gill Sans MT" panose="020B0502020104020203" pitchFamily="34" charset="0"/>
              </a:rPr>
              <a:t>Pointing good to a few </a:t>
            </a:r>
            <a:r>
              <a:rPr lang="en-US" sz="3200" dirty="0" err="1" smtClean="0">
                <a:latin typeface="Gill Sans MT" panose="020B0502020104020203" pitchFamily="34" charset="0"/>
              </a:rPr>
              <a:t>arcseconds</a:t>
            </a:r>
            <a:endParaRPr lang="en-US" sz="3200" dirty="0" smtClean="0">
              <a:latin typeface="Gill Sans MT" panose="020B0502020104020203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el-GR" sz="3600" dirty="0" smtClean="0">
                <a:cs typeface="Calibri" panose="020F0502020204030204" pitchFamily="34" charset="0"/>
              </a:rPr>
              <a:t>η</a:t>
            </a:r>
            <a:r>
              <a:rPr lang="en-US" sz="3200" baseline="-250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3.6 mm </a:t>
            </a:r>
            <a:r>
              <a:rPr lang="en-US" sz="32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~ 30% (night, low wind)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  Work continues to improve daytime                            </a:t>
            </a:r>
            <a:r>
              <a:rPr lang="en-US" sz="32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    performance</a:t>
            </a:r>
            <a:endParaRPr lang="en-US" sz="3200" dirty="0" smtClean="0">
              <a:latin typeface="Gill Sans MT" panose="020B0502020104020203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en-US" sz="3200" dirty="0">
              <a:solidFill>
                <a:srgbClr val="7030A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05" y="3114508"/>
            <a:ext cx="4607982" cy="3084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8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324225" y="163323"/>
            <a:ext cx="6076950" cy="13255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NRL 50-ft radio telescope</a:t>
            </a:r>
          </a:p>
        </p:txBody>
      </p:sp>
      <p:pic>
        <p:nvPicPr>
          <p:cNvPr id="10243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6322" y="1488886"/>
            <a:ext cx="6799262" cy="4524375"/>
          </a:xfrm>
        </p:spPr>
      </p:pic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/>
              <a:t>IAU GA         August 2018</a:t>
            </a:r>
            <a:endParaRPr lang="en-US" altLang="en-US" sz="120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6585E1-73AB-461F-A8B8-EAFE46102440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59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23174" y="182263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Largest Feasible Steerable Telescope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25232" y="6264909"/>
            <a:ext cx="6629400" cy="501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IAU GA                                                                                                    August 2018</a:t>
            </a:r>
            <a:endParaRPr lang="en-US" altLang="en-US" sz="1200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10363200" y="6280467"/>
            <a:ext cx="128016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139D95-A4DC-4CC5-9BAF-6841901C5809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561676" y="1387056"/>
            <a:ext cx="9238595" cy="44012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40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It took </a:t>
            </a:r>
            <a:r>
              <a:rPr lang="en-US" altLang="en-US" sz="4000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nearly half a century of discussion and debate, and numerous NSF and Academy </a:t>
            </a:r>
            <a:r>
              <a:rPr lang="en-US" altLang="en-US" sz="40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committees. But </a:t>
            </a:r>
            <a:r>
              <a:rPr lang="en-US" altLang="en-US" sz="4000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in the end it was a freak accident coupled with the ambitions of a powerful </a:t>
            </a:r>
            <a:r>
              <a:rPr lang="en-US" altLang="en-US" sz="40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Senator to </a:t>
            </a:r>
            <a:r>
              <a:rPr lang="en-US" altLang="en-US" sz="4000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finally build a large </a:t>
            </a:r>
            <a:r>
              <a:rPr lang="en-US" altLang="en-US" sz="40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US fully </a:t>
            </a:r>
            <a:r>
              <a:rPr lang="en-US" altLang="en-US" sz="4000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steerable radio </a:t>
            </a:r>
            <a:r>
              <a:rPr lang="en-US" altLang="en-US" sz="4000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telescope.</a:t>
            </a:r>
            <a:endParaRPr lang="en-US" altLang="en-US" sz="4000" dirty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9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42249" y="14068"/>
            <a:ext cx="3733800" cy="89890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Lessons (re)Learned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1045" y="912969"/>
            <a:ext cx="9233239" cy="562585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Beware the </a:t>
            </a:r>
            <a:r>
              <a:rPr lang="en-US" dirty="0">
                <a:latin typeface="Gill Sans MT" panose="020B0502020104020203" pitchFamily="34" charset="0"/>
              </a:rPr>
              <a:t>lowest </a:t>
            </a:r>
            <a:r>
              <a:rPr lang="en-US" dirty="0" smtClean="0">
                <a:latin typeface="Gill Sans MT" panose="020B0502020104020203" pitchFamily="34" charset="0"/>
              </a:rPr>
              <a:t>bidder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Have a strong leader (or patron)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>
                <a:latin typeface="Gill Sans MT" panose="020B0502020104020203" pitchFamily="34" charset="0"/>
              </a:rPr>
              <a:t>Don’t take committee advice too </a:t>
            </a:r>
            <a:r>
              <a:rPr lang="en-US" dirty="0" smtClean="0">
                <a:latin typeface="Gill Sans MT" panose="020B0502020104020203" pitchFamily="34" charset="0"/>
              </a:rPr>
              <a:t>seriously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>
                <a:latin typeface="Gill Sans MT" panose="020B0502020104020203" pitchFamily="34" charset="0"/>
              </a:rPr>
              <a:t>Have good in-house </a:t>
            </a:r>
            <a:r>
              <a:rPr lang="en-US" dirty="0" smtClean="0">
                <a:latin typeface="Gill Sans MT" panose="020B0502020104020203" pitchFamily="34" charset="0"/>
              </a:rPr>
              <a:t>expertise to generate costed design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Have veto power over sub-contractors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Control risk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Measure </a:t>
            </a:r>
            <a:r>
              <a:rPr lang="en-US" dirty="0">
                <a:latin typeface="Gill Sans MT" panose="020B0502020104020203" pitchFamily="34" charset="0"/>
              </a:rPr>
              <a:t>twice – cut once </a:t>
            </a:r>
            <a:r>
              <a:rPr lang="en-US" dirty="0" smtClean="0">
                <a:latin typeface="Gill Sans MT" panose="020B0502020104020203" pitchFamily="34" charset="0"/>
              </a:rPr>
              <a:t>(Finish design </a:t>
            </a:r>
            <a:r>
              <a:rPr lang="en-US" dirty="0">
                <a:latin typeface="Gill Sans MT" panose="020B0502020104020203" pitchFamily="34" charset="0"/>
              </a:rPr>
              <a:t>before building)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Gill Sans MT" panose="020B0502020104020203" pitchFamily="34" charset="0"/>
              </a:rPr>
              <a:t>Have clear points of contact, authority, and responsibility 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Gill Sans MT" panose="020B0502020104020203" pitchFamily="34" charset="0"/>
              </a:rPr>
              <a:t>Have a firm schedule with penalties and </a:t>
            </a:r>
            <a:r>
              <a:rPr lang="en-US" dirty="0" smtClean="0">
                <a:latin typeface="Gill Sans MT" panose="020B0502020104020203" pitchFamily="34" charset="0"/>
              </a:rPr>
              <a:t>bonuses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Learn from mistakes and mistakes of others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Gill Sans MT" panose="020B0502020104020203" pitchFamily="34" charset="0"/>
              </a:rPr>
              <a:t>Be </a:t>
            </a:r>
            <a:r>
              <a:rPr lang="en-US" dirty="0">
                <a:latin typeface="Gill Sans MT" panose="020B0502020104020203" pitchFamily="34" charset="0"/>
              </a:rPr>
              <a:t>careful what you </a:t>
            </a:r>
            <a:r>
              <a:rPr lang="en-US" dirty="0" smtClean="0">
                <a:latin typeface="Gill Sans MT" panose="020B0502020104020203" pitchFamily="34" charset="0"/>
              </a:rPr>
              <a:t>ask </a:t>
            </a:r>
            <a:r>
              <a:rPr lang="en-US" dirty="0">
                <a:latin typeface="Gill Sans MT" panose="020B0502020104020203" pitchFamily="34" charset="0"/>
              </a:rPr>
              <a:t>for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lvl="1"/>
            <a:endParaRPr lang="en-US" dirty="0" smtClean="0"/>
          </a:p>
          <a:p>
            <a:endParaRPr lang="en-US" sz="26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IAU GA         August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689" y="473135"/>
            <a:ext cx="11588151" cy="588321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58" y="1110773"/>
            <a:ext cx="110896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Open Skies: The National Radio Astronomy Observatory and its Impact to US Radio Astronomy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84" y="24880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by</a:t>
            </a:r>
            <a:endParaRPr lang="en-US" dirty="0"/>
          </a:p>
          <a:p>
            <a:pPr marL="0" indent="0">
              <a:buNone/>
            </a:pPr>
            <a:r>
              <a:rPr lang="en-US" sz="3600" dirty="0" smtClean="0">
                <a:latin typeface="Gill Sans MT" panose="020B0502020104020203" pitchFamily="34" charset="0"/>
              </a:rPr>
              <a:t>Ken Kellermann, Ellen Bouton, &amp; Sierra Smith Brandt</a:t>
            </a:r>
          </a:p>
          <a:p>
            <a:pPr marL="0" indent="0">
              <a:buNone/>
            </a:pPr>
            <a:endParaRPr lang="en-US" sz="36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Gill Sans MT" panose="020B0502020104020203" pitchFamily="34" charset="0"/>
              </a:rPr>
              <a:t>Springer, 2019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7315200" cy="365125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237" y="590498"/>
            <a:ext cx="5086600" cy="5608824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252356" y="5297273"/>
            <a:ext cx="192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solidFill>
                  <a:srgbClr val="FFC000"/>
                </a:solidFill>
                <a:ea typeface="Gill Sans"/>
              </a:rPr>
              <a:t>Dwingeloo</a:t>
            </a:r>
            <a:r>
              <a:rPr lang="en-US" altLang="en-US" dirty="0">
                <a:solidFill>
                  <a:srgbClr val="FFC000"/>
                </a:solidFill>
                <a:ea typeface="Gill Sans"/>
              </a:rPr>
              <a:t>, </a:t>
            </a:r>
            <a:r>
              <a:rPr lang="en-US" altLang="en-US" dirty="0">
                <a:solidFill>
                  <a:srgbClr val="FFC000"/>
                </a:solidFill>
              </a:rPr>
              <a:t>1</a:t>
            </a:r>
            <a:r>
              <a:rPr lang="en-US" altLang="en-US" dirty="0">
                <a:solidFill>
                  <a:srgbClr val="FFC000"/>
                </a:solidFill>
                <a:ea typeface="Gill Sans"/>
              </a:rPr>
              <a:t>959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7180" y="177881"/>
            <a:ext cx="7334912" cy="569597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267478" y="4524832"/>
            <a:ext cx="3150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ea typeface="Gill Sans"/>
              </a:rPr>
              <a:t>Jodrell Bank, </a:t>
            </a:r>
            <a:r>
              <a:rPr lang="en-US" altLang="en-US" sz="3200" dirty="0">
                <a:solidFill>
                  <a:srgbClr val="FFFF00"/>
                </a:solidFill>
              </a:rPr>
              <a:t>1</a:t>
            </a:r>
            <a:r>
              <a:rPr lang="en-US" altLang="en-US" sz="3200" dirty="0">
                <a:solidFill>
                  <a:srgbClr val="FFFF00"/>
                </a:solidFill>
                <a:ea typeface="Gill Sans"/>
              </a:rPr>
              <a:t>959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IAU GA         August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79090"/>
            <a:ext cx="511402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 140 foot Telescope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63" y="741872"/>
            <a:ext cx="10515600" cy="58586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sz="3300" dirty="0" smtClean="0">
                <a:latin typeface="Gill Sans MT" panose="020B0502020104020203" pitchFamily="34" charset="0"/>
              </a:rPr>
              <a:t>Argued over size/wavelength limit</a:t>
            </a:r>
          </a:p>
          <a:p>
            <a:pPr lvl="1">
              <a:buClr>
                <a:srgbClr val="C00000"/>
              </a:buClr>
              <a:buFont typeface="Gill Sans MT" panose="020B0502020104020203" pitchFamily="34" charset="0"/>
              <a:buChar char="–"/>
            </a:pPr>
            <a:r>
              <a:rPr lang="en-US" sz="2900" dirty="0" smtClean="0">
                <a:latin typeface="Gill Sans MT" panose="020B0502020104020203" pitchFamily="34" charset="0"/>
              </a:rPr>
              <a:t> No reason to go shorter than 10 cm</a:t>
            </a:r>
          </a:p>
          <a:p>
            <a:pPr>
              <a:buClr>
                <a:srgbClr val="C00000"/>
              </a:buClr>
            </a:pPr>
            <a:r>
              <a:rPr lang="en-US" sz="3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Start </a:t>
            </a:r>
            <a:r>
              <a:rPr lang="en-US" sz="3400" dirty="0">
                <a:solidFill>
                  <a:prstClr val="black"/>
                </a:solidFill>
                <a:latin typeface="Gill Sans MT" panose="020B0502020104020203" pitchFamily="34" charset="0"/>
              </a:rPr>
              <a:t>with 40 meters </a:t>
            </a:r>
            <a:r>
              <a:rPr lang="en-US" sz="3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(</a:t>
            </a:r>
            <a:r>
              <a:rPr lang="el-GR" sz="3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sz="3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&gt; 3 cm)</a:t>
            </a:r>
          </a:p>
          <a:p>
            <a:pPr lvl="1">
              <a:buClr>
                <a:srgbClr val="C00000"/>
              </a:buClr>
              <a:buFont typeface="Gill Sans MT" panose="020B0502020104020203" pitchFamily="34" charset="0"/>
              <a:buChar char="–"/>
            </a:pPr>
            <a:r>
              <a:rPr lang="en-US" sz="3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rounded </a:t>
            </a:r>
            <a:r>
              <a:rPr lang="en-US" sz="3000" dirty="0">
                <a:solidFill>
                  <a:prstClr val="black"/>
                </a:solidFill>
                <a:latin typeface="Gill Sans MT" panose="020B0502020104020203" pitchFamily="34" charset="0"/>
              </a:rPr>
              <a:t>up to 140 </a:t>
            </a:r>
            <a:r>
              <a:rPr lang="en-US" sz="3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feet</a:t>
            </a:r>
            <a:endParaRPr lang="en-US" sz="3000" dirty="0" smtClean="0">
              <a:latin typeface="Gill Sans MT" panose="020B0502020104020203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3300" dirty="0" smtClean="0">
                <a:latin typeface="Gill Sans MT" panose="020B0502020104020203" pitchFamily="34" charset="0"/>
              </a:rPr>
              <a:t>Polar or Alt-</a:t>
            </a:r>
            <a:r>
              <a:rPr lang="en-US" sz="3300" dirty="0" err="1" smtClean="0">
                <a:latin typeface="Gill Sans MT" panose="020B0502020104020203" pitchFamily="34" charset="0"/>
              </a:rPr>
              <a:t>Az</a:t>
            </a:r>
            <a:r>
              <a:rPr lang="en-US" sz="3300" dirty="0" smtClean="0">
                <a:latin typeface="Gill Sans MT" panose="020B0502020104020203" pitchFamily="34" charset="0"/>
              </a:rPr>
              <a:t> Mount</a:t>
            </a:r>
            <a:endParaRPr lang="en-US" sz="3300" dirty="0">
              <a:latin typeface="Gill Sans MT" panose="020B0502020104020203" pitchFamily="34" charset="0"/>
            </a:endParaRPr>
          </a:p>
          <a:p>
            <a:pPr lvl="1">
              <a:buClr>
                <a:srgbClr val="7030A0"/>
              </a:buClr>
              <a:buFontTx/>
              <a:buChar char="‒"/>
            </a:pPr>
            <a:r>
              <a:rPr lang="en-US" sz="2800" dirty="0" smtClean="0">
                <a:latin typeface="Gill Sans MT" panose="020B0502020104020203" pitchFamily="34" charset="0"/>
              </a:rPr>
              <a:t>Astronomers didn’t trust computers – polar mount</a:t>
            </a:r>
          </a:p>
          <a:p>
            <a:pPr lvl="1">
              <a:buClr>
                <a:srgbClr val="7030A0"/>
              </a:buClr>
              <a:buFontTx/>
              <a:buChar char="‒"/>
            </a:pPr>
            <a:r>
              <a:rPr lang="en-US" sz="2800" dirty="0" smtClean="0">
                <a:latin typeface="Gill Sans MT" panose="020B0502020104020203" pitchFamily="34" charset="0"/>
              </a:rPr>
              <a:t>Donald Menzel: Must be able to observe  Sun any time   </a:t>
            </a:r>
          </a:p>
          <a:p>
            <a:pPr lvl="1">
              <a:buClr>
                <a:srgbClr val="7030A0"/>
              </a:buClr>
              <a:buFontTx/>
              <a:buChar char="‒"/>
            </a:pPr>
            <a:r>
              <a:rPr lang="en-US" sz="2800" dirty="0" smtClean="0">
                <a:latin typeface="Gill Sans MT" panose="020B0502020104020203" pitchFamily="34" charset="0"/>
              </a:rPr>
              <a:t>“NRAO’s worst decision ever”</a:t>
            </a:r>
          </a:p>
          <a:p>
            <a:pPr>
              <a:buClr>
                <a:srgbClr val="C00000"/>
              </a:buClr>
            </a:pPr>
            <a:r>
              <a:rPr lang="en-US" sz="3300" dirty="0" smtClean="0">
                <a:latin typeface="Gill Sans MT" panose="020B0502020104020203" pitchFamily="34" charset="0"/>
              </a:rPr>
              <a:t>Conceptual design by Ned Ashton (NRL 50-ft)</a:t>
            </a:r>
          </a:p>
          <a:p>
            <a:pPr>
              <a:buClr>
                <a:srgbClr val="C00000"/>
              </a:buClr>
            </a:pPr>
            <a:r>
              <a:rPr lang="en-US" sz="3300" dirty="0" smtClean="0">
                <a:latin typeface="Gill Sans MT" panose="020B0502020104020203" pitchFamily="34" charset="0"/>
              </a:rPr>
              <a:t>Bids ranged from $4 million to $12 million</a:t>
            </a:r>
          </a:p>
          <a:p>
            <a:pPr>
              <a:buClr>
                <a:srgbClr val="C00000"/>
              </a:buClr>
            </a:pPr>
            <a:r>
              <a:rPr lang="en-US" sz="3300" dirty="0" smtClean="0">
                <a:latin typeface="Gill Sans MT" panose="020B0502020104020203" pitchFamily="34" charset="0"/>
              </a:rPr>
              <a:t>June 1958 AUI signed contract with Bliss Corp.</a:t>
            </a:r>
          </a:p>
          <a:p>
            <a:pPr lvl="1">
              <a:buClr>
                <a:srgbClr val="7030A0"/>
              </a:buClr>
              <a:buFont typeface="Gill Sans MT" panose="020B0502020104020203" pitchFamily="34" charset="0"/>
              <a:buChar char="–"/>
            </a:pPr>
            <a:r>
              <a:rPr lang="en-US" sz="2800" dirty="0" smtClean="0">
                <a:latin typeface="Gill Sans MT" panose="020B0502020104020203" pitchFamily="34" charset="0"/>
              </a:rPr>
              <a:t>Cost:  $4.75 million </a:t>
            </a:r>
            <a:endParaRPr lang="en-US" sz="2800" dirty="0">
              <a:latin typeface="Gill Sans MT" panose="020B0502020104020203" pitchFamily="34" charset="0"/>
            </a:endParaRPr>
          </a:p>
          <a:p>
            <a:pPr lvl="1">
              <a:buClr>
                <a:srgbClr val="7030A0"/>
              </a:buClr>
              <a:buFont typeface="Gill Sans MT" panose="020B0502020104020203" pitchFamily="34" charset="0"/>
              <a:buChar char="–"/>
            </a:pPr>
            <a:r>
              <a:rPr lang="en-US" sz="2800" dirty="0" smtClean="0">
                <a:latin typeface="Gill Sans MT" panose="020B0502020104020203" pitchFamily="34" charset="0"/>
              </a:rPr>
              <a:t>Completion:  Summer 1960 (24 months)</a:t>
            </a:r>
          </a:p>
          <a:p>
            <a:endParaRPr lang="en-US" sz="33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356349"/>
            <a:ext cx="6065520" cy="365125"/>
          </a:xfrm>
        </p:spPr>
        <p:txBody>
          <a:bodyPr/>
          <a:lstStyle/>
          <a:p>
            <a:r>
              <a:rPr lang="en-US" dirty="0" smtClean="0"/>
              <a:t>IAU GA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D94-B9E5-494E-9008-6D7DD3BF2F01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631604"/>
            <a:ext cx="3043025" cy="39410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19824"/>
            <a:ext cx="8503920" cy="50165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IAU GA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D24C-A872-4321-9B45-16C1BE27FFC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6096000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20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83920" y="6355239"/>
            <a:ext cx="6126480" cy="3503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IAU GA                                                                                                                              August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134600" y="6173787"/>
            <a:ext cx="2057400" cy="364173"/>
          </a:xfrm>
        </p:spPr>
        <p:txBody>
          <a:bodyPr/>
          <a:lstStyle/>
          <a:p>
            <a:fld id="{6EE0D24C-A872-4321-9B45-16C1BE27FFC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6096000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7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41400" y="164387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ＭＳ Ｐゴシック" pitchFamily="34" charset="-128"/>
              </a:rPr>
              <a:t>Sugar Grove 600-ft antenna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838199" y="6356350"/>
            <a:ext cx="559073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IAU GA                                                                                      August 2018</a:t>
            </a:r>
            <a:endParaRPr lang="en-US" altLang="en-US" sz="1200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10570601" y="6325968"/>
            <a:ext cx="127429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030A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7ECA14-E0F5-424A-B624-74176612F5DF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/>
          </a:p>
        </p:txBody>
      </p:sp>
      <p:pic>
        <p:nvPicPr>
          <p:cNvPr id="12294" name="Pictur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244" y="1537483"/>
            <a:ext cx="3349133" cy="4435433"/>
          </a:xfrm>
          <a:noFill/>
          <a:ln w="28575">
            <a:solidFill>
              <a:schemeClr val="tx1"/>
            </a:solidFill>
          </a:ln>
        </p:spPr>
      </p:pic>
      <p:pic>
        <p:nvPicPr>
          <p:cNvPr id="122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35" y="2146676"/>
            <a:ext cx="4360986" cy="296098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2441</Words>
  <Application>Microsoft Office PowerPoint</Application>
  <PresentationFormat>Widescreen</PresentationFormat>
  <Paragraphs>467</Paragraphs>
  <Slides>32</Slides>
  <Notes>30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Cambria Math</vt:lpstr>
      <vt:lpstr>Comic Sans MS</vt:lpstr>
      <vt:lpstr>Courier New</vt:lpstr>
      <vt:lpstr>Gill Sans</vt:lpstr>
      <vt:lpstr>Gill Sans MT</vt:lpstr>
      <vt:lpstr>Times New Roman</vt:lpstr>
      <vt:lpstr>Office Theme</vt:lpstr>
      <vt:lpstr>The Largest Feasible Steerable Telescope</vt:lpstr>
      <vt:lpstr>Grote Reber Antennas</vt:lpstr>
      <vt:lpstr>NRL 50-ft radio telescope</vt:lpstr>
      <vt:lpstr>PowerPoint Presentation</vt:lpstr>
      <vt:lpstr>PowerPoint Presentation</vt:lpstr>
      <vt:lpstr>The 140 foot Telescope</vt:lpstr>
      <vt:lpstr>PowerPoint Presentation</vt:lpstr>
      <vt:lpstr>PowerPoint Presentation</vt:lpstr>
      <vt:lpstr>Sugar Grove 600-ft antenna</vt:lpstr>
      <vt:lpstr>PowerPoint Presentation</vt:lpstr>
      <vt:lpstr>This isn’t the largest radio telescope in the world.                   But it is  the largest equatorially mounted telescope in WV.        Dave Heeschen</vt:lpstr>
      <vt:lpstr>Decade Review Priorities</vt:lpstr>
      <vt:lpstr> Largest Feasible Steerable Telescope</vt:lpstr>
      <vt:lpstr>NEROC 440-foot Radome Enclosed Telescope</vt:lpstr>
      <vt:lpstr>NSF Langenberg Committee - June 1988</vt:lpstr>
      <vt:lpstr>NRAO 300-ft transient telescope</vt:lpstr>
      <vt:lpstr>PowerPoint Presentation</vt:lpstr>
      <vt:lpstr>PowerPoint Presentation</vt:lpstr>
      <vt:lpstr>PowerPoint Presentation</vt:lpstr>
      <vt:lpstr>Other Large Antenna Initiatives     </vt:lpstr>
      <vt:lpstr>PowerPoint Presentation</vt:lpstr>
      <vt:lpstr>PowerPoint Presentation</vt:lpstr>
      <vt:lpstr>Fast Track Funding</vt:lpstr>
      <vt:lpstr>NRAO had $74.5 million but</vt:lpstr>
      <vt:lpstr>PowerPoint Presentation</vt:lpstr>
      <vt:lpstr>PowerPoint Presentation</vt:lpstr>
      <vt:lpstr>PowerPoint Presentation</vt:lpstr>
      <vt:lpstr>       Summary</vt:lpstr>
      <vt:lpstr>GBT finally completed in 2000 </vt:lpstr>
      <vt:lpstr>Largest Feasible Steerable Telescope</vt:lpstr>
      <vt:lpstr>Lessons (re)Learned</vt:lpstr>
      <vt:lpstr>Open Skies: The National Radio Astronomy Observatory and its Impact to US Radio Astronomy</vt:lpstr>
    </vt:vector>
  </TitlesOfParts>
  <Company>NRAO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Largest Feasible Steerable Telescope</dc:title>
  <dc:creator>Ken Kellermann</dc:creator>
  <cp:lastModifiedBy>Ken Kellermann</cp:lastModifiedBy>
  <cp:revision>159</cp:revision>
  <cp:lastPrinted>2018-08-01T01:19:06Z</cp:lastPrinted>
  <dcterms:created xsi:type="dcterms:W3CDTF">2018-07-09T02:51:11Z</dcterms:created>
  <dcterms:modified xsi:type="dcterms:W3CDTF">2018-10-18T14:47:58Z</dcterms:modified>
</cp:coreProperties>
</file>