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2" r:id="rId3"/>
    <p:sldId id="284" r:id="rId4"/>
    <p:sldId id="291" r:id="rId5"/>
    <p:sldId id="283" r:id="rId6"/>
    <p:sldId id="277" r:id="rId7"/>
    <p:sldId id="257" r:id="rId8"/>
    <p:sldId id="288" r:id="rId9"/>
    <p:sldId id="289" r:id="rId10"/>
    <p:sldId id="292" r:id="rId11"/>
    <p:sldId id="290" r:id="rId12"/>
    <p:sldId id="293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0408"/>
  </p:normalViewPr>
  <p:slideViewPr>
    <p:cSldViewPr snapToGrid="0" snapToObjects="1">
      <p:cViewPr varScale="1">
        <p:scale>
          <a:sx n="102" d="100"/>
          <a:sy n="102" d="100"/>
        </p:scale>
        <p:origin x="1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47FA5A-3791-4441-B42B-BA1D6A3A0FDB}" type="doc">
      <dgm:prSet loTypeId="urn:microsoft.com/office/officeart/2005/8/layout/vProcess5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E1033BC-E68F-B145-8782-B521F7EC8D26}">
      <dgm:prSet phldrT="[Text]"/>
      <dgm:spPr/>
      <dgm:t>
        <a:bodyPr/>
        <a:lstStyle/>
        <a:p>
          <a:r>
            <a:rPr lang="en-US" dirty="0"/>
            <a:t>Celestial Reference Frame </a:t>
          </a:r>
        </a:p>
      </dgm:t>
    </dgm:pt>
    <dgm:pt modelId="{219142D1-D6C5-C746-A6E9-30711DFDD503}" type="parTrans" cxnId="{003C92CA-6715-5C43-9ED6-6CA999D78AB3}">
      <dgm:prSet/>
      <dgm:spPr/>
      <dgm:t>
        <a:bodyPr/>
        <a:lstStyle/>
        <a:p>
          <a:endParaRPr lang="en-US"/>
        </a:p>
      </dgm:t>
    </dgm:pt>
    <dgm:pt modelId="{CC40F8AE-6C5E-D845-9624-0B2E99BFCC64}" type="sibTrans" cxnId="{003C92CA-6715-5C43-9ED6-6CA999D78AB3}">
      <dgm:prSet/>
      <dgm:spPr/>
      <dgm:t>
        <a:bodyPr/>
        <a:lstStyle/>
        <a:p>
          <a:endParaRPr lang="en-US"/>
        </a:p>
      </dgm:t>
    </dgm:pt>
    <dgm:pt modelId="{17E5DA6D-6367-B048-B63D-02E2FFF1A9DF}">
      <dgm:prSet phldrT="[Text]"/>
      <dgm:spPr/>
      <dgm:t>
        <a:bodyPr/>
        <a:lstStyle/>
        <a:p>
          <a:r>
            <a:rPr lang="en-US" dirty="0"/>
            <a:t>Terrestrial Reference Frame </a:t>
          </a:r>
        </a:p>
      </dgm:t>
    </dgm:pt>
    <dgm:pt modelId="{87FD8C9E-8C28-604F-8F02-E9B1EBB07728}" type="parTrans" cxnId="{F09DF03A-3187-484A-BDFF-F103C8295509}">
      <dgm:prSet/>
      <dgm:spPr/>
      <dgm:t>
        <a:bodyPr/>
        <a:lstStyle/>
        <a:p>
          <a:endParaRPr lang="en-US"/>
        </a:p>
      </dgm:t>
    </dgm:pt>
    <dgm:pt modelId="{119B34DF-36DB-7440-9448-DF1CD17C3F02}" type="sibTrans" cxnId="{F09DF03A-3187-484A-BDFF-F103C8295509}">
      <dgm:prSet/>
      <dgm:spPr/>
      <dgm:t>
        <a:bodyPr/>
        <a:lstStyle/>
        <a:p>
          <a:endParaRPr lang="en-US"/>
        </a:p>
      </dgm:t>
    </dgm:pt>
    <dgm:pt modelId="{BCBB8F85-8849-7B43-B561-44789A255D80}">
      <dgm:prSet phldrT="[Text]"/>
      <dgm:spPr/>
      <dgm:t>
        <a:bodyPr/>
        <a:lstStyle/>
        <a:p>
          <a:r>
            <a:rPr lang="en-US" dirty="0"/>
            <a:t>Earth Orientation Parameters </a:t>
          </a:r>
        </a:p>
      </dgm:t>
    </dgm:pt>
    <dgm:pt modelId="{1289FA8B-4EEB-D54D-9ABC-131A73FB1B3B}" type="parTrans" cxnId="{FFA3664C-BE7A-B149-8303-BDB9740C8E30}">
      <dgm:prSet/>
      <dgm:spPr/>
      <dgm:t>
        <a:bodyPr/>
        <a:lstStyle/>
        <a:p>
          <a:endParaRPr lang="en-US"/>
        </a:p>
      </dgm:t>
    </dgm:pt>
    <dgm:pt modelId="{590CA45B-22DF-0E4D-A73F-632C9987F613}" type="sibTrans" cxnId="{FFA3664C-BE7A-B149-8303-BDB9740C8E30}">
      <dgm:prSet/>
      <dgm:spPr/>
      <dgm:t>
        <a:bodyPr/>
        <a:lstStyle/>
        <a:p>
          <a:endParaRPr lang="en-US"/>
        </a:p>
      </dgm:t>
    </dgm:pt>
    <dgm:pt modelId="{1F642AB0-04A2-7F4B-AFC5-1BE65F63253D}" type="pres">
      <dgm:prSet presAssocID="{FC47FA5A-3791-4441-B42B-BA1D6A3A0FDB}" presName="outerComposite" presStyleCnt="0">
        <dgm:presLayoutVars>
          <dgm:chMax val="5"/>
          <dgm:dir/>
          <dgm:resizeHandles val="exact"/>
        </dgm:presLayoutVars>
      </dgm:prSet>
      <dgm:spPr/>
    </dgm:pt>
    <dgm:pt modelId="{0ED74271-03D4-B448-ABFA-57356BD28AC4}" type="pres">
      <dgm:prSet presAssocID="{FC47FA5A-3791-4441-B42B-BA1D6A3A0FDB}" presName="dummyMaxCanvas" presStyleCnt="0">
        <dgm:presLayoutVars/>
      </dgm:prSet>
      <dgm:spPr/>
    </dgm:pt>
    <dgm:pt modelId="{26958C20-2A5A-4D4D-A8AD-8BB37545252E}" type="pres">
      <dgm:prSet presAssocID="{FC47FA5A-3791-4441-B42B-BA1D6A3A0FDB}" presName="ThreeNodes_1" presStyleLbl="node1" presStyleIdx="0" presStyleCnt="3" custScaleX="54273" custLinFactNeighborX="-21920" custLinFactNeighborY="1574">
        <dgm:presLayoutVars>
          <dgm:bulletEnabled val="1"/>
        </dgm:presLayoutVars>
      </dgm:prSet>
      <dgm:spPr/>
    </dgm:pt>
    <dgm:pt modelId="{D0BF785E-B9B6-C14C-BCC7-ABAAD3388CB5}" type="pres">
      <dgm:prSet presAssocID="{FC47FA5A-3791-4441-B42B-BA1D6A3A0FDB}" presName="ThreeNodes_2" presStyleLbl="node1" presStyleIdx="1" presStyleCnt="3" custScaleX="53551" custLinFactNeighborX="278" custLinFactNeighborY="-1101">
        <dgm:presLayoutVars>
          <dgm:bulletEnabled val="1"/>
        </dgm:presLayoutVars>
      </dgm:prSet>
      <dgm:spPr/>
    </dgm:pt>
    <dgm:pt modelId="{61094D04-90B9-EF4A-999B-4A83B09CDD8D}" type="pres">
      <dgm:prSet presAssocID="{FC47FA5A-3791-4441-B42B-BA1D6A3A0FDB}" presName="ThreeNodes_3" presStyleLbl="node1" presStyleIdx="2" presStyleCnt="3" custScaleX="53996" custLinFactNeighborX="23585" custLinFactNeighborY="0">
        <dgm:presLayoutVars>
          <dgm:bulletEnabled val="1"/>
        </dgm:presLayoutVars>
      </dgm:prSet>
      <dgm:spPr/>
    </dgm:pt>
    <dgm:pt modelId="{D53E57B9-0C82-E54F-8509-0FEFD6F3249F}" type="pres">
      <dgm:prSet presAssocID="{FC47FA5A-3791-4441-B42B-BA1D6A3A0FDB}" presName="ThreeConn_1-2" presStyleLbl="fgAccFollowNode1" presStyleIdx="0" presStyleCnt="2" custLinFactX="-200000" custLinFactNeighborX="-242536" custLinFactNeighborY="-11520">
        <dgm:presLayoutVars>
          <dgm:bulletEnabled val="1"/>
        </dgm:presLayoutVars>
      </dgm:prSet>
      <dgm:spPr/>
    </dgm:pt>
    <dgm:pt modelId="{0327908A-D892-9644-8AC5-570E4AD04202}" type="pres">
      <dgm:prSet presAssocID="{FC47FA5A-3791-4441-B42B-BA1D6A3A0FDB}" presName="ThreeConn_2-3" presStyleLbl="fgAccFollowNode1" presStyleIdx="1" presStyleCnt="2" custLinFactX="-100000" custLinFactNeighborX="-124638" custLinFactNeighborY="-15955">
        <dgm:presLayoutVars>
          <dgm:bulletEnabled val="1"/>
        </dgm:presLayoutVars>
      </dgm:prSet>
      <dgm:spPr/>
    </dgm:pt>
    <dgm:pt modelId="{265F56B8-05B2-4744-8B51-445180C084DB}" type="pres">
      <dgm:prSet presAssocID="{FC47FA5A-3791-4441-B42B-BA1D6A3A0FDB}" presName="ThreeNodes_1_text" presStyleLbl="node1" presStyleIdx="2" presStyleCnt="3">
        <dgm:presLayoutVars>
          <dgm:bulletEnabled val="1"/>
        </dgm:presLayoutVars>
      </dgm:prSet>
      <dgm:spPr/>
    </dgm:pt>
    <dgm:pt modelId="{DDDFE499-05C7-6448-B8A4-30A92D20713B}" type="pres">
      <dgm:prSet presAssocID="{FC47FA5A-3791-4441-B42B-BA1D6A3A0FDB}" presName="ThreeNodes_2_text" presStyleLbl="node1" presStyleIdx="2" presStyleCnt="3">
        <dgm:presLayoutVars>
          <dgm:bulletEnabled val="1"/>
        </dgm:presLayoutVars>
      </dgm:prSet>
      <dgm:spPr/>
    </dgm:pt>
    <dgm:pt modelId="{C8173F20-6ED4-C441-9FB0-E913EAA30A7D}" type="pres">
      <dgm:prSet presAssocID="{FC47FA5A-3791-4441-B42B-BA1D6A3A0FD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E321023-8DE2-924F-ABFB-B6E6963A6CA8}" type="presOf" srcId="{119B34DF-36DB-7440-9448-DF1CD17C3F02}" destId="{0327908A-D892-9644-8AC5-570E4AD04202}" srcOrd="0" destOrd="0" presId="urn:microsoft.com/office/officeart/2005/8/layout/vProcess5"/>
    <dgm:cxn modelId="{A9892D25-AFBF-E642-B1A8-A43C1D419DCB}" type="presOf" srcId="{1E1033BC-E68F-B145-8782-B521F7EC8D26}" destId="{26958C20-2A5A-4D4D-A8AD-8BB37545252E}" srcOrd="0" destOrd="0" presId="urn:microsoft.com/office/officeart/2005/8/layout/vProcess5"/>
    <dgm:cxn modelId="{C8C66825-6EEC-1749-A7C3-1E98A29E42EC}" type="presOf" srcId="{17E5DA6D-6367-B048-B63D-02E2FFF1A9DF}" destId="{DDDFE499-05C7-6448-B8A4-30A92D20713B}" srcOrd="1" destOrd="0" presId="urn:microsoft.com/office/officeart/2005/8/layout/vProcess5"/>
    <dgm:cxn modelId="{F09DF03A-3187-484A-BDFF-F103C8295509}" srcId="{FC47FA5A-3791-4441-B42B-BA1D6A3A0FDB}" destId="{17E5DA6D-6367-B048-B63D-02E2FFF1A9DF}" srcOrd="1" destOrd="0" parTransId="{87FD8C9E-8C28-604F-8F02-E9B1EBB07728}" sibTransId="{119B34DF-36DB-7440-9448-DF1CD17C3F02}"/>
    <dgm:cxn modelId="{6614D63D-4701-5645-9337-3D52BC34CE3C}" type="presOf" srcId="{BCBB8F85-8849-7B43-B561-44789A255D80}" destId="{61094D04-90B9-EF4A-999B-4A83B09CDD8D}" srcOrd="0" destOrd="0" presId="urn:microsoft.com/office/officeart/2005/8/layout/vProcess5"/>
    <dgm:cxn modelId="{FFA3664C-BE7A-B149-8303-BDB9740C8E30}" srcId="{FC47FA5A-3791-4441-B42B-BA1D6A3A0FDB}" destId="{BCBB8F85-8849-7B43-B561-44789A255D80}" srcOrd="2" destOrd="0" parTransId="{1289FA8B-4EEB-D54D-9ABC-131A73FB1B3B}" sibTransId="{590CA45B-22DF-0E4D-A73F-632C9987F613}"/>
    <dgm:cxn modelId="{E296A795-1DEC-DC42-A7A8-320699321BE8}" type="presOf" srcId="{CC40F8AE-6C5E-D845-9624-0B2E99BFCC64}" destId="{D53E57B9-0C82-E54F-8509-0FEFD6F3249F}" srcOrd="0" destOrd="0" presId="urn:microsoft.com/office/officeart/2005/8/layout/vProcess5"/>
    <dgm:cxn modelId="{DB75DA98-1DF2-534F-9127-04651AEA0A00}" type="presOf" srcId="{BCBB8F85-8849-7B43-B561-44789A255D80}" destId="{C8173F20-6ED4-C441-9FB0-E913EAA30A7D}" srcOrd="1" destOrd="0" presId="urn:microsoft.com/office/officeart/2005/8/layout/vProcess5"/>
    <dgm:cxn modelId="{CA5539AB-29EA-7F45-A40E-91368D6F619F}" type="presOf" srcId="{FC47FA5A-3791-4441-B42B-BA1D6A3A0FDB}" destId="{1F642AB0-04A2-7F4B-AFC5-1BE65F63253D}" srcOrd="0" destOrd="0" presId="urn:microsoft.com/office/officeart/2005/8/layout/vProcess5"/>
    <dgm:cxn modelId="{90C0C0AF-832D-3B4A-AECC-D37C47860DFE}" type="presOf" srcId="{17E5DA6D-6367-B048-B63D-02E2FFF1A9DF}" destId="{D0BF785E-B9B6-C14C-BCC7-ABAAD3388CB5}" srcOrd="0" destOrd="0" presId="urn:microsoft.com/office/officeart/2005/8/layout/vProcess5"/>
    <dgm:cxn modelId="{003C92CA-6715-5C43-9ED6-6CA999D78AB3}" srcId="{FC47FA5A-3791-4441-B42B-BA1D6A3A0FDB}" destId="{1E1033BC-E68F-B145-8782-B521F7EC8D26}" srcOrd="0" destOrd="0" parTransId="{219142D1-D6C5-C746-A6E9-30711DFDD503}" sibTransId="{CC40F8AE-6C5E-D845-9624-0B2E99BFCC64}"/>
    <dgm:cxn modelId="{585526D3-CD45-7144-84BB-3C1D6D581399}" type="presOf" srcId="{1E1033BC-E68F-B145-8782-B521F7EC8D26}" destId="{265F56B8-05B2-4744-8B51-445180C084DB}" srcOrd="1" destOrd="0" presId="urn:microsoft.com/office/officeart/2005/8/layout/vProcess5"/>
    <dgm:cxn modelId="{2D8A78A6-EA6A-4149-81C3-6B20F2918788}" type="presParOf" srcId="{1F642AB0-04A2-7F4B-AFC5-1BE65F63253D}" destId="{0ED74271-03D4-B448-ABFA-57356BD28AC4}" srcOrd="0" destOrd="0" presId="urn:microsoft.com/office/officeart/2005/8/layout/vProcess5"/>
    <dgm:cxn modelId="{EA77F9DE-1B60-FA41-A3E5-7DBF4D34F7A4}" type="presParOf" srcId="{1F642AB0-04A2-7F4B-AFC5-1BE65F63253D}" destId="{26958C20-2A5A-4D4D-A8AD-8BB37545252E}" srcOrd="1" destOrd="0" presId="urn:microsoft.com/office/officeart/2005/8/layout/vProcess5"/>
    <dgm:cxn modelId="{106FBA2C-85FB-BB4A-BEE4-55EF2B175309}" type="presParOf" srcId="{1F642AB0-04A2-7F4B-AFC5-1BE65F63253D}" destId="{D0BF785E-B9B6-C14C-BCC7-ABAAD3388CB5}" srcOrd="2" destOrd="0" presId="urn:microsoft.com/office/officeart/2005/8/layout/vProcess5"/>
    <dgm:cxn modelId="{78945064-6D1D-3949-9D59-D7D80808450B}" type="presParOf" srcId="{1F642AB0-04A2-7F4B-AFC5-1BE65F63253D}" destId="{61094D04-90B9-EF4A-999B-4A83B09CDD8D}" srcOrd="3" destOrd="0" presId="urn:microsoft.com/office/officeart/2005/8/layout/vProcess5"/>
    <dgm:cxn modelId="{77527F4E-FF9C-4E42-8190-B16F2CD42548}" type="presParOf" srcId="{1F642AB0-04A2-7F4B-AFC5-1BE65F63253D}" destId="{D53E57B9-0C82-E54F-8509-0FEFD6F3249F}" srcOrd="4" destOrd="0" presId="urn:microsoft.com/office/officeart/2005/8/layout/vProcess5"/>
    <dgm:cxn modelId="{E2E96098-8ADE-894B-831B-4AC5ED819D07}" type="presParOf" srcId="{1F642AB0-04A2-7F4B-AFC5-1BE65F63253D}" destId="{0327908A-D892-9644-8AC5-570E4AD04202}" srcOrd="5" destOrd="0" presId="urn:microsoft.com/office/officeart/2005/8/layout/vProcess5"/>
    <dgm:cxn modelId="{B540CC9F-5140-9B4B-B821-6193ACA89EC7}" type="presParOf" srcId="{1F642AB0-04A2-7F4B-AFC5-1BE65F63253D}" destId="{265F56B8-05B2-4744-8B51-445180C084DB}" srcOrd="6" destOrd="0" presId="urn:microsoft.com/office/officeart/2005/8/layout/vProcess5"/>
    <dgm:cxn modelId="{C31F4AC0-E8FE-BD45-B3BC-95C956F368B9}" type="presParOf" srcId="{1F642AB0-04A2-7F4B-AFC5-1BE65F63253D}" destId="{DDDFE499-05C7-6448-B8A4-30A92D20713B}" srcOrd="7" destOrd="0" presId="urn:microsoft.com/office/officeart/2005/8/layout/vProcess5"/>
    <dgm:cxn modelId="{A8579888-6192-4945-89B5-99E7AF88BC9B}" type="presParOf" srcId="{1F642AB0-04A2-7F4B-AFC5-1BE65F63253D}" destId="{C8173F20-6ED4-C441-9FB0-E913EAA30A7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58C20-2A5A-4D4D-A8AD-8BB37545252E}">
      <dsp:nvSpPr>
        <dsp:cNvPr id="0" name=""/>
        <dsp:cNvSpPr/>
      </dsp:nvSpPr>
      <dsp:spPr>
        <a:xfrm>
          <a:off x="77017" y="19451"/>
          <a:ext cx="4430258" cy="123579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Celestial Reference Frame </a:t>
          </a:r>
        </a:p>
      </dsp:txBody>
      <dsp:txXfrm>
        <a:off x="113212" y="55646"/>
        <a:ext cx="3673414" cy="1163407"/>
      </dsp:txXfrm>
    </dsp:sp>
    <dsp:sp modelId="{D0BF785E-B9B6-C14C-BCC7-ABAAD3388CB5}">
      <dsp:nvSpPr>
        <dsp:cNvPr id="0" name=""/>
        <dsp:cNvSpPr/>
      </dsp:nvSpPr>
      <dsp:spPr>
        <a:xfrm>
          <a:off x="2638745" y="1428157"/>
          <a:ext cx="4371321" cy="123579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Terrestrial Reference Frame </a:t>
          </a:r>
        </a:p>
      </dsp:txBody>
      <dsp:txXfrm>
        <a:off x="2674940" y="1464352"/>
        <a:ext cx="3483068" cy="1163407"/>
      </dsp:txXfrm>
    </dsp:sp>
    <dsp:sp modelId="{61094D04-90B9-EF4A-999B-4A83B09CDD8D}">
      <dsp:nvSpPr>
        <dsp:cNvPr id="0" name=""/>
        <dsp:cNvSpPr/>
      </dsp:nvSpPr>
      <dsp:spPr>
        <a:xfrm>
          <a:off x="5195781" y="2883528"/>
          <a:ext cx="4407646" cy="123579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Earth Orientation Parameters </a:t>
          </a:r>
        </a:p>
      </dsp:txBody>
      <dsp:txXfrm>
        <a:off x="5231976" y="2919723"/>
        <a:ext cx="3512614" cy="1163407"/>
      </dsp:txXfrm>
    </dsp:sp>
    <dsp:sp modelId="{D53E57B9-0C82-E54F-8509-0FEFD6F3249F}">
      <dsp:nvSpPr>
        <dsp:cNvPr id="0" name=""/>
        <dsp:cNvSpPr/>
      </dsp:nvSpPr>
      <dsp:spPr>
        <a:xfrm>
          <a:off x="3804892" y="844610"/>
          <a:ext cx="803268" cy="80326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985627" y="844610"/>
        <a:ext cx="441798" cy="604459"/>
      </dsp:txXfrm>
    </dsp:sp>
    <dsp:sp modelId="{0327908A-D892-9644-8AC5-570E4AD04202}">
      <dsp:nvSpPr>
        <dsp:cNvPr id="0" name=""/>
        <dsp:cNvSpPr/>
      </dsp:nvSpPr>
      <dsp:spPr>
        <a:xfrm>
          <a:off x="6275455" y="2242510"/>
          <a:ext cx="803268" cy="80326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456190" y="2242510"/>
        <a:ext cx="441798" cy="604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69A62F-D722-D540-9F03-B73FBD7820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DF28E-C382-1A4E-9B45-8DBFFC41B6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3D77F-9975-3249-9BEA-5EDB2E555508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A0B9DB-C1B0-ED45-A7E4-5F1E924935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A40650-4EC7-F446-AE85-960E78130C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FE421-A571-3A4A-BAAF-8D7C10B63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1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07C75-57C4-904D-B77C-7DD22C95FD78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C5BE1-077A-6840-90D2-95CB514A4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C5BE1-077A-6840-90D2-95CB514A4D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2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C5BE1-077A-6840-90D2-95CB514A4D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27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Lost communication with Voyager 2 for 8 months due to upgrade; back online and receiving data from spacecraft.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C5BE1-077A-6840-90D2-95CB514A4D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39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observation by Voyager 2's magnetic field instrument confirms a surprising result from Voyager 1: The magnetic field in the region just beyond the heliopause is parallel to the magnetic field inside the heliosphere.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C5BE1-077A-6840-90D2-95CB514A4D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BF6C8-50AA-D841-9696-F5B1C087D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4421"/>
            <a:ext cx="9144000" cy="182554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658583-D120-1149-8EDB-33857C45B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F1B63-8885-154C-8903-2EF50BEC1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02D-FDBF-FE4B-8DFE-96782A65BB65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191B3-07B5-174D-8607-BD14A885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C4AEC-E454-2746-BFA7-34E163F6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A6A3-725B-874E-93FB-C85A89D44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03A64-3050-594B-8A9E-50F2DB33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18BCA-E16D-9745-84A0-0A9FE634B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98ADF-0977-6943-989E-DB21E86F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02D-FDBF-FE4B-8DFE-96782A65BB65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E250E-B470-AB4E-AB7B-C0612E5F6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AE6FC-0AEA-7F45-B012-6F105DD7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A6A3-725B-874E-93FB-C85A89D44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38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7B886A-0DE1-AA4A-9479-7FB1B2E7FC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22308-D129-F645-8723-F4E4B400D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EC402-4639-2040-9BB4-6C6048B2C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02D-FDBF-FE4B-8DFE-96782A65BB65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AD27D-FDDC-1B42-A8B2-AA3826692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05234-4977-BD44-9616-10D9743B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A6A3-725B-874E-93FB-C85A89D44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7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08ED5-5ADE-3B4B-9B5F-FD2D431FC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3784D-74B4-ED4F-A660-6A4150FC6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C26D0-9DB3-5E44-AD20-A34885380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02D-FDBF-FE4B-8DFE-96782A65BB65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09ECE-2148-C843-80E9-29059908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248B3-6890-A946-8002-29A4EEBF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A6A3-725B-874E-93FB-C85A89D44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9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2E642-E8A9-D748-807B-ABFED2DED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207BE-F7CB-8D4C-97A6-7AE96DE9C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A8499-3459-0444-A53D-5C5D09FC5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02D-FDBF-FE4B-8DFE-96782A65BB65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91560-C786-FD45-A635-64364C859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AB57E-C183-1840-8122-F49FB3ED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A6A3-725B-874E-93FB-C85A89D44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6A7D6-2321-0C4E-9436-DC2790EFA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0209C-7A88-6448-99A7-81ECC7C80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20404-F619-AE44-B33E-0D515A761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DFCCE-5101-374B-A0ED-418953A37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02D-FDBF-FE4B-8DFE-96782A65BB65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E9D6F-E880-5045-B173-998C7DFF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11A77-C121-EF48-AD59-81D9BE1A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A6A3-725B-874E-93FB-C85A89D44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3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A077A-9FA2-CD44-AE91-38550445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676" y="365125"/>
            <a:ext cx="748845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7B338-F9FC-E042-9ABA-974357A0E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02FCB-7489-1C40-A04F-7353C2DD0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237F6C-1B80-FD4C-A413-4F132E959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0CD865-3CAB-2D44-8F60-4FEE9C20C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8EBAF8-3108-F84B-BAEE-215F6496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02D-FDBF-FE4B-8DFE-96782A65BB65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BD0AE-1685-C44D-8788-44EEFC95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4B2519-2A47-8F47-86E4-C4B988DC0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A6A3-725B-874E-93FB-C85A89D44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9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F1F1A-94F1-3E4E-BB5B-57E84BCF2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555CAC-DE15-BA44-990A-77B33471D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02D-FDBF-FE4B-8DFE-96782A65BB65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3B8B1-6AF7-5144-A240-3DF9F140E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43F04-A8A9-7347-BAA0-9C0469E5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A6A3-725B-874E-93FB-C85A89D44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6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B0F77D-33C5-BE4A-B9AA-95D2191B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02D-FDBF-FE4B-8DFE-96782A65BB65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35A466-A8D2-4C4C-87DD-B640B341E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BE4EA-70DB-A94F-9440-3A8ECCC2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A6A3-725B-874E-93FB-C85A89D44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4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7E8BA-1316-2D43-A95D-1658D28D7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03672"/>
            <a:ext cx="3932237" cy="9529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96781-BD9A-134B-91AB-78C875044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03672"/>
            <a:ext cx="6172200" cy="41573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F563B-564A-5E4A-A603-44745BD14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56572"/>
            <a:ext cx="3932237" cy="32124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7B04F-74DF-284F-BC5B-25E8C6765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02D-FDBF-FE4B-8DFE-96782A65BB65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8278B-5606-5E43-B201-3DD1B5B3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FD34B-C06D-1340-9926-11899754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A6A3-725B-874E-93FB-C85A89D44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1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24CEC-A92B-9C4F-B0C4-B4659017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74796"/>
            <a:ext cx="3932237" cy="9384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54853A-F2D2-7843-92AB-72D151DB67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74796"/>
            <a:ext cx="6172200" cy="41862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A5688-E6CC-AE45-9D56-2F48BAA91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27696"/>
            <a:ext cx="3932237" cy="32412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A6482-42DF-2440-813D-0AFD46CE0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02D-FDBF-FE4B-8DFE-96782A65BB65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4DC5A-9BBF-F24B-9FAE-66EFD5A7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9854A-9BDB-594A-8324-D6B9034B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A6A3-725B-874E-93FB-C85A89D44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AD946F-5005-8B49-88A1-8C563BF72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708" y="365125"/>
            <a:ext cx="75167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37F6D-C160-1B4C-AFB9-8D9E09EE4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89246-0237-3343-A20B-83688943F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9A02D-FDBF-FE4B-8DFE-96782A65BB65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B6988-EBD1-8D4C-AB95-C5DF60A75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8DC3E-BA4A-E640-8A47-E55C48A34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0A6A3-725B-874E-93FB-C85A89D445B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055F05-70A8-3E49-8335-4CBFF9FF584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340438" y="0"/>
            <a:ext cx="2851562" cy="1690688"/>
          </a:xfrm>
          <a:prstGeom prst="rect">
            <a:avLst/>
          </a:prstGeom>
        </p:spPr>
      </p:pic>
      <p:pic>
        <p:nvPicPr>
          <p:cNvPr id="9" name="Picture 8" descr="H:\U_S__Naval_Observatory-seal.gif">
            <a:extLst>
              <a:ext uri="{FF2B5EF4-FFF2-40B4-BE49-F238E27FC236}">
                <a16:creationId xmlns:a16="http://schemas.microsoft.com/office/drawing/2014/main" id="{C683174B-0101-AF4D-A0D6-B2E1639189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23708" cy="16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860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D9EF8-2502-3745-89B1-1F053ECC0B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VLBI for Geodesy, Astrometry, and Navigation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8E80A-74D8-0347-BAA2-8DCB6B49B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5697"/>
            <a:ext cx="9144000" cy="2172333"/>
          </a:xfrm>
        </p:spPr>
        <p:txBody>
          <a:bodyPr>
            <a:normAutofit/>
          </a:bodyPr>
          <a:lstStyle/>
          <a:p>
            <a:r>
              <a:rPr lang="en-US" dirty="0"/>
              <a:t>Megan Johnson and Bryan Dorland</a:t>
            </a:r>
          </a:p>
          <a:p>
            <a:r>
              <a:rPr lang="en-US" dirty="0"/>
              <a:t>United States Naval Observatory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14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39AE5-2EB2-3648-94AF-310479658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Voyager 1 &amp; 2</a:t>
            </a:r>
          </a:p>
        </p:txBody>
      </p:sp>
      <p:pic>
        <p:nvPicPr>
          <p:cNvPr id="1026" name="Picture 2" descr="An artist's rendering of one of the twin Voyager spacecraft. Voyager 1 is still surprising scientists as it nears the edge of the solar system.">
            <a:extLst>
              <a:ext uri="{FF2B5EF4-FFF2-40B4-BE49-F238E27FC236}">
                <a16:creationId xmlns:a16="http://schemas.microsoft.com/office/drawing/2014/main" id="{818FCEE8-545D-E14E-B279-DAF975BCF6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69" y="2309019"/>
            <a:ext cx="5223323" cy="418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7D7941-D1D5-E74A-9EFF-081F24576369}"/>
              </a:ext>
            </a:extLst>
          </p:cNvPr>
          <p:cNvSpPr txBox="1">
            <a:spLocks/>
          </p:cNvSpPr>
          <p:nvPr/>
        </p:nvSpPr>
        <p:spPr>
          <a:xfrm>
            <a:off x="6278880" y="2309019"/>
            <a:ext cx="54920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Launched in 1977</a:t>
            </a:r>
          </a:p>
          <a:p>
            <a:r>
              <a:rPr lang="en-US" dirty="0"/>
              <a:t>Two different trajectories with different missions</a:t>
            </a:r>
          </a:p>
          <a:p>
            <a:r>
              <a:rPr lang="en-US" u="sng" dirty="0"/>
              <a:t>Voyager 1</a:t>
            </a:r>
            <a:r>
              <a:rPr lang="en-US" dirty="0"/>
              <a:t>: sent on trajectory to go to Jupiter and Saturn first, then sent on trajectory out of the solar system</a:t>
            </a:r>
          </a:p>
          <a:p>
            <a:r>
              <a:rPr lang="en-US" u="sng" dirty="0"/>
              <a:t>Voyager 2</a:t>
            </a:r>
            <a:r>
              <a:rPr lang="en-US" dirty="0"/>
              <a:t>: only mission to flyby all 4 gaseous planets in close range Jupiter, Saturn, Uranus, and Neptune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98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BB458-C98D-2440-840D-6B7269459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DSN and Voyager Spacecrafts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C0038B-1364-944E-96D3-B0AB34577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31" r="4465"/>
          <a:stretch/>
        </p:blipFill>
        <p:spPr>
          <a:xfrm>
            <a:off x="4766710" y="1938812"/>
            <a:ext cx="7299486" cy="442912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C376DD-2C59-AD44-8DBC-3B4AAA0692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44" t="1650" r="31472"/>
          <a:stretch/>
        </p:blipFill>
        <p:spPr>
          <a:xfrm>
            <a:off x="182880" y="1938812"/>
            <a:ext cx="445008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92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C904-99D3-1C43-A7D7-C4D0C74E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BA902-5C82-1B4D-AFD5-7701CC9C0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VLBI used for supporting Celestial Reference Frame, Terrestrial Reference Frame and Earth Orientation Parameters</a:t>
            </a:r>
          </a:p>
          <a:p>
            <a:r>
              <a:rPr lang="en-US" dirty="0"/>
              <a:t>Legacy S-/X-band system aging and entire world working together on upgraded, next generation network, VGOS</a:t>
            </a:r>
          </a:p>
          <a:p>
            <a:r>
              <a:rPr lang="en-US" dirty="0"/>
              <a:t>VGOS system in fledging stage, but coming online and taking data!</a:t>
            </a:r>
          </a:p>
          <a:p>
            <a:r>
              <a:rPr lang="en-US" dirty="0"/>
              <a:t>NASA’s DSN is used for both radio astrometry and geodesy AND support of spacecraft operations</a:t>
            </a:r>
          </a:p>
          <a:p>
            <a:r>
              <a:rPr lang="en-US" dirty="0"/>
              <a:t>Voyager 2 still transmits data after 44 years and is now outside the solar system!</a:t>
            </a:r>
          </a:p>
        </p:txBody>
      </p:sp>
    </p:spTree>
    <p:extLst>
      <p:ext uri="{BB962C8B-B14F-4D97-AF65-F5344CB8AC3E}">
        <p14:creationId xmlns:p14="http://schemas.microsoft.com/office/powerpoint/2010/main" val="1268941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266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28B7A-CEA1-184C-9C44-DDD86A9E6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Long Baseline Interferometry (VLBI)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1E21-BD0D-DB44-8BD2-EDF5B2057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827" y="2064447"/>
            <a:ext cx="536125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Radio telescopes spread over large distances work together to observe astrophysical sources</a:t>
            </a:r>
          </a:p>
          <a:p>
            <a:pPr lvl="1"/>
            <a:r>
              <a:rPr lang="en-US" dirty="0"/>
              <a:t>Source positions are determined to very high accuracy</a:t>
            </a:r>
          </a:p>
          <a:p>
            <a:pPr lvl="1"/>
            <a:r>
              <a:rPr lang="en-US" dirty="0"/>
              <a:t>In turn, station positions are determined to high accuracy</a:t>
            </a:r>
          </a:p>
          <a:p>
            <a:r>
              <a:rPr lang="en-US" dirty="0"/>
              <a:t>VLBI can be used to measure the precise position of the Earth relative to an inertial frame of reference </a:t>
            </a:r>
            <a:r>
              <a:rPr lang="en-US" dirty="0">
                <a:sym typeface="Wingdings" pitchFamily="2" charset="2"/>
              </a:rPr>
              <a:t> the International Celestial Reference Frame (ICRF)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FA4FF8-847A-4D47-A88C-B194FEDAE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1" y="1988373"/>
            <a:ext cx="4871766" cy="450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9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28B7A-CEA1-184C-9C44-DDD86A9E6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VLBI for Geodesy and Astrometry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28AF5B7-C27F-D046-AC4C-6F13B157BE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6984450"/>
              </p:ext>
            </p:extLst>
          </p:nvPr>
        </p:nvGraphicFramePr>
        <p:xfrm>
          <a:off x="1819073" y="1940824"/>
          <a:ext cx="9603428" cy="4119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828AA7A-1641-BB4B-A69B-105C500FF0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129" y="1974830"/>
            <a:ext cx="2430379" cy="121258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7D58723-1285-B54D-AA78-C57AD621D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076" y="3324835"/>
            <a:ext cx="2090017" cy="135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3B7E6A-2CFD-0048-8AF1-0E6ED17DD21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" t="3688" r="2989" b="5473"/>
          <a:stretch/>
        </p:blipFill>
        <p:spPr>
          <a:xfrm>
            <a:off x="8971130" y="3353789"/>
            <a:ext cx="2451371" cy="12519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FA4FF8-847A-4D47-A88C-B194FEDAEA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01" y="1955130"/>
            <a:ext cx="1354372" cy="125198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2E84A5-6954-8D4C-947F-133EF55A1DA6}"/>
              </a:ext>
            </a:extLst>
          </p:cNvPr>
          <p:cNvCxnSpPr>
            <a:cxnSpLocks/>
          </p:cNvCxnSpPr>
          <p:nvPr/>
        </p:nvCxnSpPr>
        <p:spPr bwMode="auto">
          <a:xfrm>
            <a:off x="8978082" y="2301089"/>
            <a:ext cx="1431711" cy="927632"/>
          </a:xfrm>
          <a:prstGeom prst="bentConnector3">
            <a:avLst>
              <a:gd name="adj1" fmla="val 100058"/>
            </a:avLst>
          </a:prstGeom>
          <a:solidFill>
            <a:srgbClr val="009900"/>
          </a:solidFill>
          <a:ln w="95250" cap="flat" cmpd="sng" algn="ctr">
            <a:solidFill>
              <a:srgbClr val="009846"/>
            </a:solidFill>
            <a:prstDash val="solid"/>
            <a:round/>
            <a:headEnd type="triangle" w="med" len="sm"/>
            <a:tailEnd type="triangle" w="med" len="sm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3C4A255-26F8-6B45-AE56-CD0E7200E806}"/>
              </a:ext>
            </a:extLst>
          </p:cNvPr>
          <p:cNvSpPr txBox="1"/>
          <p:nvPr/>
        </p:nvSpPr>
        <p:spPr>
          <a:xfrm>
            <a:off x="10465367" y="2350290"/>
            <a:ext cx="8924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>
                <a:solidFill>
                  <a:srgbClr val="009846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</a:rPr>
              <a:t>EOPs</a:t>
            </a:r>
          </a:p>
        </p:txBody>
      </p:sp>
    </p:spTree>
    <p:extLst>
      <p:ext uri="{BB962C8B-B14F-4D97-AF65-F5344CB8AC3E}">
        <p14:creationId xmlns:p14="http://schemas.microsoft.com/office/powerpoint/2010/main" val="390815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D9D33-8EB9-8742-86F2-4A74861EB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VLBI for Geodesy and Astrometry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C61DB-1E14-BD41-98DD-42B4F6209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60" y="1927224"/>
            <a:ext cx="4871720" cy="4565651"/>
          </a:xfrm>
        </p:spPr>
        <p:txBody>
          <a:bodyPr>
            <a:normAutofit/>
          </a:bodyPr>
          <a:lstStyle/>
          <a:p>
            <a:r>
              <a:rPr lang="en-US" sz="2000" dirty="0"/>
              <a:t>Legacy system over 40 years old </a:t>
            </a:r>
          </a:p>
          <a:p>
            <a:r>
              <a:rPr lang="en-US" sz="2000" dirty="0"/>
              <a:t>20-meter class telescopes</a:t>
            </a:r>
          </a:p>
          <a:p>
            <a:r>
              <a:rPr lang="en-US" sz="2000" dirty="0"/>
              <a:t>Simultaneous S-/X-band observations to determine group delays </a:t>
            </a:r>
          </a:p>
          <a:p>
            <a:r>
              <a:rPr lang="en-US" sz="2000" dirty="0"/>
              <a:t>VLBI produces 5 EOPs: </a:t>
            </a:r>
          </a:p>
          <a:p>
            <a:pPr lvl="1"/>
            <a:r>
              <a:rPr lang="en-US" sz="2000" dirty="0">
                <a:solidFill>
                  <a:schemeClr val="accent4"/>
                </a:solidFill>
              </a:rPr>
              <a:t>UT1-UTC</a:t>
            </a:r>
          </a:p>
          <a:p>
            <a:pPr lvl="1"/>
            <a:r>
              <a:rPr lang="en-US" sz="2000" dirty="0" err="1">
                <a:solidFill>
                  <a:schemeClr val="accent4"/>
                </a:solidFill>
              </a:rPr>
              <a:t>X</a:t>
            </a:r>
            <a:r>
              <a:rPr lang="en-US" sz="2000" baseline="-25000" dirty="0" err="1">
                <a:solidFill>
                  <a:schemeClr val="accent4"/>
                </a:solidFill>
              </a:rPr>
              <a:t>pole</a:t>
            </a:r>
            <a:r>
              <a:rPr lang="en-US" sz="2000" dirty="0">
                <a:solidFill>
                  <a:schemeClr val="accent4"/>
                </a:solidFill>
              </a:rPr>
              <a:t>, </a:t>
            </a:r>
            <a:r>
              <a:rPr lang="en-US" sz="2000" dirty="0" err="1">
                <a:solidFill>
                  <a:schemeClr val="accent4"/>
                </a:solidFill>
              </a:rPr>
              <a:t>Y</a:t>
            </a:r>
            <a:r>
              <a:rPr lang="en-US" sz="2000" baseline="-25000" dirty="0" err="1">
                <a:solidFill>
                  <a:schemeClr val="accent4"/>
                </a:solidFill>
              </a:rPr>
              <a:t>pole</a:t>
            </a:r>
            <a:endParaRPr lang="en-US" sz="2000" baseline="-25000" dirty="0">
              <a:solidFill>
                <a:schemeClr val="accent4"/>
              </a:solidFill>
            </a:endParaRPr>
          </a:p>
          <a:p>
            <a:pPr lvl="1"/>
            <a:r>
              <a:rPr lang="en-US" sz="2000" dirty="0">
                <a:solidFill>
                  <a:schemeClr val="accent4"/>
                </a:solidFill>
              </a:rPr>
              <a:t>Precession</a:t>
            </a:r>
            <a:r>
              <a:rPr lang="en-US" sz="2000" dirty="0"/>
              <a:t> </a:t>
            </a:r>
          </a:p>
          <a:p>
            <a:pPr lvl="1"/>
            <a:r>
              <a:rPr lang="en-US" sz="2000" dirty="0">
                <a:solidFill>
                  <a:schemeClr val="accent4"/>
                </a:solidFill>
              </a:rPr>
              <a:t>Nutation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55FF58-2AF8-2C44-9A04-E1E3F0840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22" r="15918"/>
          <a:stretch/>
        </p:blipFill>
        <p:spPr>
          <a:xfrm>
            <a:off x="2422320" y="3921760"/>
            <a:ext cx="2972640" cy="2936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FB97C3-F934-684B-B016-05829312B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960" y="1690689"/>
            <a:ext cx="6798152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11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28B7A-CEA1-184C-9C44-DDD86A9E6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VLBI for Geodesy and Astrometry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1E21-BD0D-DB44-8BD2-EDF5B2057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4480" y="1825624"/>
            <a:ext cx="5171440" cy="4778375"/>
          </a:xfrm>
        </p:spPr>
        <p:txBody>
          <a:bodyPr>
            <a:normAutofit/>
          </a:bodyPr>
          <a:lstStyle/>
          <a:p>
            <a:r>
              <a:rPr lang="en-US" sz="2800" b="1" i="1" dirty="0"/>
              <a:t>The international VLBI network is managed by the </a:t>
            </a:r>
            <a:r>
              <a:rPr lang="en-US" sz="2800" b="1" i="1" dirty="0">
                <a:solidFill>
                  <a:schemeClr val="accent4"/>
                </a:solidFill>
              </a:rPr>
              <a:t>International VLBI Service for Geodesy and Astrometry (IVS)</a:t>
            </a:r>
          </a:p>
          <a:p>
            <a:pPr lvl="1"/>
            <a:r>
              <a:rPr lang="en-US" b="1" i="1" dirty="0"/>
              <a:t>More than 20 partner countries participate in the IVS</a:t>
            </a:r>
          </a:p>
          <a:p>
            <a:pPr lvl="1"/>
            <a:r>
              <a:rPr lang="en-US" b="1" i="1" dirty="0"/>
              <a:t>IVS products include: </a:t>
            </a:r>
          </a:p>
          <a:p>
            <a:pPr lvl="2"/>
            <a:r>
              <a:rPr lang="en-US" b="1" i="1" dirty="0"/>
              <a:t>A terrestrial reference frame (TRF)</a:t>
            </a:r>
          </a:p>
          <a:p>
            <a:pPr lvl="2"/>
            <a:r>
              <a:rPr lang="en-US" b="1" i="1" dirty="0"/>
              <a:t>An International Celestial Reference Frame (ICRF)</a:t>
            </a:r>
          </a:p>
          <a:p>
            <a:pPr lvl="2"/>
            <a:r>
              <a:rPr lang="en-US" b="1" i="1" dirty="0"/>
              <a:t>Earth Orientation Parameters (EOPs)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88539-CC43-B94C-9F50-DEE379D90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4"/>
            <a:ext cx="6512485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6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58128-9B9B-8D49-8647-89D3E543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generation global VLBI network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8DDBCC-1333-BC48-93EA-198ED6221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VLBI Global Observing System (VGOS)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C91B77-1865-2946-9255-BD8ED57E8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440" y="2512556"/>
            <a:ext cx="7945120" cy="39803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F10341-7979-6B4D-AB09-6CC05AA79A8D}"/>
              </a:ext>
            </a:extLst>
          </p:cNvPr>
          <p:cNvSpPr/>
          <p:nvPr/>
        </p:nvSpPr>
        <p:spPr>
          <a:xfrm>
            <a:off x="5324795" y="6530499"/>
            <a:ext cx="15424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ggos.org</a:t>
            </a:r>
            <a:r>
              <a:rPr lang="en-US" sz="1000" dirty="0"/>
              <a:t>/item/</a:t>
            </a:r>
            <a:r>
              <a:rPr lang="en-US" sz="1000" dirty="0" err="1"/>
              <a:t>ivs</a:t>
            </a:r>
            <a:r>
              <a:rPr lang="en-US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67284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58128-9B9B-8D49-8647-89D3E543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VGOS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41CA336-33A4-374A-ADD6-F1CC4B017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073" y="1825623"/>
            <a:ext cx="5511800" cy="45142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12-meter class telescopes</a:t>
            </a:r>
          </a:p>
          <a:p>
            <a:r>
              <a:rPr lang="en-US" dirty="0"/>
              <a:t>Wide bandwidth, 4 x 1 GHz bands across 2.5 to 14 GHz </a:t>
            </a:r>
          </a:p>
          <a:p>
            <a:r>
              <a:rPr lang="en-US" dirty="0"/>
              <a:t>Fast slew capabilities, &gt;360 deg/min</a:t>
            </a:r>
          </a:p>
          <a:p>
            <a:r>
              <a:rPr lang="en-US" dirty="0"/>
              <a:t>Increase in sensitivity over Legacy system, 8, 16, 32 Gbps recording rate and &lt;2500 Jy SEFD</a:t>
            </a:r>
          </a:p>
          <a:p>
            <a:r>
              <a:rPr lang="en-US" u="sng" dirty="0"/>
              <a:t>Current Status</a:t>
            </a:r>
            <a:r>
              <a:rPr lang="en-US" dirty="0"/>
              <a:t>: Fledging network of ~8 stations online and observing!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6B89DE-F2D4-A443-9C65-6C87BA870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039" y="1751648"/>
            <a:ext cx="3879001" cy="51127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AA54F0-94AE-5D48-906F-213ED8DDEBB2}"/>
              </a:ext>
            </a:extLst>
          </p:cNvPr>
          <p:cNvSpPr/>
          <p:nvPr/>
        </p:nvSpPr>
        <p:spPr>
          <a:xfrm>
            <a:off x="3302514" y="6658492"/>
            <a:ext cx="15424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</a:t>
            </a:r>
            <a:r>
              <a:rPr lang="en-US" sz="1000" dirty="0" err="1">
                <a:solidFill>
                  <a:schemeClr val="bg1"/>
                </a:solidFill>
              </a:rPr>
              <a:t>ggos.org</a:t>
            </a:r>
            <a:r>
              <a:rPr lang="en-US" sz="1000" dirty="0">
                <a:solidFill>
                  <a:schemeClr val="bg1"/>
                </a:solidFill>
              </a:rPr>
              <a:t>/item/</a:t>
            </a:r>
            <a:r>
              <a:rPr lang="en-US" sz="1000" dirty="0" err="1">
                <a:solidFill>
                  <a:schemeClr val="bg1"/>
                </a:solidFill>
              </a:rPr>
              <a:t>ivs</a:t>
            </a:r>
            <a:r>
              <a:rPr lang="en-US" sz="10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09798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C8AE6-4A0D-5044-A08C-3E47DD7F6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 Deep Space Network (DSN)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C99F7A-8AC2-DA49-81F1-162A5386E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87" t="10468" r="10000" b="11215"/>
          <a:stretch/>
        </p:blipFill>
        <p:spPr>
          <a:xfrm>
            <a:off x="7030720" y="2072640"/>
            <a:ext cx="4338320" cy="4257040"/>
          </a:xfr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72A3CA3-0846-BB42-924E-C7EBADBD8E52}"/>
              </a:ext>
            </a:extLst>
          </p:cNvPr>
          <p:cNvSpPr txBox="1">
            <a:spLocks/>
          </p:cNvSpPr>
          <p:nvPr/>
        </p:nvSpPr>
        <p:spPr>
          <a:xfrm>
            <a:off x="822960" y="2072640"/>
            <a:ext cx="5511800" cy="4514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34-meter and 70-meter class radio telescopes separated by ~120° </a:t>
            </a:r>
          </a:p>
          <a:p>
            <a:r>
              <a:rPr lang="en-US" u="sng" dirty="0"/>
              <a:t>Primary Objective</a:t>
            </a:r>
            <a:r>
              <a:rPr lang="en-US" dirty="0"/>
              <a:t>: support spacecraft operations and research in deep space</a:t>
            </a:r>
          </a:p>
          <a:p>
            <a:r>
              <a:rPr lang="en-US" dirty="0"/>
              <a:t>Inception: 1960’s</a:t>
            </a:r>
          </a:p>
          <a:p>
            <a:r>
              <a:rPr lang="en-US" dirty="0"/>
              <a:t>Discrete frequency bands from 1.6 – 26 GHz</a:t>
            </a:r>
          </a:p>
          <a:p>
            <a:r>
              <a:rPr lang="en-US" dirty="0"/>
              <a:t>34-meter antennas used for S-/X-band CRF observations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56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99760-7750-5B4F-89CD-D37BE609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DSN and Voyager Spacecrafts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09284-63AC-4243-96D0-D38218E57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726689"/>
            <a:ext cx="4542084" cy="3274695"/>
          </a:xfrm>
        </p:spPr>
        <p:txBody>
          <a:bodyPr/>
          <a:lstStyle/>
          <a:p>
            <a:r>
              <a:rPr lang="en-US" dirty="0"/>
              <a:t>Tidbinbilla gets an upgrade!</a:t>
            </a:r>
          </a:p>
          <a:p>
            <a:r>
              <a:rPr lang="en-US" dirty="0"/>
              <a:t>Only radio telescope able to send commands to Voyager 2 </a:t>
            </a:r>
          </a:p>
          <a:p>
            <a:r>
              <a:rPr lang="en-US" dirty="0"/>
              <a:t>Voyager 2 is now more than 11.8 billion miles, 127.27 AU from Earth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1AFE60-9940-0440-BDE0-1493E762B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684" y="2306320"/>
            <a:ext cx="7293188" cy="410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62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RFD_roles_resp_2021" id="{59634BAC-F0A6-C44D-A073-B8230A0222E0}" vid="{1A1F5E32-EC78-2446-8E09-F982B65FE9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8881</TotalTime>
  <Words>562</Words>
  <Application>Microsoft Macintosh PowerPoint</Application>
  <PresentationFormat>Widescreen</PresentationFormat>
  <Paragraphs>67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Candara</vt:lpstr>
      <vt:lpstr>Office Theme</vt:lpstr>
      <vt:lpstr>VLBI for Geodesy, Astrometry, and Navigation</vt:lpstr>
      <vt:lpstr>Very Long Baseline Interferometry (VLBI)</vt:lpstr>
      <vt:lpstr>VLBI for Geodesy and Astrometry</vt:lpstr>
      <vt:lpstr>VLBI for Geodesy and Astrometry</vt:lpstr>
      <vt:lpstr>VLBI for Geodesy and Astrometry</vt:lpstr>
      <vt:lpstr>Next generation global VLBI network</vt:lpstr>
      <vt:lpstr>VGOS</vt:lpstr>
      <vt:lpstr>NASA Deep Space Network (DSN)</vt:lpstr>
      <vt:lpstr>DSN and Voyager Spacecrafts</vt:lpstr>
      <vt:lpstr>Voyager 1 &amp; 2</vt:lpstr>
      <vt:lpstr>DSN and Voyager Spacecrafts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Celestial Reference Frame (ICRF)</dc:title>
  <dc:creator>Microsoft Office User</dc:creator>
  <cp:lastModifiedBy>Johnson, Megan C CIV USN NAVOBSY DC (USA)</cp:lastModifiedBy>
  <cp:revision>25</cp:revision>
  <dcterms:created xsi:type="dcterms:W3CDTF">2021-04-27T18:35:20Z</dcterms:created>
  <dcterms:modified xsi:type="dcterms:W3CDTF">2021-10-25T16:07:01Z</dcterms:modified>
</cp:coreProperties>
</file>