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4" r:id="rId1"/>
    <p:sldMasterId id="2147483663" r:id="rId2"/>
  </p:sldMasterIdLst>
  <p:notesMasterIdLst>
    <p:notesMasterId r:id="rId33"/>
  </p:notesMasterIdLst>
  <p:handoutMasterIdLst>
    <p:handoutMasterId r:id="rId34"/>
  </p:handoutMasterIdLst>
  <p:sldIdLst>
    <p:sldId id="636" r:id="rId3"/>
    <p:sldId id="620" r:id="rId4"/>
    <p:sldId id="621" r:id="rId5"/>
    <p:sldId id="624" r:id="rId6"/>
    <p:sldId id="595" r:id="rId7"/>
    <p:sldId id="622" r:id="rId8"/>
    <p:sldId id="625" r:id="rId9"/>
    <p:sldId id="626" r:id="rId10"/>
    <p:sldId id="656" r:id="rId11"/>
    <p:sldId id="657" r:id="rId12"/>
    <p:sldId id="641" r:id="rId13"/>
    <p:sldId id="648" r:id="rId14"/>
    <p:sldId id="649" r:id="rId15"/>
    <p:sldId id="650" r:id="rId16"/>
    <p:sldId id="651" r:id="rId17"/>
    <p:sldId id="654" r:id="rId18"/>
    <p:sldId id="655" r:id="rId19"/>
    <p:sldId id="635" r:id="rId20"/>
    <p:sldId id="637" r:id="rId21"/>
    <p:sldId id="643" r:id="rId22"/>
    <p:sldId id="646" r:id="rId23"/>
    <p:sldId id="647" r:id="rId24"/>
    <p:sldId id="658" r:id="rId25"/>
    <p:sldId id="659" r:id="rId26"/>
    <p:sldId id="661" r:id="rId27"/>
    <p:sldId id="629" r:id="rId28"/>
    <p:sldId id="630" r:id="rId29"/>
    <p:sldId id="644" r:id="rId30"/>
    <p:sldId id="645" r:id="rId31"/>
    <p:sldId id="642" r:id="rId32"/>
  </p:sldIdLst>
  <p:sldSz cx="9906000" cy="6858000" type="A4"/>
  <p:notesSz cx="6669088" cy="9928225"/>
  <p:defaultTextStyle>
    <a:defPPr>
      <a:defRPr lang="es-ES_tradnl"/>
    </a:defPPr>
    <a:lvl1pPr marL="0" algn="l" defTabSz="478929" rtl="0" eaLnBrk="1" latinLnBrk="0" hangingPunct="1">
      <a:defRPr sz="1900" kern="1200">
        <a:solidFill>
          <a:schemeClr val="tx1"/>
        </a:solidFill>
        <a:latin typeface="+mn-lt"/>
        <a:ea typeface="+mn-ea"/>
        <a:cs typeface="+mn-cs"/>
      </a:defRPr>
    </a:lvl1pPr>
    <a:lvl2pPr marL="478929" algn="l" defTabSz="478929" rtl="0" eaLnBrk="1" latinLnBrk="0" hangingPunct="1">
      <a:defRPr sz="1900" kern="1200">
        <a:solidFill>
          <a:schemeClr val="tx1"/>
        </a:solidFill>
        <a:latin typeface="+mn-lt"/>
        <a:ea typeface="+mn-ea"/>
        <a:cs typeface="+mn-cs"/>
      </a:defRPr>
    </a:lvl2pPr>
    <a:lvl3pPr marL="957857" algn="l" defTabSz="478929" rtl="0" eaLnBrk="1" latinLnBrk="0" hangingPunct="1">
      <a:defRPr sz="1900" kern="1200">
        <a:solidFill>
          <a:schemeClr val="tx1"/>
        </a:solidFill>
        <a:latin typeface="+mn-lt"/>
        <a:ea typeface="+mn-ea"/>
        <a:cs typeface="+mn-cs"/>
      </a:defRPr>
    </a:lvl3pPr>
    <a:lvl4pPr marL="1436786" algn="l" defTabSz="478929" rtl="0" eaLnBrk="1" latinLnBrk="0" hangingPunct="1">
      <a:defRPr sz="1900" kern="1200">
        <a:solidFill>
          <a:schemeClr val="tx1"/>
        </a:solidFill>
        <a:latin typeface="+mn-lt"/>
        <a:ea typeface="+mn-ea"/>
        <a:cs typeface="+mn-cs"/>
      </a:defRPr>
    </a:lvl4pPr>
    <a:lvl5pPr marL="1915715" algn="l" defTabSz="478929" rtl="0" eaLnBrk="1" latinLnBrk="0" hangingPunct="1">
      <a:defRPr sz="1900" kern="1200">
        <a:solidFill>
          <a:schemeClr val="tx1"/>
        </a:solidFill>
        <a:latin typeface="+mn-lt"/>
        <a:ea typeface="+mn-ea"/>
        <a:cs typeface="+mn-cs"/>
      </a:defRPr>
    </a:lvl5pPr>
    <a:lvl6pPr marL="2394644" algn="l" defTabSz="478929" rtl="0" eaLnBrk="1" latinLnBrk="0" hangingPunct="1">
      <a:defRPr sz="1900" kern="1200">
        <a:solidFill>
          <a:schemeClr val="tx1"/>
        </a:solidFill>
        <a:latin typeface="+mn-lt"/>
        <a:ea typeface="+mn-ea"/>
        <a:cs typeface="+mn-cs"/>
      </a:defRPr>
    </a:lvl6pPr>
    <a:lvl7pPr marL="2873573" algn="l" defTabSz="478929" rtl="0" eaLnBrk="1" latinLnBrk="0" hangingPunct="1">
      <a:defRPr sz="1900" kern="1200">
        <a:solidFill>
          <a:schemeClr val="tx1"/>
        </a:solidFill>
        <a:latin typeface="+mn-lt"/>
        <a:ea typeface="+mn-ea"/>
        <a:cs typeface="+mn-cs"/>
      </a:defRPr>
    </a:lvl7pPr>
    <a:lvl8pPr marL="3352502" algn="l" defTabSz="478929" rtl="0" eaLnBrk="1" latinLnBrk="0" hangingPunct="1">
      <a:defRPr sz="1900" kern="1200">
        <a:solidFill>
          <a:schemeClr val="tx1"/>
        </a:solidFill>
        <a:latin typeface="+mn-lt"/>
        <a:ea typeface="+mn-ea"/>
        <a:cs typeface="+mn-cs"/>
      </a:defRPr>
    </a:lvl8pPr>
    <a:lvl9pPr marL="3831431" algn="l" defTabSz="478929" rtl="0" eaLnBrk="1" latinLnBrk="0" hangingPunct="1">
      <a:defRPr sz="19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ernard Lopez " initials="BL" lastIdx="4" clrIdx="0"/>
  <p:cmAuthor id="1" name="neri" initials="n" lastIdx="6" clrIdx="1"/>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181069"/>
    <a:srgbClr val="1C299B"/>
    <a:srgbClr val="1E25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71" autoAdjust="0"/>
    <p:restoredTop sz="86380" autoAdjust="0"/>
  </p:normalViewPr>
  <p:slideViewPr>
    <p:cSldViewPr snapToGrid="0" snapToObjects="1">
      <p:cViewPr>
        <p:scale>
          <a:sx n="90" d="100"/>
          <a:sy n="90" d="100"/>
        </p:scale>
        <p:origin x="-104" y="-104"/>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interSettings" Target="printerSettings/printerSettings1.bin"/><Relationship Id="rId36" Type="http://schemas.openxmlformats.org/officeDocument/2006/relationships/commentAuthors" Target="commentAuthor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0-04-27T18:38:19.281" idx="5">
    <p:pos x="10" y="10"/>
    <p:text>compared to optical telescopes, the density of mm-interferometers is low. So if there's sort of a social push to observe with ALMA, a secondary push is to be expected on today's operational observatories. </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0-04-27T18:38:19.281" idx="6">
    <p:pos x="10" y="10"/>
    <p:text>compared to optical telescopes, the density of mm-interferometers is low. So if there's sort of a social push to observe with ALMA, a secondary push is to be expected on today's operational observatories.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777607" y="0"/>
            <a:ext cx="2889938" cy="496411"/>
          </a:xfrm>
          <a:prstGeom prst="rect">
            <a:avLst/>
          </a:prstGeom>
        </p:spPr>
        <p:txBody>
          <a:bodyPr vert="horz" lIns="91440" tIns="45720" rIns="91440" bIns="45720" rtlCol="0"/>
          <a:lstStyle>
            <a:lvl1pPr algn="r">
              <a:defRPr sz="1200"/>
            </a:lvl1pPr>
          </a:lstStyle>
          <a:p>
            <a:fld id="{CC8E54D3-0F9C-4E43-AB37-C1D17BBE4EFE}" type="datetimeFigureOut">
              <a:rPr lang="en-US" smtClean="0"/>
              <a:pPr/>
              <a:t>8/25/17</a:t>
            </a:fld>
            <a:endParaRPr lang="en-US"/>
          </a:p>
        </p:txBody>
      </p:sp>
      <p:sp>
        <p:nvSpPr>
          <p:cNvPr id="4" name="Footer Placeholder 3"/>
          <p:cNvSpPr>
            <a:spLocks noGrp="1"/>
          </p:cNvSpPr>
          <p:nvPr>
            <p:ph type="ftr" sz="quarter" idx="2"/>
          </p:nvPr>
        </p:nvSpPr>
        <p:spPr>
          <a:xfrm>
            <a:off x="0" y="9430091"/>
            <a:ext cx="2889938" cy="49641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777607" y="9430091"/>
            <a:ext cx="2889938" cy="496411"/>
          </a:xfrm>
          <a:prstGeom prst="rect">
            <a:avLst/>
          </a:prstGeom>
        </p:spPr>
        <p:txBody>
          <a:bodyPr vert="horz" lIns="91440" tIns="45720" rIns="91440" bIns="45720" rtlCol="0" anchor="b"/>
          <a:lstStyle>
            <a:lvl1pPr algn="r">
              <a:defRPr sz="1200"/>
            </a:lvl1pPr>
          </a:lstStyle>
          <a:p>
            <a:fld id="{1A9C2E85-DB78-4D51-A071-8FF5C7698143}" type="slidenum">
              <a:rPr lang="en-US" smtClean="0"/>
              <a:pPr/>
              <a:t>‹#›</a:t>
            </a:fld>
            <a:endParaRPr lang="en-US"/>
          </a:p>
        </p:txBody>
      </p:sp>
    </p:spTree>
    <p:extLst>
      <p:ext uri="{BB962C8B-B14F-4D97-AF65-F5344CB8AC3E}">
        <p14:creationId xmlns:p14="http://schemas.microsoft.com/office/powerpoint/2010/main" val="16895438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7607" y="0"/>
            <a:ext cx="2889938" cy="496411"/>
          </a:xfrm>
          <a:prstGeom prst="rect">
            <a:avLst/>
          </a:prstGeom>
        </p:spPr>
        <p:txBody>
          <a:bodyPr vert="horz" lIns="91440" tIns="45720" rIns="91440" bIns="45720" rtlCol="0"/>
          <a:lstStyle>
            <a:lvl1pPr algn="r">
              <a:defRPr sz="1200"/>
            </a:lvl1pPr>
          </a:lstStyle>
          <a:p>
            <a:fld id="{381A5589-BB6A-8B4C-95C1-ED4A51E558A0}" type="datetimeFigureOut">
              <a:rPr lang="en-US" smtClean="0"/>
              <a:pPr/>
              <a:t>8/25/17</a:t>
            </a:fld>
            <a:endParaRPr lang="en-US"/>
          </a:p>
        </p:txBody>
      </p:sp>
      <p:sp>
        <p:nvSpPr>
          <p:cNvPr id="4" name="Slide Image Placeholder 3"/>
          <p:cNvSpPr>
            <a:spLocks noGrp="1" noRot="1" noChangeAspect="1"/>
          </p:cNvSpPr>
          <p:nvPr>
            <p:ph type="sldImg" idx="2"/>
          </p:nvPr>
        </p:nvSpPr>
        <p:spPr>
          <a:xfrm>
            <a:off x="646113" y="744538"/>
            <a:ext cx="5376862"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909" y="4715907"/>
            <a:ext cx="5335270" cy="44677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30091"/>
            <a:ext cx="2889938"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7607" y="9430091"/>
            <a:ext cx="2889938" cy="496411"/>
          </a:xfrm>
          <a:prstGeom prst="rect">
            <a:avLst/>
          </a:prstGeom>
        </p:spPr>
        <p:txBody>
          <a:bodyPr vert="horz" lIns="91440" tIns="45720" rIns="91440" bIns="45720" rtlCol="0" anchor="b"/>
          <a:lstStyle>
            <a:lvl1pPr algn="r">
              <a:defRPr sz="1200"/>
            </a:lvl1pPr>
          </a:lstStyle>
          <a:p>
            <a:fld id="{74DA2046-2962-5445-A300-10EF9171C89B}" type="slidenum">
              <a:rPr lang="en-US" smtClean="0"/>
              <a:pPr/>
              <a:t>‹#›</a:t>
            </a:fld>
            <a:endParaRPr lang="en-US"/>
          </a:p>
        </p:txBody>
      </p:sp>
    </p:spTree>
    <p:extLst>
      <p:ext uri="{BB962C8B-B14F-4D97-AF65-F5344CB8AC3E}">
        <p14:creationId xmlns:p14="http://schemas.microsoft.com/office/powerpoint/2010/main" val="1768357791"/>
      </p:ext>
    </p:extLst>
  </p:cSld>
  <p:clrMap bg1="lt1" tx1="dk1" bg2="lt2" tx2="dk2" accent1="accent1" accent2="accent2" accent3="accent3" accent4="accent4" accent5="accent5" accent6="accent6" hlink="hlink" folHlink="folHlink"/>
  <p:hf hdr="0" ftr="0" dt="0"/>
  <p:notesStyle>
    <a:lvl1pPr marL="0" algn="l" defTabSz="478929" rtl="0" eaLnBrk="1" latinLnBrk="0" hangingPunct="1">
      <a:defRPr sz="1300" kern="1200">
        <a:solidFill>
          <a:schemeClr val="tx1"/>
        </a:solidFill>
        <a:latin typeface="+mn-lt"/>
        <a:ea typeface="+mn-ea"/>
        <a:cs typeface="+mn-cs"/>
      </a:defRPr>
    </a:lvl1pPr>
    <a:lvl2pPr marL="478929" algn="l" defTabSz="478929" rtl="0" eaLnBrk="1" latinLnBrk="0" hangingPunct="1">
      <a:defRPr sz="1300" kern="1200">
        <a:solidFill>
          <a:schemeClr val="tx1"/>
        </a:solidFill>
        <a:latin typeface="+mn-lt"/>
        <a:ea typeface="+mn-ea"/>
        <a:cs typeface="+mn-cs"/>
      </a:defRPr>
    </a:lvl2pPr>
    <a:lvl3pPr marL="957857" algn="l" defTabSz="478929" rtl="0" eaLnBrk="1" latinLnBrk="0" hangingPunct="1">
      <a:defRPr sz="1300" kern="1200">
        <a:solidFill>
          <a:schemeClr val="tx1"/>
        </a:solidFill>
        <a:latin typeface="+mn-lt"/>
        <a:ea typeface="+mn-ea"/>
        <a:cs typeface="+mn-cs"/>
      </a:defRPr>
    </a:lvl3pPr>
    <a:lvl4pPr marL="1436786" algn="l" defTabSz="478929" rtl="0" eaLnBrk="1" latinLnBrk="0" hangingPunct="1">
      <a:defRPr sz="1300" kern="1200">
        <a:solidFill>
          <a:schemeClr val="tx1"/>
        </a:solidFill>
        <a:latin typeface="+mn-lt"/>
        <a:ea typeface="+mn-ea"/>
        <a:cs typeface="+mn-cs"/>
      </a:defRPr>
    </a:lvl4pPr>
    <a:lvl5pPr marL="1915715" algn="l" defTabSz="478929" rtl="0" eaLnBrk="1" latinLnBrk="0" hangingPunct="1">
      <a:defRPr sz="1300" kern="1200">
        <a:solidFill>
          <a:schemeClr val="tx1"/>
        </a:solidFill>
        <a:latin typeface="+mn-lt"/>
        <a:ea typeface="+mn-ea"/>
        <a:cs typeface="+mn-cs"/>
      </a:defRPr>
    </a:lvl5pPr>
    <a:lvl6pPr marL="2394644" algn="l" defTabSz="478929" rtl="0" eaLnBrk="1" latinLnBrk="0" hangingPunct="1">
      <a:defRPr sz="1300" kern="1200">
        <a:solidFill>
          <a:schemeClr val="tx1"/>
        </a:solidFill>
        <a:latin typeface="+mn-lt"/>
        <a:ea typeface="+mn-ea"/>
        <a:cs typeface="+mn-cs"/>
      </a:defRPr>
    </a:lvl6pPr>
    <a:lvl7pPr marL="2873573" algn="l" defTabSz="478929" rtl="0" eaLnBrk="1" latinLnBrk="0" hangingPunct="1">
      <a:defRPr sz="1300" kern="1200">
        <a:solidFill>
          <a:schemeClr val="tx1"/>
        </a:solidFill>
        <a:latin typeface="+mn-lt"/>
        <a:ea typeface="+mn-ea"/>
        <a:cs typeface="+mn-cs"/>
      </a:defRPr>
    </a:lvl7pPr>
    <a:lvl8pPr marL="3352502" algn="l" defTabSz="478929" rtl="0" eaLnBrk="1" latinLnBrk="0" hangingPunct="1">
      <a:defRPr sz="1300" kern="1200">
        <a:solidFill>
          <a:schemeClr val="tx1"/>
        </a:solidFill>
        <a:latin typeface="+mn-lt"/>
        <a:ea typeface="+mn-ea"/>
        <a:cs typeface="+mn-cs"/>
      </a:defRPr>
    </a:lvl8pPr>
    <a:lvl9pPr marL="3831431" algn="l" defTabSz="478929"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BE8C9BF-4F16-2140-BF14-1EBF6D9A189E}" type="slidenum">
              <a:rPr lang="en-US"/>
              <a:pPr>
                <a:defRPr/>
              </a:pPr>
              <a:t>11</a:t>
            </a:fld>
            <a:endParaRPr lang="en-US"/>
          </a:p>
        </p:txBody>
      </p:sp>
      <p:sp>
        <p:nvSpPr>
          <p:cNvPr id="402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02435" name="Rectangle 3"/>
          <p:cNvSpPr>
            <a:spLocks noGrp="1" noChangeArrowheads="1"/>
          </p:cNvSpPr>
          <p:nvPr>
            <p:ph type="body" idx="1"/>
          </p:nvPr>
        </p:nvSpPr>
        <p:spPr/>
        <p:txBody>
          <a:bodyPr/>
          <a:lstStyle/>
          <a:p>
            <a:pPr eaLnBrk="1" hangingPunct="1">
              <a:defRPr/>
            </a:pPr>
            <a:endParaRPr lang="en-US" dirty="0"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BE8C9BF-4F16-2140-BF14-1EBF6D9A189E}" type="slidenum">
              <a:rPr lang="en-US"/>
              <a:pPr>
                <a:defRPr/>
              </a:pPr>
              <a:t>30</a:t>
            </a:fld>
            <a:endParaRPr lang="en-US"/>
          </a:p>
        </p:txBody>
      </p:sp>
      <p:sp>
        <p:nvSpPr>
          <p:cNvPr id="402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02435" name="Rectangle 3"/>
          <p:cNvSpPr>
            <a:spLocks noGrp="1" noChangeArrowheads="1"/>
          </p:cNvSpPr>
          <p:nvPr>
            <p:ph type="body" idx="1"/>
          </p:nvPr>
        </p:nvSpPr>
        <p:spPr/>
        <p:txBody>
          <a:bodyPr/>
          <a:lstStyle/>
          <a:p>
            <a:pPr eaLnBrk="1" hangingPunct="1">
              <a:defRPr/>
            </a:pPr>
            <a:endParaRPr lang="en-US" dirty="0"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62314" y="6356351"/>
            <a:ext cx="2311400" cy="365125"/>
          </a:xfrm>
        </p:spPr>
        <p:txBody>
          <a:bodyPr/>
          <a:lstStyle/>
          <a:p>
            <a:fld id="{6FCDF9B5-1C2A-463E-863B-B77E2FD756F3}" type="datetime4">
              <a:rPr lang="en-US" smtClean="0"/>
              <a:t>August 25, 2017</a:t>
            </a:fld>
            <a:endParaRPr lang="es-ES_tradnl" dirty="0"/>
          </a:p>
        </p:txBody>
      </p:sp>
      <p:sp>
        <p:nvSpPr>
          <p:cNvPr id="4" name="Footer Placeholder 3"/>
          <p:cNvSpPr>
            <a:spLocks noGrp="1"/>
          </p:cNvSpPr>
          <p:nvPr>
            <p:ph type="ftr" sz="quarter" idx="11"/>
          </p:nvPr>
        </p:nvSpPr>
        <p:spPr/>
        <p:txBody>
          <a:bodyPr/>
          <a:lstStyle/>
          <a:p>
            <a:endParaRPr lang="es-ES_tradnl" dirty="0"/>
          </a:p>
        </p:txBody>
      </p:sp>
      <p:sp>
        <p:nvSpPr>
          <p:cNvPr id="11" name="Content Placeholder 10"/>
          <p:cNvSpPr>
            <a:spLocks noGrp="1"/>
          </p:cNvSpPr>
          <p:nvPr>
            <p:ph sz="quarter" idx="12"/>
          </p:nvPr>
        </p:nvSpPr>
        <p:spPr>
          <a:xfrm>
            <a:off x="495300" y="1600200"/>
            <a:ext cx="8915400" cy="4756151"/>
          </a:xfrm>
          <a:prstGeom prst="rect">
            <a:avLst/>
          </a:prstGeom>
        </p:spPr>
        <p:txBody>
          <a:bodyPr vert="horz">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GB"/>
          </a:p>
        </p:txBody>
      </p:sp>
      <p:sp>
        <p:nvSpPr>
          <p:cNvPr id="7" name="Marcador de texto 9"/>
          <p:cNvSpPr>
            <a:spLocks noGrp="1"/>
          </p:cNvSpPr>
          <p:nvPr>
            <p:ph type="body" sz="quarter" idx="14" hasCustomPrompt="1"/>
          </p:nvPr>
        </p:nvSpPr>
        <p:spPr>
          <a:xfrm>
            <a:off x="949325" y="342901"/>
            <a:ext cx="8204835" cy="838199"/>
          </a:xfrm>
          <a:prstGeom prst="rect">
            <a:avLst/>
          </a:prstGeom>
        </p:spPr>
        <p:txBody>
          <a:bodyPr vert="horz" lIns="95786" tIns="47893" rIns="95786" bIns="47893"/>
          <a:lstStyle>
            <a:lvl1pPr marL="0" indent="0" algn="ctr">
              <a:buNone/>
              <a:defRPr>
                <a:solidFill>
                  <a:schemeClr val="tx2"/>
                </a:solidFill>
                <a:latin typeface="Century Gothic"/>
                <a:cs typeface="Century Gothic"/>
              </a:defRPr>
            </a:lvl1pPr>
          </a:lstStyle>
          <a:p>
            <a:pPr lvl="0"/>
            <a:r>
              <a:rPr lang="es-ES_tradnl" dirty="0" err="1" smtClean="0"/>
              <a:t>Edit</a:t>
            </a:r>
            <a:r>
              <a:rPr lang="es-ES_tradnl" dirty="0" smtClean="0"/>
              <a:t> </a:t>
            </a:r>
            <a:r>
              <a:rPr lang="es-ES_tradnl" dirty="0" err="1" smtClean="0"/>
              <a:t>Title</a:t>
            </a:r>
            <a:endParaRPr lang="es-E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0ED2568-F2F2-4465-B14D-8D9E5761A720}" type="datetime4">
              <a:rPr lang="en-US" smtClean="0"/>
              <a:t>August 25, 2017</a:t>
            </a:fld>
            <a:endParaRPr lang="es-ES_tradnl" dirty="0"/>
          </a:p>
        </p:txBody>
      </p:sp>
      <p:sp>
        <p:nvSpPr>
          <p:cNvPr id="4" name="Footer Placeholder 3"/>
          <p:cNvSpPr>
            <a:spLocks noGrp="1"/>
          </p:cNvSpPr>
          <p:nvPr>
            <p:ph type="ftr" sz="quarter" idx="11"/>
          </p:nvPr>
        </p:nvSpPr>
        <p:spPr/>
        <p:txBody>
          <a:bodyPr/>
          <a:lstStyle/>
          <a:p>
            <a:endParaRPr lang="es-ES_tradnl" dirty="0"/>
          </a:p>
        </p:txBody>
      </p:sp>
      <p:sp>
        <p:nvSpPr>
          <p:cNvPr id="11" name="Content Placeholder 10"/>
          <p:cNvSpPr>
            <a:spLocks noGrp="1"/>
          </p:cNvSpPr>
          <p:nvPr>
            <p:ph sz="quarter" idx="12"/>
          </p:nvPr>
        </p:nvSpPr>
        <p:spPr>
          <a:xfrm>
            <a:off x="495300" y="1600199"/>
            <a:ext cx="4279900" cy="4756151"/>
          </a:xfrm>
          <a:prstGeom prst="rect">
            <a:avLst/>
          </a:prstGeom>
        </p:spPr>
        <p:txBody>
          <a:bodyPr vert="horz">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GB"/>
          </a:p>
        </p:txBody>
      </p:sp>
      <p:sp>
        <p:nvSpPr>
          <p:cNvPr id="12" name="Content Placeholder 10"/>
          <p:cNvSpPr>
            <a:spLocks noGrp="1"/>
          </p:cNvSpPr>
          <p:nvPr>
            <p:ph sz="quarter" idx="13"/>
          </p:nvPr>
        </p:nvSpPr>
        <p:spPr>
          <a:xfrm>
            <a:off x="5130800" y="1600199"/>
            <a:ext cx="4279900" cy="4756151"/>
          </a:xfrm>
          <a:prstGeom prst="rect">
            <a:avLst/>
          </a:prstGeom>
        </p:spPr>
        <p:txBody>
          <a:bodyPr vert="horz">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GB"/>
          </a:p>
        </p:txBody>
      </p:sp>
      <p:sp>
        <p:nvSpPr>
          <p:cNvPr id="7" name="Marcador de texto 9"/>
          <p:cNvSpPr>
            <a:spLocks noGrp="1"/>
          </p:cNvSpPr>
          <p:nvPr>
            <p:ph type="body" sz="quarter" idx="14" hasCustomPrompt="1"/>
          </p:nvPr>
        </p:nvSpPr>
        <p:spPr>
          <a:xfrm>
            <a:off x="949325" y="342901"/>
            <a:ext cx="8204835" cy="838199"/>
          </a:xfrm>
          <a:prstGeom prst="rect">
            <a:avLst/>
          </a:prstGeom>
        </p:spPr>
        <p:txBody>
          <a:bodyPr vert="horz" lIns="95786" tIns="47893" rIns="95786" bIns="47893"/>
          <a:lstStyle>
            <a:lvl1pPr marL="0" indent="0" algn="ctr">
              <a:buNone/>
              <a:defRPr>
                <a:solidFill>
                  <a:schemeClr val="tx2"/>
                </a:solidFill>
                <a:latin typeface="Century Gothic"/>
                <a:cs typeface="Century Gothic"/>
              </a:defRPr>
            </a:lvl1pPr>
          </a:lstStyle>
          <a:p>
            <a:pPr lvl="0"/>
            <a:r>
              <a:rPr lang="es-ES_tradnl" dirty="0" err="1" smtClean="0"/>
              <a:t>Edit</a:t>
            </a:r>
            <a:r>
              <a:rPr lang="es-ES_tradnl" dirty="0" smtClean="0"/>
              <a:t> </a:t>
            </a:r>
            <a:r>
              <a:rPr lang="es-ES_tradnl" dirty="0" err="1" smtClean="0"/>
              <a:t>Title</a:t>
            </a:r>
            <a:endParaRPr lang="es-E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95300" y="274638"/>
            <a:ext cx="8915400" cy="1143000"/>
          </a:xfrm>
          <a:prstGeom prst="rect">
            <a:avLst/>
          </a:prstGeom>
        </p:spPr>
        <p:txBody>
          <a:bodyPr/>
          <a:lstStyle/>
          <a:p>
            <a:r>
              <a:rPr lang="en-US" smtClean="0"/>
              <a:t>Cliquez et modifiez le titre</a:t>
            </a:r>
            <a:endParaRPr lang="en-US"/>
          </a:p>
        </p:txBody>
      </p:sp>
      <p:sp>
        <p:nvSpPr>
          <p:cNvPr id="3" name="Espace réservé du contenu 2"/>
          <p:cNvSpPr>
            <a:spLocks noGrp="1"/>
          </p:cNvSpPr>
          <p:nvPr>
            <p:ph idx="1"/>
          </p:nvPr>
        </p:nvSpPr>
        <p:spPr>
          <a:xfrm>
            <a:off x="495300" y="1600201"/>
            <a:ext cx="8915400" cy="4525963"/>
          </a:xfrm>
          <a:prstGeom prst="rect">
            <a:avLst/>
          </a:prstGeom>
        </p:spPr>
        <p:txBody>
          <a:body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en-US"/>
          </a:p>
        </p:txBody>
      </p:sp>
      <p:sp>
        <p:nvSpPr>
          <p:cNvPr id="4" name="Espace réservé de la date 3"/>
          <p:cNvSpPr>
            <a:spLocks noGrp="1"/>
          </p:cNvSpPr>
          <p:nvPr>
            <p:ph type="dt" sz="half" idx="10"/>
          </p:nvPr>
        </p:nvSpPr>
        <p:spPr/>
        <p:txBody>
          <a:bodyPr/>
          <a:lstStyle/>
          <a:p>
            <a:r>
              <a:rPr lang="en-US" smtClean="0"/>
              <a:t>LAOG, May 28, 2009</a:t>
            </a:r>
            <a:endParaRPr lang="en-US"/>
          </a:p>
        </p:txBody>
      </p:sp>
      <p:sp>
        <p:nvSpPr>
          <p:cNvPr id="5" name="Espace réservé du pied de page 4"/>
          <p:cNvSpPr>
            <a:spLocks noGrp="1"/>
          </p:cNvSpPr>
          <p:nvPr>
            <p:ph type="ftr" sz="quarter" idx="11"/>
          </p:nvPr>
        </p:nvSpPr>
        <p:spPr/>
        <p:txBody>
          <a:bodyPr/>
          <a:lstStyle/>
          <a:p>
            <a:r>
              <a:rPr lang="en-US" smtClean="0"/>
              <a:t>URSI General Assembly Aug 22, 2017</a:t>
            </a:r>
            <a:endParaRPr lang="en-US"/>
          </a:p>
        </p:txBody>
      </p:sp>
      <p:sp>
        <p:nvSpPr>
          <p:cNvPr id="6" name="Espace réservé du numéro de diapositive 5"/>
          <p:cNvSpPr>
            <a:spLocks noGrp="1"/>
          </p:cNvSpPr>
          <p:nvPr>
            <p:ph type="sldNum" sz="quarter" idx="12"/>
          </p:nvPr>
        </p:nvSpPr>
        <p:spPr>
          <a:xfrm>
            <a:off x="7099300" y="6356351"/>
            <a:ext cx="2311400" cy="365125"/>
          </a:xfrm>
          <a:prstGeom prst="rect">
            <a:avLst/>
          </a:prstGeom>
        </p:spPr>
        <p:txBody>
          <a:bodyPr/>
          <a:lstStyle/>
          <a:p>
            <a:fld id="{0DDF9620-88D4-E14F-9564-5F87E86AA6E0}" type="slidenum">
              <a:rPr lang="en-US" smtClean="0"/>
              <a:t>‹#›</a:t>
            </a:fld>
            <a:endParaRPr lang="en-US"/>
          </a:p>
        </p:txBody>
      </p:sp>
    </p:spTree>
    <p:extLst>
      <p:ext uri="{BB962C8B-B14F-4D97-AF65-F5344CB8AC3E}">
        <p14:creationId xmlns:p14="http://schemas.microsoft.com/office/powerpoint/2010/main" val="2710857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AndTwoObj">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825500" y="533400"/>
            <a:ext cx="8337550" cy="1143000"/>
          </a:xfrm>
          <a:prstGeom prst="rect">
            <a:avLst/>
          </a:prstGeom>
        </p:spPr>
        <p:txBody>
          <a:bodyPr/>
          <a:lstStyle/>
          <a:p>
            <a:r>
              <a:rPr lang="en-US" smtClean="0"/>
              <a:t>Cliquez et modifiez le titre</a:t>
            </a:r>
            <a:endParaRPr lang="fr-FR"/>
          </a:p>
        </p:txBody>
      </p:sp>
      <p:sp>
        <p:nvSpPr>
          <p:cNvPr id="3" name="Espace réservé du contenu 2"/>
          <p:cNvSpPr>
            <a:spLocks noGrp="1"/>
          </p:cNvSpPr>
          <p:nvPr>
            <p:ph sz="half" idx="1"/>
          </p:nvPr>
        </p:nvSpPr>
        <p:spPr>
          <a:xfrm>
            <a:off x="825500" y="1905000"/>
            <a:ext cx="4086225" cy="4038600"/>
          </a:xfrm>
          <a:prstGeom prst="rect">
            <a:avLst/>
          </a:prstGeom>
        </p:spPr>
        <p:txBody>
          <a:body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
        <p:nvSpPr>
          <p:cNvPr id="4" name="Espace réservé du contenu 3"/>
          <p:cNvSpPr>
            <a:spLocks noGrp="1"/>
          </p:cNvSpPr>
          <p:nvPr>
            <p:ph sz="quarter" idx="2"/>
          </p:nvPr>
        </p:nvSpPr>
        <p:spPr>
          <a:xfrm>
            <a:off x="5076825" y="1905001"/>
            <a:ext cx="4086225" cy="1943100"/>
          </a:xfrm>
          <a:prstGeom prst="rect">
            <a:avLst/>
          </a:prstGeom>
        </p:spPr>
        <p:txBody>
          <a:body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
        <p:nvSpPr>
          <p:cNvPr id="5" name="Espace réservé du contenu 4"/>
          <p:cNvSpPr>
            <a:spLocks noGrp="1"/>
          </p:cNvSpPr>
          <p:nvPr>
            <p:ph sz="quarter" idx="3"/>
          </p:nvPr>
        </p:nvSpPr>
        <p:spPr>
          <a:xfrm>
            <a:off x="5076825" y="4000501"/>
            <a:ext cx="4086225" cy="1943100"/>
          </a:xfrm>
          <a:prstGeom prst="rect">
            <a:avLst/>
          </a:prstGeom>
        </p:spPr>
        <p:txBody>
          <a:body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
        <p:nvSpPr>
          <p:cNvPr id="6" name="Espace réservé de la date 5"/>
          <p:cNvSpPr>
            <a:spLocks noGrp="1"/>
          </p:cNvSpPr>
          <p:nvPr>
            <p:ph type="dt" sz="half" idx="10"/>
          </p:nvPr>
        </p:nvSpPr>
        <p:spPr>
          <a:xfrm>
            <a:off x="5035550" y="6400800"/>
            <a:ext cx="4127500" cy="457200"/>
          </a:xfrm>
        </p:spPr>
        <p:txBody>
          <a:bodyPr/>
          <a:lstStyle>
            <a:lvl1pPr>
              <a:defRPr/>
            </a:lvl1pPr>
          </a:lstStyle>
          <a:p>
            <a:r>
              <a:rPr lang="en-US" smtClean="0"/>
              <a:t>LAOG, May 28, 2009</a:t>
            </a:r>
            <a:endParaRPr lang="en-US"/>
          </a:p>
        </p:txBody>
      </p:sp>
      <p:sp>
        <p:nvSpPr>
          <p:cNvPr id="7" name="Espace réservé du pied de page 6"/>
          <p:cNvSpPr>
            <a:spLocks noGrp="1"/>
          </p:cNvSpPr>
          <p:nvPr>
            <p:ph type="ftr" sz="quarter" idx="11"/>
          </p:nvPr>
        </p:nvSpPr>
        <p:spPr>
          <a:xfrm>
            <a:off x="3632200" y="6403975"/>
            <a:ext cx="3136900" cy="457200"/>
          </a:xfrm>
        </p:spPr>
        <p:txBody>
          <a:bodyPr/>
          <a:lstStyle>
            <a:lvl1pPr>
              <a:defRPr/>
            </a:lvl1pPr>
          </a:lstStyle>
          <a:p>
            <a:r>
              <a:rPr lang="en-US" smtClean="0"/>
              <a:t>URSI General Assembly Aug 22, 2017</a:t>
            </a:r>
            <a:endParaRPr lang="en-US"/>
          </a:p>
        </p:txBody>
      </p:sp>
      <p:sp>
        <p:nvSpPr>
          <p:cNvPr id="8" name="Espace réservé du numéro de diapositive 7"/>
          <p:cNvSpPr>
            <a:spLocks noGrp="1"/>
          </p:cNvSpPr>
          <p:nvPr>
            <p:ph type="sldNum" sz="quarter" idx="12"/>
          </p:nvPr>
        </p:nvSpPr>
        <p:spPr>
          <a:xfrm>
            <a:off x="7429500" y="6400800"/>
            <a:ext cx="1733550" cy="457200"/>
          </a:xfrm>
          <a:prstGeom prst="rect">
            <a:avLst/>
          </a:prstGeom>
        </p:spPr>
        <p:txBody>
          <a:bodyPr/>
          <a:lstStyle>
            <a:lvl1pPr>
              <a:defRPr/>
            </a:lvl1pPr>
          </a:lstStyle>
          <a:p>
            <a:fld id="{875E6B7B-ED7C-F343-98BE-486A358B6AD6}" type="slidenum">
              <a:rPr lang="en-US"/>
              <a:pPr/>
              <a:t>‹#›</a:t>
            </a:fld>
            <a:endParaRPr lang="en-US"/>
          </a:p>
        </p:txBody>
      </p:sp>
    </p:spTree>
    <p:extLst>
      <p:ext uri="{BB962C8B-B14F-4D97-AF65-F5344CB8AC3E}">
        <p14:creationId xmlns:p14="http://schemas.microsoft.com/office/powerpoint/2010/main" val="2776974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742951" y="2314576"/>
            <a:ext cx="8420100" cy="1063625"/>
          </a:xfrm>
          <a:prstGeom prst="rect">
            <a:avLst/>
          </a:prstGeom>
        </p:spPr>
        <p:txBody>
          <a:bodyPr lIns="95786" tIns="47893" rIns="95786" bIns="47893"/>
          <a:lstStyle>
            <a:lvl1pPr>
              <a:defRPr sz="4000">
                <a:solidFill>
                  <a:schemeClr val="tx2"/>
                </a:solidFill>
              </a:defRPr>
            </a:lvl1pPr>
          </a:lstStyle>
          <a:p>
            <a:r>
              <a:rPr lang="en-US" dirty="0" smtClean="0"/>
              <a:t>Click for edit Title</a:t>
            </a:r>
            <a:endParaRPr lang="es-ES_tradnl" dirty="0"/>
          </a:p>
        </p:txBody>
      </p:sp>
      <p:sp>
        <p:nvSpPr>
          <p:cNvPr id="3" name="Subtítulo 2"/>
          <p:cNvSpPr>
            <a:spLocks noGrp="1"/>
          </p:cNvSpPr>
          <p:nvPr>
            <p:ph type="subTitle" idx="1" hasCustomPrompt="1"/>
          </p:nvPr>
        </p:nvSpPr>
        <p:spPr>
          <a:xfrm>
            <a:off x="1485900" y="3676650"/>
            <a:ext cx="6934200" cy="469900"/>
          </a:xfrm>
          <a:prstGeom prst="rect">
            <a:avLst/>
          </a:prstGeom>
        </p:spPr>
        <p:txBody>
          <a:bodyPr lIns="95786" tIns="47893" rIns="95786" bIns="47893"/>
          <a:lstStyle>
            <a:lvl1pPr marL="0" indent="0" algn="ctr">
              <a:buNone/>
              <a:defRPr sz="2000">
                <a:solidFill>
                  <a:schemeClr val="accent2"/>
                </a:solidFill>
                <a:latin typeface="Ayuthaya"/>
                <a:cs typeface="Ayuthaya"/>
              </a:defRPr>
            </a:lvl1pPr>
            <a:lvl2pPr marL="478929" indent="0" algn="ctr">
              <a:buNone/>
              <a:defRPr>
                <a:solidFill>
                  <a:schemeClr val="tx1">
                    <a:tint val="75000"/>
                  </a:schemeClr>
                </a:solidFill>
              </a:defRPr>
            </a:lvl2pPr>
            <a:lvl3pPr marL="957857" indent="0" algn="ctr">
              <a:buNone/>
              <a:defRPr>
                <a:solidFill>
                  <a:schemeClr val="tx1">
                    <a:tint val="75000"/>
                  </a:schemeClr>
                </a:solidFill>
              </a:defRPr>
            </a:lvl3pPr>
            <a:lvl4pPr marL="1436786" indent="0" algn="ctr">
              <a:buNone/>
              <a:defRPr>
                <a:solidFill>
                  <a:schemeClr val="tx1">
                    <a:tint val="75000"/>
                  </a:schemeClr>
                </a:solidFill>
              </a:defRPr>
            </a:lvl4pPr>
            <a:lvl5pPr marL="1915715" indent="0" algn="ctr">
              <a:buNone/>
              <a:defRPr>
                <a:solidFill>
                  <a:schemeClr val="tx1">
                    <a:tint val="75000"/>
                  </a:schemeClr>
                </a:solidFill>
              </a:defRPr>
            </a:lvl5pPr>
            <a:lvl6pPr marL="2394644" indent="0" algn="ctr">
              <a:buNone/>
              <a:defRPr>
                <a:solidFill>
                  <a:schemeClr val="tx1">
                    <a:tint val="75000"/>
                  </a:schemeClr>
                </a:solidFill>
              </a:defRPr>
            </a:lvl6pPr>
            <a:lvl7pPr marL="2873573" indent="0" algn="ctr">
              <a:buNone/>
              <a:defRPr>
                <a:solidFill>
                  <a:schemeClr val="tx1">
                    <a:tint val="75000"/>
                  </a:schemeClr>
                </a:solidFill>
              </a:defRPr>
            </a:lvl7pPr>
            <a:lvl8pPr marL="3352502" indent="0" algn="ctr">
              <a:buNone/>
              <a:defRPr>
                <a:solidFill>
                  <a:schemeClr val="tx1">
                    <a:tint val="75000"/>
                  </a:schemeClr>
                </a:solidFill>
              </a:defRPr>
            </a:lvl8pPr>
            <a:lvl9pPr marL="3831431" indent="0" algn="ctr">
              <a:buNone/>
              <a:defRPr>
                <a:solidFill>
                  <a:schemeClr val="tx1">
                    <a:tint val="75000"/>
                  </a:schemeClr>
                </a:solidFill>
              </a:defRPr>
            </a:lvl9pPr>
          </a:lstStyle>
          <a:p>
            <a:r>
              <a:rPr lang="es-ES_tradnl" dirty="0" err="1" smtClean="0"/>
              <a:t>Name</a:t>
            </a:r>
            <a:r>
              <a:rPr lang="es-ES_tradnl" dirty="0" smtClean="0"/>
              <a:t> / Date</a:t>
            </a:r>
            <a:endParaRPr lang="es-ES_tradnl" dirty="0"/>
          </a:p>
        </p:txBody>
      </p:sp>
    </p:spTree>
    <p:extLst>
      <p:ext uri="{BB962C8B-B14F-4D97-AF65-F5344CB8AC3E}">
        <p14:creationId xmlns:p14="http://schemas.microsoft.com/office/powerpoint/2010/main" val="1829436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95300" y="6245225"/>
            <a:ext cx="2311400" cy="476250"/>
          </a:xfrm>
          <a:prstGeom prst="rect">
            <a:avLst/>
          </a:prstGeom>
          <a:ln/>
        </p:spPr>
        <p:txBody>
          <a:bodyPr/>
          <a:lstStyle>
            <a:lvl1pPr>
              <a:defRPr/>
            </a:lvl1pPr>
          </a:lstStyle>
          <a:p>
            <a:fld id="{699D8B7A-FBBD-3542-B9A4-752AFFB8D50B}" type="datetimeFigureOut">
              <a:rPr lang="en-US" smtClean="0">
                <a:solidFill>
                  <a:prstClr val="black"/>
                </a:solidFill>
                <a:latin typeface="Calibri"/>
              </a:rPr>
              <a:pPr/>
              <a:t>8/25/17</a:t>
            </a:fld>
            <a:endParaRPr lang="en-US">
              <a:solidFill>
                <a:prstClr val="black"/>
              </a:solidFill>
              <a:latin typeface="Calibri"/>
            </a:endParaRPr>
          </a:p>
        </p:txBody>
      </p:sp>
    </p:spTree>
    <p:extLst>
      <p:ext uri="{BB962C8B-B14F-4D97-AF65-F5344CB8AC3E}">
        <p14:creationId xmlns:p14="http://schemas.microsoft.com/office/powerpoint/2010/main" val="4216071314"/>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Fondo Negro">
    <p:bg>
      <p:bgPr>
        <a:solidFill>
          <a:srgbClr val="000000"/>
        </a:solidFill>
        <a:effectLst/>
      </p:bgPr>
    </p:bg>
    <p:spTree>
      <p:nvGrpSpPr>
        <p:cNvPr id="1" name=""/>
        <p:cNvGrpSpPr/>
        <p:nvPr/>
      </p:nvGrpSpPr>
      <p:grpSpPr>
        <a:xfrm>
          <a:off x="0" y="0"/>
          <a:ext cx="0" cy="0"/>
          <a:chOff x="0" y="0"/>
          <a:chExt cx="0" cy="0"/>
        </a:xfrm>
      </p:grpSpPr>
      <p:pic>
        <p:nvPicPr>
          <p:cNvPr id="117" name="pasted-image.pdf"/>
          <p:cNvPicPr>
            <a:picLocks noChangeAspect="1"/>
          </p:cNvPicPr>
          <p:nvPr/>
        </p:nvPicPr>
        <p:blipFill>
          <a:blip r:embed="rId2">
            <a:extLst/>
          </a:blip>
          <a:stretch>
            <a:fillRect/>
          </a:stretch>
        </p:blipFill>
        <p:spPr>
          <a:xfrm>
            <a:off x="-102897" y="-77539"/>
            <a:ext cx="10111794" cy="577600"/>
          </a:xfrm>
          <a:prstGeom prst="rect">
            <a:avLst/>
          </a:prstGeom>
          <a:ln w="12700">
            <a:miter lim="400000"/>
          </a:ln>
        </p:spPr>
      </p:pic>
      <p:sp>
        <p:nvSpPr>
          <p:cNvPr id="118" name="Shape 118"/>
          <p:cNvSpPr>
            <a:spLocks noGrp="1"/>
          </p:cNvSpPr>
          <p:nvPr>
            <p:ph type="sldNum" sz="quarter" idx="2"/>
          </p:nvPr>
        </p:nvSpPr>
        <p:spPr>
          <a:xfrm>
            <a:off x="4807815" y="6505277"/>
            <a:ext cx="280696" cy="267891"/>
          </a:xfrm>
          <a:prstGeom prst="rect">
            <a:avLst/>
          </a:prstGeom>
        </p:spPr>
        <p:txBody>
          <a:bodyPr lIns="67355" tIns="33677" rIns="67355" bIns="33677"/>
          <a:lstStyle/>
          <a:p>
            <a:fld id="{86CB4B4D-7CA3-9044-876B-883B54F8677D}" type="slidenum">
              <a:rPr>
                <a:solidFill>
                  <a:prstClr val="black"/>
                </a:solidFill>
                <a:latin typeface="Calibri"/>
              </a:rPr>
              <a:pPr/>
              <a:t>‹#›</a:t>
            </a:fld>
            <a:endParaRPr>
              <a:solidFill>
                <a:prstClr val="black"/>
              </a:solidFill>
              <a:latin typeface="Calibri"/>
            </a:endParaRPr>
          </a:p>
        </p:txBody>
      </p:sp>
    </p:spTree>
    <p:extLst>
      <p:ext uri="{BB962C8B-B14F-4D97-AF65-F5344CB8AC3E}">
        <p14:creationId xmlns:p14="http://schemas.microsoft.com/office/powerpoint/2010/main" val="103964956"/>
      </p:ext>
    </p:extLst>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theme" Target="../theme/theme2.xml"/><Relationship Id="rId5" Type="http://schemas.openxmlformats.org/officeDocument/2006/relationships/image" Target="../media/image1.jpeg"/><Relationship Id="rId1" Type="http://schemas.openxmlformats.org/officeDocument/2006/relationships/slideLayout" Target="../slideLayouts/slideLayout5.xml"/><Relationship Id="rId2"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Marcador de fecha 3"/>
          <p:cNvSpPr>
            <a:spLocks noGrp="1"/>
          </p:cNvSpPr>
          <p:nvPr>
            <p:ph type="dt" sz="half" idx="2"/>
          </p:nvPr>
        </p:nvSpPr>
        <p:spPr>
          <a:xfrm>
            <a:off x="495300" y="6356351"/>
            <a:ext cx="2311400" cy="365125"/>
          </a:xfrm>
          <a:prstGeom prst="rect">
            <a:avLst/>
          </a:prstGeom>
        </p:spPr>
        <p:txBody>
          <a:bodyPr vert="horz" lIns="95786" tIns="47893" rIns="95786" bIns="47893" rtlCol="0" anchor="ctr"/>
          <a:lstStyle>
            <a:lvl1pPr algn="l">
              <a:defRPr sz="1300">
                <a:solidFill>
                  <a:schemeClr val="tx1">
                    <a:tint val="75000"/>
                  </a:schemeClr>
                </a:solidFill>
              </a:defRPr>
            </a:lvl1pPr>
          </a:lstStyle>
          <a:p>
            <a:fld id="{4B5A838F-D5D3-43C7-87BC-EFDE905B95C6}" type="datetime4">
              <a:rPr lang="en-US" smtClean="0"/>
              <a:t>August 25, 2017</a:t>
            </a:fld>
            <a:endParaRPr lang="es-ES_tradnl" dirty="0"/>
          </a:p>
        </p:txBody>
      </p:sp>
      <p:sp>
        <p:nvSpPr>
          <p:cNvPr id="5" name="Marcador de pie de página 4"/>
          <p:cNvSpPr>
            <a:spLocks noGrp="1"/>
          </p:cNvSpPr>
          <p:nvPr>
            <p:ph type="ftr" sz="quarter" idx="3"/>
          </p:nvPr>
        </p:nvSpPr>
        <p:spPr>
          <a:xfrm>
            <a:off x="3384550" y="6356351"/>
            <a:ext cx="3136900" cy="365125"/>
          </a:xfrm>
          <a:prstGeom prst="rect">
            <a:avLst/>
          </a:prstGeom>
        </p:spPr>
        <p:txBody>
          <a:bodyPr vert="horz" lIns="95786" tIns="47893" rIns="95786" bIns="47893" rtlCol="0" anchor="ctr"/>
          <a:lstStyle>
            <a:lvl1pPr algn="ctr">
              <a:defRPr sz="1300">
                <a:solidFill>
                  <a:schemeClr val="tx1">
                    <a:tint val="75000"/>
                  </a:schemeClr>
                </a:solidFill>
              </a:defRPr>
            </a:lvl1pPr>
          </a:lstStyle>
          <a:p>
            <a:endParaRPr lang="es-ES_tradnl" dirty="0"/>
          </a:p>
        </p:txBody>
      </p:sp>
    </p:spTree>
    <p:extLst>
      <p:ext uri="{BB962C8B-B14F-4D97-AF65-F5344CB8AC3E}">
        <p14:creationId xmlns:p14="http://schemas.microsoft.com/office/powerpoint/2010/main" val="2335217747"/>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2" r:id="rId4"/>
  </p:sldLayoutIdLst>
  <p:hf sldNum="0" hdr="0" ftr="0"/>
  <p:txStyles>
    <p:titleStyle>
      <a:lvl1pPr algn="ctr" defTabSz="478929" rtl="0" eaLnBrk="1" latinLnBrk="0" hangingPunct="1">
        <a:spcBef>
          <a:spcPct val="0"/>
        </a:spcBef>
        <a:buNone/>
        <a:defRPr sz="1000" b="0" i="0" kern="1200" baseline="0">
          <a:solidFill>
            <a:schemeClr val="bg1"/>
          </a:solidFill>
          <a:latin typeface="Century Gothic"/>
          <a:ea typeface="+mj-ea"/>
          <a:cs typeface="Century Gothic"/>
        </a:defRPr>
      </a:lvl1pPr>
    </p:titleStyle>
    <p:bodyStyle>
      <a:lvl1pPr marL="359197" indent="-359197" algn="l" defTabSz="478929" rtl="0" eaLnBrk="1" latinLnBrk="0" hangingPunct="1">
        <a:spcBef>
          <a:spcPct val="20000"/>
        </a:spcBef>
        <a:buFont typeface="Arial"/>
        <a:buChar char="•"/>
        <a:defRPr sz="3300" b="0" i="0" kern="1200">
          <a:solidFill>
            <a:schemeClr val="tx1"/>
          </a:solidFill>
          <a:latin typeface="Arial"/>
          <a:ea typeface="+mn-ea"/>
          <a:cs typeface="Arial"/>
        </a:defRPr>
      </a:lvl1pPr>
      <a:lvl2pPr marL="778259" indent="-299330" algn="l" defTabSz="478929" rtl="0" eaLnBrk="1" latinLnBrk="0" hangingPunct="1">
        <a:spcBef>
          <a:spcPct val="20000"/>
        </a:spcBef>
        <a:buFont typeface="Arial"/>
        <a:buChar char="–"/>
        <a:defRPr sz="3000" b="0" i="0" kern="1200">
          <a:solidFill>
            <a:schemeClr val="tx1"/>
          </a:solidFill>
          <a:latin typeface="Arial"/>
          <a:ea typeface="+mn-ea"/>
          <a:cs typeface="Arial"/>
        </a:defRPr>
      </a:lvl2pPr>
      <a:lvl3pPr marL="1197322" indent="-239465" algn="l" defTabSz="478929" rtl="0" eaLnBrk="1" latinLnBrk="0" hangingPunct="1">
        <a:spcBef>
          <a:spcPct val="20000"/>
        </a:spcBef>
        <a:buFont typeface="Arial"/>
        <a:buChar char="•"/>
        <a:defRPr sz="2600" b="0" i="0" kern="1200">
          <a:solidFill>
            <a:schemeClr val="tx1"/>
          </a:solidFill>
          <a:latin typeface="Arial"/>
          <a:ea typeface="+mn-ea"/>
          <a:cs typeface="Arial"/>
        </a:defRPr>
      </a:lvl3pPr>
      <a:lvl4pPr marL="1676251" indent="-239465" algn="l" defTabSz="478929" rtl="0" eaLnBrk="1" latinLnBrk="0" hangingPunct="1">
        <a:spcBef>
          <a:spcPct val="20000"/>
        </a:spcBef>
        <a:buFont typeface="Arial"/>
        <a:buChar char="–"/>
        <a:defRPr sz="2100" b="0" i="0" kern="1200">
          <a:solidFill>
            <a:schemeClr val="tx1"/>
          </a:solidFill>
          <a:latin typeface="Arial"/>
          <a:ea typeface="+mn-ea"/>
          <a:cs typeface="Arial"/>
        </a:defRPr>
      </a:lvl4pPr>
      <a:lvl5pPr marL="2155180" indent="-239465" algn="l" defTabSz="478929" rtl="0" eaLnBrk="1" latinLnBrk="0" hangingPunct="1">
        <a:spcBef>
          <a:spcPct val="20000"/>
        </a:spcBef>
        <a:buFont typeface="Arial"/>
        <a:buChar char="»"/>
        <a:defRPr sz="2100" b="0" i="0" kern="1200">
          <a:solidFill>
            <a:schemeClr val="tx1"/>
          </a:solidFill>
          <a:latin typeface="Arial"/>
          <a:ea typeface="+mn-ea"/>
          <a:cs typeface="Arial"/>
        </a:defRPr>
      </a:lvl5pPr>
      <a:lvl6pPr marL="2634108" indent="-239465" algn="l" defTabSz="478929" rtl="0" eaLnBrk="1" latinLnBrk="0" hangingPunct="1">
        <a:spcBef>
          <a:spcPct val="20000"/>
        </a:spcBef>
        <a:buFont typeface="Arial"/>
        <a:buChar char="•"/>
        <a:defRPr sz="2100" kern="1200">
          <a:solidFill>
            <a:schemeClr val="tx1"/>
          </a:solidFill>
          <a:latin typeface="+mn-lt"/>
          <a:ea typeface="+mn-ea"/>
          <a:cs typeface="+mn-cs"/>
        </a:defRPr>
      </a:lvl6pPr>
      <a:lvl7pPr marL="3113037" indent="-239465" algn="l" defTabSz="478929" rtl="0" eaLnBrk="1" latinLnBrk="0" hangingPunct="1">
        <a:spcBef>
          <a:spcPct val="20000"/>
        </a:spcBef>
        <a:buFont typeface="Arial"/>
        <a:buChar char="•"/>
        <a:defRPr sz="2100" kern="1200">
          <a:solidFill>
            <a:schemeClr val="tx1"/>
          </a:solidFill>
          <a:latin typeface="+mn-lt"/>
          <a:ea typeface="+mn-ea"/>
          <a:cs typeface="+mn-cs"/>
        </a:defRPr>
      </a:lvl7pPr>
      <a:lvl8pPr marL="3591966" indent="-239465" algn="l" defTabSz="478929" rtl="0" eaLnBrk="1" latinLnBrk="0" hangingPunct="1">
        <a:spcBef>
          <a:spcPct val="20000"/>
        </a:spcBef>
        <a:buFont typeface="Arial"/>
        <a:buChar char="•"/>
        <a:defRPr sz="2100" kern="1200">
          <a:solidFill>
            <a:schemeClr val="tx1"/>
          </a:solidFill>
          <a:latin typeface="+mn-lt"/>
          <a:ea typeface="+mn-ea"/>
          <a:cs typeface="+mn-cs"/>
        </a:defRPr>
      </a:lvl8pPr>
      <a:lvl9pPr marL="4070895" indent="-239465" algn="l" defTabSz="478929" rtl="0" eaLnBrk="1" latinLnBrk="0" hangingPunct="1">
        <a:spcBef>
          <a:spcPct val="20000"/>
        </a:spcBef>
        <a:buFont typeface="Arial"/>
        <a:buChar char="•"/>
        <a:defRPr sz="2100" kern="1200">
          <a:solidFill>
            <a:schemeClr val="tx1"/>
          </a:solidFill>
          <a:latin typeface="+mn-lt"/>
          <a:ea typeface="+mn-ea"/>
          <a:cs typeface="+mn-cs"/>
        </a:defRPr>
      </a:lvl9pPr>
    </p:bodyStyle>
    <p:otherStyle>
      <a:defPPr>
        <a:defRPr lang="es-ES_tradnl"/>
      </a:defPPr>
      <a:lvl1pPr marL="0" algn="l" defTabSz="478929" rtl="0" eaLnBrk="1" latinLnBrk="0" hangingPunct="1">
        <a:defRPr sz="1900" kern="1200">
          <a:solidFill>
            <a:schemeClr val="tx1"/>
          </a:solidFill>
          <a:latin typeface="+mn-lt"/>
          <a:ea typeface="+mn-ea"/>
          <a:cs typeface="+mn-cs"/>
        </a:defRPr>
      </a:lvl1pPr>
      <a:lvl2pPr marL="478929" algn="l" defTabSz="478929" rtl="0" eaLnBrk="1" latinLnBrk="0" hangingPunct="1">
        <a:defRPr sz="1900" kern="1200">
          <a:solidFill>
            <a:schemeClr val="tx1"/>
          </a:solidFill>
          <a:latin typeface="+mn-lt"/>
          <a:ea typeface="+mn-ea"/>
          <a:cs typeface="+mn-cs"/>
        </a:defRPr>
      </a:lvl2pPr>
      <a:lvl3pPr marL="957857" algn="l" defTabSz="478929" rtl="0" eaLnBrk="1" latinLnBrk="0" hangingPunct="1">
        <a:defRPr sz="1900" kern="1200">
          <a:solidFill>
            <a:schemeClr val="tx1"/>
          </a:solidFill>
          <a:latin typeface="+mn-lt"/>
          <a:ea typeface="+mn-ea"/>
          <a:cs typeface="+mn-cs"/>
        </a:defRPr>
      </a:lvl3pPr>
      <a:lvl4pPr marL="1436786" algn="l" defTabSz="478929" rtl="0" eaLnBrk="1" latinLnBrk="0" hangingPunct="1">
        <a:defRPr sz="1900" kern="1200">
          <a:solidFill>
            <a:schemeClr val="tx1"/>
          </a:solidFill>
          <a:latin typeface="+mn-lt"/>
          <a:ea typeface="+mn-ea"/>
          <a:cs typeface="+mn-cs"/>
        </a:defRPr>
      </a:lvl4pPr>
      <a:lvl5pPr marL="1915715" algn="l" defTabSz="478929" rtl="0" eaLnBrk="1" latinLnBrk="0" hangingPunct="1">
        <a:defRPr sz="1900" kern="1200">
          <a:solidFill>
            <a:schemeClr val="tx1"/>
          </a:solidFill>
          <a:latin typeface="+mn-lt"/>
          <a:ea typeface="+mn-ea"/>
          <a:cs typeface="+mn-cs"/>
        </a:defRPr>
      </a:lvl5pPr>
      <a:lvl6pPr marL="2394644" algn="l" defTabSz="478929" rtl="0" eaLnBrk="1" latinLnBrk="0" hangingPunct="1">
        <a:defRPr sz="1900" kern="1200">
          <a:solidFill>
            <a:schemeClr val="tx1"/>
          </a:solidFill>
          <a:latin typeface="+mn-lt"/>
          <a:ea typeface="+mn-ea"/>
          <a:cs typeface="+mn-cs"/>
        </a:defRPr>
      </a:lvl6pPr>
      <a:lvl7pPr marL="2873573" algn="l" defTabSz="478929" rtl="0" eaLnBrk="1" latinLnBrk="0" hangingPunct="1">
        <a:defRPr sz="1900" kern="1200">
          <a:solidFill>
            <a:schemeClr val="tx1"/>
          </a:solidFill>
          <a:latin typeface="+mn-lt"/>
          <a:ea typeface="+mn-ea"/>
          <a:cs typeface="+mn-cs"/>
        </a:defRPr>
      </a:lvl7pPr>
      <a:lvl8pPr marL="3352502" algn="l" defTabSz="478929" rtl="0" eaLnBrk="1" latinLnBrk="0" hangingPunct="1">
        <a:defRPr sz="1900" kern="1200">
          <a:solidFill>
            <a:schemeClr val="tx1"/>
          </a:solidFill>
          <a:latin typeface="+mn-lt"/>
          <a:ea typeface="+mn-ea"/>
          <a:cs typeface="+mn-cs"/>
        </a:defRPr>
      </a:lvl8pPr>
      <a:lvl9pPr marL="3831431" algn="l" defTabSz="478929"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36556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Lst>
  <p:hf sldNum="0" hdr="0" ftr="0"/>
  <p:txStyles>
    <p:titleStyle>
      <a:lvl1pPr algn="ctr" defTabSz="478929" rtl="0" eaLnBrk="1" latinLnBrk="0" hangingPunct="1">
        <a:spcBef>
          <a:spcPct val="0"/>
        </a:spcBef>
        <a:buNone/>
        <a:defRPr sz="4600" b="0" i="0" kern="1200">
          <a:solidFill>
            <a:srgbClr val="FFFF00"/>
          </a:solidFill>
          <a:latin typeface="Century Gothic"/>
          <a:ea typeface="+mj-ea"/>
          <a:cs typeface="Century Gothic"/>
        </a:defRPr>
      </a:lvl1pPr>
    </p:titleStyle>
    <p:bodyStyle>
      <a:lvl1pPr marL="359197" indent="-359197" algn="ctr" defTabSz="478929" rtl="0" eaLnBrk="1" latinLnBrk="0" hangingPunct="1">
        <a:spcBef>
          <a:spcPct val="20000"/>
        </a:spcBef>
        <a:buFont typeface="Arial"/>
        <a:buNone/>
        <a:defRPr sz="1900" b="0" i="0" kern="1200" baseline="0">
          <a:solidFill>
            <a:schemeClr val="tx1"/>
          </a:solidFill>
          <a:latin typeface="Arial"/>
          <a:ea typeface="+mn-ea"/>
          <a:cs typeface="Arial"/>
        </a:defRPr>
      </a:lvl1pPr>
      <a:lvl2pPr marL="778259" indent="-299330" algn="l" defTabSz="478929" rtl="0" eaLnBrk="1" latinLnBrk="0" hangingPunct="1">
        <a:spcBef>
          <a:spcPct val="20000"/>
        </a:spcBef>
        <a:buFont typeface="Arial"/>
        <a:buChar char="–"/>
        <a:defRPr sz="3000" kern="1200">
          <a:solidFill>
            <a:schemeClr val="tx1"/>
          </a:solidFill>
          <a:latin typeface="+mn-lt"/>
          <a:ea typeface="+mn-ea"/>
          <a:cs typeface="+mn-cs"/>
        </a:defRPr>
      </a:lvl2pPr>
      <a:lvl3pPr marL="1197322" indent="-239465" algn="l" defTabSz="478929" rtl="0" eaLnBrk="1" latinLnBrk="0" hangingPunct="1">
        <a:spcBef>
          <a:spcPct val="20000"/>
        </a:spcBef>
        <a:buFont typeface="Arial"/>
        <a:buChar char="•"/>
        <a:defRPr sz="2600" kern="1200">
          <a:solidFill>
            <a:schemeClr val="tx1"/>
          </a:solidFill>
          <a:latin typeface="+mn-lt"/>
          <a:ea typeface="+mn-ea"/>
          <a:cs typeface="+mn-cs"/>
        </a:defRPr>
      </a:lvl3pPr>
      <a:lvl4pPr marL="1676251" indent="-239465" algn="l" defTabSz="478929" rtl="0" eaLnBrk="1" latinLnBrk="0" hangingPunct="1">
        <a:spcBef>
          <a:spcPct val="20000"/>
        </a:spcBef>
        <a:buFont typeface="Arial"/>
        <a:buChar char="–"/>
        <a:defRPr sz="2100" kern="1200">
          <a:solidFill>
            <a:schemeClr val="tx1"/>
          </a:solidFill>
          <a:latin typeface="+mn-lt"/>
          <a:ea typeface="+mn-ea"/>
          <a:cs typeface="+mn-cs"/>
        </a:defRPr>
      </a:lvl4pPr>
      <a:lvl5pPr marL="2155180" indent="-239465" algn="l" defTabSz="478929" rtl="0" eaLnBrk="1" latinLnBrk="0" hangingPunct="1">
        <a:spcBef>
          <a:spcPct val="20000"/>
        </a:spcBef>
        <a:buFont typeface="Arial"/>
        <a:buChar char="»"/>
        <a:defRPr sz="2100" kern="1200">
          <a:solidFill>
            <a:schemeClr val="tx1"/>
          </a:solidFill>
          <a:latin typeface="+mn-lt"/>
          <a:ea typeface="+mn-ea"/>
          <a:cs typeface="+mn-cs"/>
        </a:defRPr>
      </a:lvl5pPr>
      <a:lvl6pPr marL="2634108" indent="-239465" algn="l" defTabSz="478929" rtl="0" eaLnBrk="1" latinLnBrk="0" hangingPunct="1">
        <a:spcBef>
          <a:spcPct val="20000"/>
        </a:spcBef>
        <a:buFont typeface="Arial"/>
        <a:buChar char="•"/>
        <a:defRPr sz="2100" kern="1200">
          <a:solidFill>
            <a:schemeClr val="tx1"/>
          </a:solidFill>
          <a:latin typeface="+mn-lt"/>
          <a:ea typeface="+mn-ea"/>
          <a:cs typeface="+mn-cs"/>
        </a:defRPr>
      </a:lvl6pPr>
      <a:lvl7pPr marL="3113037" indent="-239465" algn="l" defTabSz="478929" rtl="0" eaLnBrk="1" latinLnBrk="0" hangingPunct="1">
        <a:spcBef>
          <a:spcPct val="20000"/>
        </a:spcBef>
        <a:buFont typeface="Arial"/>
        <a:buChar char="•"/>
        <a:defRPr sz="2100" kern="1200">
          <a:solidFill>
            <a:schemeClr val="tx1"/>
          </a:solidFill>
          <a:latin typeface="+mn-lt"/>
          <a:ea typeface="+mn-ea"/>
          <a:cs typeface="+mn-cs"/>
        </a:defRPr>
      </a:lvl7pPr>
      <a:lvl8pPr marL="3591966" indent="-239465" algn="l" defTabSz="478929" rtl="0" eaLnBrk="1" latinLnBrk="0" hangingPunct="1">
        <a:spcBef>
          <a:spcPct val="20000"/>
        </a:spcBef>
        <a:buFont typeface="Arial"/>
        <a:buChar char="•"/>
        <a:defRPr sz="2100" kern="1200">
          <a:solidFill>
            <a:schemeClr val="tx1"/>
          </a:solidFill>
          <a:latin typeface="+mn-lt"/>
          <a:ea typeface="+mn-ea"/>
          <a:cs typeface="+mn-cs"/>
        </a:defRPr>
      </a:lvl8pPr>
      <a:lvl9pPr marL="4070895" indent="-239465" algn="l" defTabSz="478929" rtl="0" eaLnBrk="1" latinLnBrk="0" hangingPunct="1">
        <a:spcBef>
          <a:spcPct val="20000"/>
        </a:spcBef>
        <a:buFont typeface="Arial"/>
        <a:buChar char="•"/>
        <a:defRPr sz="2100" kern="1200">
          <a:solidFill>
            <a:schemeClr val="tx1"/>
          </a:solidFill>
          <a:latin typeface="+mn-lt"/>
          <a:ea typeface="+mn-ea"/>
          <a:cs typeface="+mn-cs"/>
        </a:defRPr>
      </a:lvl9pPr>
    </p:bodyStyle>
    <p:otherStyle>
      <a:defPPr>
        <a:defRPr lang="es-ES_tradnl"/>
      </a:defPPr>
      <a:lvl1pPr marL="0" algn="l" defTabSz="478929" rtl="0" eaLnBrk="1" latinLnBrk="0" hangingPunct="1">
        <a:defRPr sz="1900" kern="1200">
          <a:solidFill>
            <a:schemeClr val="tx1"/>
          </a:solidFill>
          <a:latin typeface="+mn-lt"/>
          <a:ea typeface="+mn-ea"/>
          <a:cs typeface="+mn-cs"/>
        </a:defRPr>
      </a:lvl1pPr>
      <a:lvl2pPr marL="478929" algn="l" defTabSz="478929" rtl="0" eaLnBrk="1" latinLnBrk="0" hangingPunct="1">
        <a:defRPr sz="1900" kern="1200">
          <a:solidFill>
            <a:schemeClr val="tx1"/>
          </a:solidFill>
          <a:latin typeface="+mn-lt"/>
          <a:ea typeface="+mn-ea"/>
          <a:cs typeface="+mn-cs"/>
        </a:defRPr>
      </a:lvl2pPr>
      <a:lvl3pPr marL="957857" algn="l" defTabSz="478929" rtl="0" eaLnBrk="1" latinLnBrk="0" hangingPunct="1">
        <a:defRPr sz="1900" kern="1200">
          <a:solidFill>
            <a:schemeClr val="tx1"/>
          </a:solidFill>
          <a:latin typeface="+mn-lt"/>
          <a:ea typeface="+mn-ea"/>
          <a:cs typeface="+mn-cs"/>
        </a:defRPr>
      </a:lvl3pPr>
      <a:lvl4pPr marL="1436786" algn="l" defTabSz="478929" rtl="0" eaLnBrk="1" latinLnBrk="0" hangingPunct="1">
        <a:defRPr sz="1900" kern="1200">
          <a:solidFill>
            <a:schemeClr val="tx1"/>
          </a:solidFill>
          <a:latin typeface="+mn-lt"/>
          <a:ea typeface="+mn-ea"/>
          <a:cs typeface="+mn-cs"/>
        </a:defRPr>
      </a:lvl4pPr>
      <a:lvl5pPr marL="1915715" algn="l" defTabSz="478929" rtl="0" eaLnBrk="1" latinLnBrk="0" hangingPunct="1">
        <a:defRPr sz="1900" kern="1200">
          <a:solidFill>
            <a:schemeClr val="tx1"/>
          </a:solidFill>
          <a:latin typeface="+mn-lt"/>
          <a:ea typeface="+mn-ea"/>
          <a:cs typeface="+mn-cs"/>
        </a:defRPr>
      </a:lvl5pPr>
      <a:lvl6pPr marL="2394644" algn="l" defTabSz="478929" rtl="0" eaLnBrk="1" latinLnBrk="0" hangingPunct="1">
        <a:defRPr sz="1900" kern="1200">
          <a:solidFill>
            <a:schemeClr val="tx1"/>
          </a:solidFill>
          <a:latin typeface="+mn-lt"/>
          <a:ea typeface="+mn-ea"/>
          <a:cs typeface="+mn-cs"/>
        </a:defRPr>
      </a:lvl6pPr>
      <a:lvl7pPr marL="2873573" algn="l" defTabSz="478929" rtl="0" eaLnBrk="1" latinLnBrk="0" hangingPunct="1">
        <a:defRPr sz="1900" kern="1200">
          <a:solidFill>
            <a:schemeClr val="tx1"/>
          </a:solidFill>
          <a:latin typeface="+mn-lt"/>
          <a:ea typeface="+mn-ea"/>
          <a:cs typeface="+mn-cs"/>
        </a:defRPr>
      </a:lvl7pPr>
      <a:lvl8pPr marL="3352502" algn="l" defTabSz="478929" rtl="0" eaLnBrk="1" latinLnBrk="0" hangingPunct="1">
        <a:defRPr sz="1900" kern="1200">
          <a:solidFill>
            <a:schemeClr val="tx1"/>
          </a:solidFill>
          <a:latin typeface="+mn-lt"/>
          <a:ea typeface="+mn-ea"/>
          <a:cs typeface="+mn-cs"/>
        </a:defRPr>
      </a:lvl8pPr>
      <a:lvl9pPr marL="3831431" algn="l" defTabSz="478929"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gif"/></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jpg"/><Relationship Id="rId8" Type="http://schemas.openxmlformats.org/officeDocument/2006/relationships/image" Target="../media/image27.jpg"/><Relationship Id="rId9" Type="http://schemas.openxmlformats.org/officeDocument/2006/relationships/comments" Target="../comments/comment1.xml"/><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g"/><Relationship Id="rId3" Type="http://schemas.openxmlformats.org/officeDocument/2006/relationships/image" Target="../media/image4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 Id="rId3"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53.JPG"/><Relationship Id="rId1" Type="http://schemas.openxmlformats.org/officeDocument/2006/relationships/slideLayout" Target="../slideLayouts/slideLayout4.xml"/><Relationship Id="rId2" Type="http://schemas.openxmlformats.org/officeDocument/2006/relationships/image" Target="../media/image5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4.png"/><Relationship Id="rId3" Type="http://schemas.openxmlformats.org/officeDocument/2006/relationships/image" Target="../media/image5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4.png"/><Relationship Id="rId5" Type="http://schemas.openxmlformats.org/officeDocument/2006/relationships/image" Target="../media/image26.jpg"/><Relationship Id="rId6" Type="http://schemas.openxmlformats.org/officeDocument/2006/relationships/image" Target="../media/image57.jpg"/><Relationship Id="rId7" Type="http://schemas.openxmlformats.org/officeDocument/2006/relationships/image" Target="../media/image53.JPG"/><Relationship Id="rId8" Type="http://schemas.openxmlformats.org/officeDocument/2006/relationships/comments" Target="../comments/comment2.xml"/><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png"/><Relationship Id="rId5" Type="http://schemas.openxmlformats.org/officeDocument/2006/relationships/image" Target="../media/image9.gif"/><Relationship Id="rId6"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0" y="1222816"/>
            <a:ext cx="9906000" cy="1063625"/>
          </a:xfrm>
        </p:spPr>
        <p:txBody>
          <a:bodyPr/>
          <a:lstStyle/>
          <a:p>
            <a:r>
              <a:rPr lang="en-US" sz="3600" b="1" dirty="0" smtClean="0">
                <a:solidFill>
                  <a:schemeClr val="tx1"/>
                </a:solidFill>
              </a:rPr>
              <a:t>The Role of IRAM in Millimeter Astronomy:</a:t>
            </a:r>
            <a:br>
              <a:rPr lang="en-US" sz="3600" b="1" dirty="0" smtClean="0">
                <a:solidFill>
                  <a:schemeClr val="tx1"/>
                </a:solidFill>
              </a:rPr>
            </a:br>
            <a:r>
              <a:rPr lang="en-US" sz="3600" b="1" dirty="0" smtClean="0">
                <a:solidFill>
                  <a:schemeClr val="tx1"/>
                </a:solidFill>
              </a:rPr>
              <a:t>An Historical Perspective</a:t>
            </a:r>
            <a:endParaRPr lang="en-US" sz="2400" b="1" dirty="0">
              <a:solidFill>
                <a:schemeClr val="tx1"/>
              </a:solidFill>
            </a:endParaRPr>
          </a:p>
        </p:txBody>
      </p:sp>
      <p:sp>
        <p:nvSpPr>
          <p:cNvPr id="7" name="Subtitle 2"/>
          <p:cNvSpPr>
            <a:spLocks noGrp="1"/>
          </p:cNvSpPr>
          <p:nvPr>
            <p:ph type="subTitle" idx="1"/>
          </p:nvPr>
        </p:nvSpPr>
        <p:spPr>
          <a:xfrm>
            <a:off x="505884" y="2524552"/>
            <a:ext cx="8886588" cy="2486514"/>
          </a:xfrm>
        </p:spPr>
        <p:txBody>
          <a:bodyPr/>
          <a:lstStyle/>
          <a:p>
            <a:r>
              <a:rPr lang="en-US" dirty="0" smtClean="0"/>
              <a:t>Pierre Cox</a:t>
            </a:r>
          </a:p>
          <a:p>
            <a:r>
              <a:rPr lang="en-US" dirty="0" smtClean="0"/>
              <a:t>(ESO/ALMA)</a:t>
            </a:r>
          </a:p>
          <a:p>
            <a:endParaRPr lang="en-US" dirty="0"/>
          </a:p>
          <a:p>
            <a:endParaRPr lang="en-US" dirty="0"/>
          </a:p>
          <a:p>
            <a:pPr algn="r"/>
            <a:endParaRPr lang="en-US" sz="1600" dirty="0" smtClean="0"/>
          </a:p>
          <a:p>
            <a:pPr algn="r"/>
            <a:endParaRPr lang="en-US" sz="1600" dirty="0" smtClean="0"/>
          </a:p>
          <a:p>
            <a:pPr algn="r"/>
            <a:r>
              <a:rPr lang="en-US" sz="1600" dirty="0" smtClean="0"/>
              <a:t>XXXII International Union of Radio Science</a:t>
            </a:r>
          </a:p>
          <a:p>
            <a:pPr algn="r"/>
            <a:r>
              <a:rPr lang="en-US" sz="1600" dirty="0" smtClean="0"/>
              <a:t>August 19-26, 2017</a:t>
            </a:r>
          </a:p>
          <a:p>
            <a:pPr algn="r"/>
            <a:r>
              <a:rPr lang="en-US" sz="1600" dirty="0" smtClean="0"/>
              <a:t>   Montreal, Canada</a:t>
            </a:r>
          </a:p>
        </p:txBody>
      </p:sp>
    </p:spTree>
    <p:extLst>
      <p:ext uri="{BB962C8B-B14F-4D97-AF65-F5344CB8AC3E}">
        <p14:creationId xmlns:p14="http://schemas.microsoft.com/office/powerpoint/2010/main" val="169221788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ED2568-F2F2-4465-B14D-8D9E5761A720}" type="datetime4">
              <a:rPr lang="en-US" smtClean="0"/>
              <a:t>August 25, 2017</a:t>
            </a:fld>
            <a:endParaRPr lang="es-ES_tradnl" dirty="0"/>
          </a:p>
        </p:txBody>
      </p:sp>
      <p:sp>
        <p:nvSpPr>
          <p:cNvPr id="3" name="Content Placeholder 2"/>
          <p:cNvSpPr>
            <a:spLocks noGrp="1"/>
          </p:cNvSpPr>
          <p:nvPr>
            <p:ph sz="quarter" idx="12"/>
          </p:nvPr>
        </p:nvSpPr>
        <p:spPr>
          <a:xfrm>
            <a:off x="1878190" y="6045201"/>
            <a:ext cx="8056032" cy="587023"/>
          </a:xfrm>
        </p:spPr>
        <p:txBody>
          <a:bodyPr>
            <a:noAutofit/>
          </a:bodyPr>
          <a:lstStyle/>
          <a:p>
            <a:pPr>
              <a:buFont typeface="Wingdings" charset="2"/>
              <a:buChar char="Ø"/>
            </a:pPr>
            <a:r>
              <a:rPr lang="en-US" sz="1800" dirty="0" smtClean="0"/>
              <a:t>Original Tracks</a:t>
            </a:r>
            <a:r>
              <a:rPr lang="en-US" sz="1800" dirty="0"/>
              <a:t>: 160-m NS &amp; 288-m </a:t>
            </a:r>
            <a:r>
              <a:rPr lang="en-US" sz="1800" dirty="0" smtClean="0"/>
              <a:t>EW</a:t>
            </a:r>
          </a:p>
          <a:p>
            <a:pPr>
              <a:buFont typeface="Wingdings" charset="2"/>
              <a:buChar char="Ø"/>
            </a:pPr>
            <a:r>
              <a:rPr lang="en-US" sz="1800" dirty="0" smtClean="0"/>
              <a:t>Extension in fall of 2005: 368-m NS (+59%) &amp; 760-m EW (+86%)</a:t>
            </a:r>
            <a:endParaRPr lang="en-US" sz="1800" dirty="0"/>
          </a:p>
          <a:p>
            <a:endParaRPr lang="en-US" sz="1800" dirty="0"/>
          </a:p>
        </p:txBody>
      </p:sp>
      <p:sp>
        <p:nvSpPr>
          <p:cNvPr id="5" name="Text Placeholder 4"/>
          <p:cNvSpPr>
            <a:spLocks noGrp="1"/>
          </p:cNvSpPr>
          <p:nvPr>
            <p:ph type="body" sz="quarter" idx="14"/>
          </p:nvPr>
        </p:nvSpPr>
        <p:spPr>
          <a:xfrm>
            <a:off x="949325" y="60681"/>
            <a:ext cx="8204835" cy="838199"/>
          </a:xfrm>
        </p:spPr>
        <p:txBody>
          <a:bodyPr/>
          <a:lstStyle/>
          <a:p>
            <a:r>
              <a:rPr lang="en-US" dirty="0" smtClean="0"/>
              <a:t>Plateau de </a:t>
            </a:r>
            <a:r>
              <a:rPr lang="en-US" smtClean="0"/>
              <a:t>Bure </a:t>
            </a:r>
            <a:r>
              <a:rPr lang="en-US" dirty="0" smtClean="0"/>
              <a:t>Baselines</a:t>
            </a:r>
            <a:endParaRPr lang="en-US" dirty="0"/>
          </a:p>
        </p:txBody>
      </p:sp>
      <p:pic>
        <p:nvPicPr>
          <p:cNvPr id="6" name="Picture 5" descr="468-3.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746" y="720168"/>
            <a:ext cx="6997699" cy="5250714"/>
          </a:xfrm>
          <a:prstGeom prst="rect">
            <a:avLst/>
          </a:prstGeom>
        </p:spPr>
      </p:pic>
      <p:sp>
        <p:nvSpPr>
          <p:cNvPr id="7" name="TextBox 6"/>
          <p:cNvSpPr txBox="1"/>
          <p:nvPr/>
        </p:nvSpPr>
        <p:spPr>
          <a:xfrm>
            <a:off x="3018365" y="1580448"/>
            <a:ext cx="624014" cy="369332"/>
          </a:xfrm>
          <a:prstGeom prst="rect">
            <a:avLst/>
          </a:prstGeom>
          <a:noFill/>
        </p:spPr>
        <p:txBody>
          <a:bodyPr wrap="none" rtlCol="0">
            <a:spAutoFit/>
          </a:bodyPr>
          <a:lstStyle/>
          <a:p>
            <a:r>
              <a:rPr lang="en-US" sz="1800" b="1" dirty="0" smtClean="0"/>
              <a:t>W27</a:t>
            </a:r>
            <a:endParaRPr lang="en-US" sz="1800" b="1" dirty="0"/>
          </a:p>
        </p:txBody>
      </p:sp>
      <p:sp>
        <p:nvSpPr>
          <p:cNvPr id="8" name="TextBox 7"/>
          <p:cNvSpPr txBox="1"/>
          <p:nvPr/>
        </p:nvSpPr>
        <p:spPr>
          <a:xfrm>
            <a:off x="6557433" y="5558338"/>
            <a:ext cx="531253" cy="369332"/>
          </a:xfrm>
          <a:prstGeom prst="rect">
            <a:avLst/>
          </a:prstGeom>
          <a:noFill/>
        </p:spPr>
        <p:txBody>
          <a:bodyPr wrap="none" rtlCol="0">
            <a:spAutoFit/>
          </a:bodyPr>
          <a:lstStyle/>
          <a:p>
            <a:r>
              <a:rPr lang="en-US" sz="1800" b="1" dirty="0" smtClean="0"/>
              <a:t>E68</a:t>
            </a:r>
            <a:endParaRPr lang="en-US" sz="1800" b="1" dirty="0"/>
          </a:p>
        </p:txBody>
      </p:sp>
      <p:sp>
        <p:nvSpPr>
          <p:cNvPr id="9" name="TextBox 8"/>
          <p:cNvSpPr txBox="1"/>
          <p:nvPr/>
        </p:nvSpPr>
        <p:spPr>
          <a:xfrm>
            <a:off x="5569655" y="1069622"/>
            <a:ext cx="570702" cy="369332"/>
          </a:xfrm>
          <a:prstGeom prst="rect">
            <a:avLst/>
          </a:prstGeom>
          <a:noFill/>
        </p:spPr>
        <p:txBody>
          <a:bodyPr wrap="none" rtlCol="0">
            <a:spAutoFit/>
          </a:bodyPr>
          <a:lstStyle/>
          <a:p>
            <a:r>
              <a:rPr lang="en-US" sz="1800" b="1" dirty="0" smtClean="0"/>
              <a:t>N46</a:t>
            </a:r>
            <a:endParaRPr lang="en-US" sz="1800" b="1" dirty="0"/>
          </a:p>
        </p:txBody>
      </p:sp>
      <p:cxnSp>
        <p:nvCxnSpPr>
          <p:cNvPr id="13" name="Straight Arrow Connector 12"/>
          <p:cNvCxnSpPr/>
          <p:nvPr/>
        </p:nvCxnSpPr>
        <p:spPr>
          <a:xfrm>
            <a:off x="3160889" y="2088444"/>
            <a:ext cx="2850444" cy="3839226"/>
          </a:xfrm>
          <a:prstGeom prst="straightConnector1">
            <a:avLst/>
          </a:prstGeom>
          <a:ln>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5672667" y="1580448"/>
            <a:ext cx="578555" cy="4078108"/>
          </a:xfrm>
          <a:prstGeom prst="straightConnector1">
            <a:avLst/>
          </a:prstGeom>
          <a:ln>
            <a:solidFill>
              <a:srgbClr val="FFFF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rot="4876948">
            <a:off x="5771448" y="2836340"/>
            <a:ext cx="772229" cy="369332"/>
          </a:xfrm>
          <a:prstGeom prst="rect">
            <a:avLst/>
          </a:prstGeom>
          <a:noFill/>
        </p:spPr>
        <p:txBody>
          <a:bodyPr wrap="none" rtlCol="0">
            <a:spAutoFit/>
          </a:bodyPr>
          <a:lstStyle/>
          <a:p>
            <a:r>
              <a:rPr lang="en-US" sz="1800" dirty="0" smtClean="0"/>
              <a:t>730 m</a:t>
            </a:r>
            <a:endParaRPr lang="en-US" sz="1800" dirty="0"/>
          </a:p>
        </p:txBody>
      </p:sp>
      <p:sp>
        <p:nvSpPr>
          <p:cNvPr id="18" name="TextBox 17"/>
          <p:cNvSpPr txBox="1"/>
          <p:nvPr/>
        </p:nvSpPr>
        <p:spPr>
          <a:xfrm rot="3251377">
            <a:off x="3880339" y="3808026"/>
            <a:ext cx="772229" cy="369332"/>
          </a:xfrm>
          <a:prstGeom prst="rect">
            <a:avLst/>
          </a:prstGeom>
          <a:noFill/>
        </p:spPr>
        <p:txBody>
          <a:bodyPr wrap="none" rtlCol="0">
            <a:spAutoFit/>
          </a:bodyPr>
          <a:lstStyle/>
          <a:p>
            <a:r>
              <a:rPr lang="en-US" sz="1800" dirty="0" smtClean="0"/>
              <a:t>760 m</a:t>
            </a:r>
            <a:endParaRPr lang="en-US" sz="1800" dirty="0"/>
          </a:p>
        </p:txBody>
      </p:sp>
    </p:spTree>
    <p:extLst>
      <p:ext uri="{BB962C8B-B14F-4D97-AF65-F5344CB8AC3E}">
        <p14:creationId xmlns:p14="http://schemas.microsoft.com/office/powerpoint/2010/main" val="1954109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3" name="Picture 3" descr="world-map"/>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951" y="1557125"/>
            <a:ext cx="10115851" cy="410924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71" name="ZoneTexte 64520"/>
          <p:cNvSpPr txBox="1">
            <a:spLocks noChangeArrowheads="1"/>
          </p:cNvSpPr>
          <p:nvPr/>
        </p:nvSpPr>
        <p:spPr bwMode="auto">
          <a:xfrm>
            <a:off x="890411" y="119391"/>
            <a:ext cx="81724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b="1">
                <a:solidFill>
                  <a:srgbClr val="000099"/>
                </a:solidFill>
                <a:latin typeface="Verdana" charset="0"/>
                <a:ea typeface="ＭＳ Ｐゴシック" charset="0"/>
                <a:cs typeface="ＭＳ Ｐゴシック" charset="0"/>
              </a:defRPr>
            </a:lvl1pPr>
            <a:lvl2pPr marL="742950" indent="-285750">
              <a:defRPr sz="800" b="1">
                <a:solidFill>
                  <a:srgbClr val="000099"/>
                </a:solidFill>
                <a:latin typeface="Verdana" charset="0"/>
                <a:ea typeface="ＭＳ Ｐゴシック" charset="0"/>
              </a:defRPr>
            </a:lvl2pPr>
            <a:lvl3pPr marL="1143000" indent="-228600">
              <a:defRPr sz="800" b="1">
                <a:solidFill>
                  <a:srgbClr val="000099"/>
                </a:solidFill>
                <a:latin typeface="Verdana" charset="0"/>
                <a:ea typeface="ＭＳ Ｐゴシック" charset="0"/>
              </a:defRPr>
            </a:lvl3pPr>
            <a:lvl4pPr marL="1600200" indent="-228600">
              <a:defRPr sz="800" b="1">
                <a:solidFill>
                  <a:srgbClr val="000099"/>
                </a:solidFill>
                <a:latin typeface="Verdana" charset="0"/>
                <a:ea typeface="ＭＳ Ｐゴシック" charset="0"/>
              </a:defRPr>
            </a:lvl4pPr>
            <a:lvl5pPr marL="2057400" indent="-228600">
              <a:defRPr sz="800" b="1">
                <a:solidFill>
                  <a:srgbClr val="000099"/>
                </a:solidFill>
                <a:latin typeface="Verdana" charset="0"/>
                <a:ea typeface="ＭＳ Ｐゴシック" charset="0"/>
              </a:defRPr>
            </a:lvl5pPr>
            <a:lvl6pPr marL="2514600" indent="-228600" algn="ctr" eaLnBrk="0" fontAlgn="base" hangingPunct="0">
              <a:spcBef>
                <a:spcPct val="50000"/>
              </a:spcBef>
              <a:spcAft>
                <a:spcPct val="0"/>
              </a:spcAft>
              <a:defRPr sz="800" b="1">
                <a:solidFill>
                  <a:srgbClr val="000099"/>
                </a:solidFill>
                <a:latin typeface="Verdana" charset="0"/>
                <a:ea typeface="ＭＳ Ｐゴシック" charset="0"/>
              </a:defRPr>
            </a:lvl6pPr>
            <a:lvl7pPr marL="2971800" indent="-228600" algn="ctr" eaLnBrk="0" fontAlgn="base" hangingPunct="0">
              <a:spcBef>
                <a:spcPct val="50000"/>
              </a:spcBef>
              <a:spcAft>
                <a:spcPct val="0"/>
              </a:spcAft>
              <a:defRPr sz="800" b="1">
                <a:solidFill>
                  <a:srgbClr val="000099"/>
                </a:solidFill>
                <a:latin typeface="Verdana" charset="0"/>
                <a:ea typeface="ＭＳ Ｐゴシック" charset="0"/>
              </a:defRPr>
            </a:lvl7pPr>
            <a:lvl8pPr marL="3429000" indent="-228600" algn="ctr" eaLnBrk="0" fontAlgn="base" hangingPunct="0">
              <a:spcBef>
                <a:spcPct val="50000"/>
              </a:spcBef>
              <a:spcAft>
                <a:spcPct val="0"/>
              </a:spcAft>
              <a:defRPr sz="800" b="1">
                <a:solidFill>
                  <a:srgbClr val="000099"/>
                </a:solidFill>
                <a:latin typeface="Verdana" charset="0"/>
                <a:ea typeface="ＭＳ Ｐゴシック" charset="0"/>
              </a:defRPr>
            </a:lvl8pPr>
            <a:lvl9pPr marL="3886200" indent="-228600" algn="ctr" eaLnBrk="0" fontAlgn="base" hangingPunct="0">
              <a:spcBef>
                <a:spcPct val="50000"/>
              </a:spcBef>
              <a:spcAft>
                <a:spcPct val="0"/>
              </a:spcAft>
              <a:defRPr sz="800" b="1">
                <a:solidFill>
                  <a:srgbClr val="000099"/>
                </a:solidFill>
                <a:latin typeface="Verdana" charset="0"/>
                <a:ea typeface="ＭＳ Ｐゴシック" charset="0"/>
              </a:defRPr>
            </a:lvl9pPr>
          </a:lstStyle>
          <a:p>
            <a:pPr algn="ctr"/>
            <a:r>
              <a:rPr lang="en-US" sz="2800" b="0" dirty="0" smtClean="0"/>
              <a:t>Millimeter/</a:t>
            </a:r>
            <a:r>
              <a:rPr lang="en-US" sz="2800" b="0" dirty="0" err="1" smtClean="0"/>
              <a:t>submm</a:t>
            </a:r>
            <a:r>
              <a:rPr lang="en-US" sz="2800" b="0" dirty="0" smtClean="0"/>
              <a:t> Interferometers</a:t>
            </a:r>
            <a:endParaRPr lang="en-US" sz="2800" b="0" dirty="0"/>
          </a:p>
        </p:txBody>
      </p:sp>
      <p:pic>
        <p:nvPicPr>
          <p:cNvPr id="72" name="Picture 71"/>
          <p:cNvPicPr>
            <a:picLocks noChangeAspect="1"/>
          </p:cNvPicPr>
          <p:nvPr/>
        </p:nvPicPr>
        <p:blipFill>
          <a:blip r:embed="rId4"/>
          <a:stretch>
            <a:fillRect/>
          </a:stretch>
        </p:blipFill>
        <p:spPr>
          <a:xfrm>
            <a:off x="7315979" y="966604"/>
            <a:ext cx="2245708" cy="1368776"/>
          </a:xfrm>
          <a:prstGeom prst="rect">
            <a:avLst/>
          </a:prstGeom>
        </p:spPr>
      </p:pic>
      <p:cxnSp>
        <p:nvCxnSpPr>
          <p:cNvPr id="5" name="Straight Connector 4"/>
          <p:cNvCxnSpPr/>
          <p:nvPr/>
        </p:nvCxnSpPr>
        <p:spPr>
          <a:xfrm flipH="1">
            <a:off x="8441090" y="2335380"/>
            <a:ext cx="493889" cy="492781"/>
          </a:xfrm>
          <a:prstGeom prst="line">
            <a:avLst/>
          </a:prstGeom>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a:off x="7315979" y="560500"/>
            <a:ext cx="2088470" cy="369332"/>
          </a:xfrm>
          <a:prstGeom prst="rect">
            <a:avLst/>
          </a:prstGeom>
          <a:noFill/>
        </p:spPr>
        <p:txBody>
          <a:bodyPr wrap="none" rtlCol="0">
            <a:spAutoFit/>
          </a:bodyPr>
          <a:lstStyle/>
          <a:p>
            <a:r>
              <a:rPr lang="en-US" sz="1800" b="1" dirty="0" err="1" smtClean="0"/>
              <a:t>Nobeyama</a:t>
            </a:r>
            <a:r>
              <a:rPr lang="en-US" sz="1800" b="1" dirty="0" smtClean="0"/>
              <a:t> </a:t>
            </a:r>
            <a:r>
              <a:rPr lang="en-US" sz="1800" dirty="0" smtClean="0"/>
              <a:t>6 x 10-m</a:t>
            </a:r>
            <a:endParaRPr lang="en-US" sz="1800" dirty="0"/>
          </a:p>
        </p:txBody>
      </p:sp>
      <p:pic>
        <p:nvPicPr>
          <p:cNvPr id="78" name="Picture 77"/>
          <p:cNvPicPr>
            <a:picLocks noChangeAspect="1"/>
          </p:cNvPicPr>
          <p:nvPr/>
        </p:nvPicPr>
        <p:blipFill>
          <a:blip r:embed="rId5"/>
          <a:stretch>
            <a:fillRect/>
          </a:stretch>
        </p:blipFill>
        <p:spPr>
          <a:xfrm>
            <a:off x="251168" y="3656705"/>
            <a:ext cx="1780823" cy="613416"/>
          </a:xfrm>
          <a:prstGeom prst="rect">
            <a:avLst/>
          </a:prstGeom>
        </p:spPr>
      </p:pic>
      <p:cxnSp>
        <p:nvCxnSpPr>
          <p:cNvPr id="81" name="Straight Connector 80"/>
          <p:cNvCxnSpPr/>
          <p:nvPr/>
        </p:nvCxnSpPr>
        <p:spPr>
          <a:xfrm>
            <a:off x="180614" y="3289814"/>
            <a:ext cx="500945" cy="366891"/>
          </a:xfrm>
          <a:prstGeom prst="line">
            <a:avLst/>
          </a:prstGeom>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67160" y="4329835"/>
            <a:ext cx="1433167" cy="369332"/>
          </a:xfrm>
          <a:prstGeom prst="rect">
            <a:avLst/>
          </a:prstGeom>
        </p:spPr>
        <p:txBody>
          <a:bodyPr wrap="none">
            <a:spAutoFit/>
          </a:bodyPr>
          <a:lstStyle/>
          <a:p>
            <a:r>
              <a:rPr lang="en-US" sz="1800" b="1" dirty="0"/>
              <a:t>SMA </a:t>
            </a:r>
            <a:r>
              <a:rPr lang="en-US" sz="1800" dirty="0"/>
              <a:t> 8 x 6-m</a:t>
            </a:r>
          </a:p>
        </p:txBody>
      </p:sp>
      <p:pic>
        <p:nvPicPr>
          <p:cNvPr id="12" name="Picture 11"/>
          <p:cNvPicPr>
            <a:picLocks noChangeAspect="1"/>
          </p:cNvPicPr>
          <p:nvPr/>
        </p:nvPicPr>
        <p:blipFill>
          <a:blip r:embed="rId6"/>
          <a:stretch>
            <a:fillRect/>
          </a:stretch>
        </p:blipFill>
        <p:spPr>
          <a:xfrm>
            <a:off x="3598333" y="966604"/>
            <a:ext cx="2426917" cy="1334618"/>
          </a:xfrm>
          <a:prstGeom prst="rect">
            <a:avLst/>
          </a:prstGeom>
        </p:spPr>
      </p:pic>
      <p:cxnSp>
        <p:nvCxnSpPr>
          <p:cNvPr id="14" name="Straight Connector 13"/>
          <p:cNvCxnSpPr/>
          <p:nvPr/>
        </p:nvCxnSpPr>
        <p:spPr>
          <a:xfrm>
            <a:off x="4064000" y="2301222"/>
            <a:ext cx="620889" cy="238778"/>
          </a:xfrm>
          <a:prstGeom prst="line">
            <a:avLst/>
          </a:prstGeom>
        </p:spPr>
        <p:style>
          <a:lnRef idx="2">
            <a:schemeClr val="accent1"/>
          </a:lnRef>
          <a:fillRef idx="0">
            <a:schemeClr val="accent1"/>
          </a:fillRef>
          <a:effectRef idx="1">
            <a:schemeClr val="accent1"/>
          </a:effectRef>
          <a:fontRef idx="minor">
            <a:schemeClr val="tx1"/>
          </a:fontRef>
        </p:style>
      </p:cxnSp>
      <p:sp>
        <p:nvSpPr>
          <p:cNvPr id="90" name="Rectangle 89"/>
          <p:cNvSpPr/>
          <p:nvPr/>
        </p:nvSpPr>
        <p:spPr>
          <a:xfrm>
            <a:off x="4156883" y="597272"/>
            <a:ext cx="1537087" cy="369332"/>
          </a:xfrm>
          <a:prstGeom prst="rect">
            <a:avLst/>
          </a:prstGeom>
        </p:spPr>
        <p:txBody>
          <a:bodyPr wrap="none">
            <a:spAutoFit/>
          </a:bodyPr>
          <a:lstStyle/>
          <a:p>
            <a:r>
              <a:rPr lang="en-US" sz="1800" b="1" dirty="0" err="1" smtClean="0"/>
              <a:t>PdBI</a:t>
            </a:r>
            <a:r>
              <a:rPr lang="en-US" sz="1800" b="1" dirty="0" smtClean="0"/>
              <a:t> </a:t>
            </a:r>
            <a:r>
              <a:rPr lang="en-US" sz="1800" dirty="0" smtClean="0"/>
              <a:t> 6 </a:t>
            </a:r>
            <a:r>
              <a:rPr lang="en-US" sz="1800" dirty="0"/>
              <a:t>x </a:t>
            </a:r>
            <a:r>
              <a:rPr lang="en-US" sz="1800" dirty="0" smtClean="0"/>
              <a:t>15-</a:t>
            </a:r>
            <a:r>
              <a:rPr lang="en-US" sz="1800" dirty="0"/>
              <a:t>m</a:t>
            </a:r>
          </a:p>
        </p:txBody>
      </p:sp>
      <p:pic>
        <p:nvPicPr>
          <p:cNvPr id="91" name="Picture 90" descr="ATCA_hybridarray.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96553" y="5065889"/>
            <a:ext cx="2521479" cy="883696"/>
          </a:xfrm>
          <a:prstGeom prst="rect">
            <a:avLst/>
          </a:prstGeom>
        </p:spPr>
      </p:pic>
      <p:sp>
        <p:nvSpPr>
          <p:cNvPr id="92" name="TextBox 91"/>
          <p:cNvSpPr txBox="1"/>
          <p:nvPr/>
        </p:nvSpPr>
        <p:spPr>
          <a:xfrm>
            <a:off x="5389454" y="6078722"/>
            <a:ext cx="1563461" cy="369332"/>
          </a:xfrm>
          <a:prstGeom prst="rect">
            <a:avLst/>
          </a:prstGeom>
          <a:noFill/>
        </p:spPr>
        <p:txBody>
          <a:bodyPr wrap="none" rtlCol="0">
            <a:spAutoFit/>
          </a:bodyPr>
          <a:lstStyle/>
          <a:p>
            <a:r>
              <a:rPr lang="en-US" sz="1800" b="1" dirty="0" smtClean="0"/>
              <a:t>ATCA </a:t>
            </a:r>
            <a:r>
              <a:rPr lang="en-US" sz="1800" dirty="0" smtClean="0"/>
              <a:t>6 x 22-m</a:t>
            </a:r>
            <a:endParaRPr lang="en-US" sz="1800" dirty="0"/>
          </a:p>
        </p:txBody>
      </p:sp>
      <p:cxnSp>
        <p:nvCxnSpPr>
          <p:cNvPr id="17" name="Straight Connector 16"/>
          <p:cNvCxnSpPr/>
          <p:nvPr/>
        </p:nvCxnSpPr>
        <p:spPr>
          <a:xfrm flipV="1">
            <a:off x="7416368" y="4670777"/>
            <a:ext cx="1359076" cy="564445"/>
          </a:xfrm>
          <a:prstGeom prst="line">
            <a:avLst/>
          </a:prstGeom>
        </p:spPr>
        <p:style>
          <a:lnRef idx="2">
            <a:schemeClr val="accent1"/>
          </a:lnRef>
          <a:fillRef idx="0">
            <a:schemeClr val="accent1"/>
          </a:fillRef>
          <a:effectRef idx="1">
            <a:schemeClr val="accent1"/>
          </a:effectRef>
          <a:fontRef idx="minor">
            <a:schemeClr val="tx1"/>
          </a:fontRef>
        </p:style>
      </p:cxnSp>
      <p:pic>
        <p:nvPicPr>
          <p:cNvPr id="20" name="Picture 19" descr="top-carma.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632929"/>
            <a:ext cx="3165598" cy="668293"/>
          </a:xfrm>
          <a:prstGeom prst="rect">
            <a:avLst/>
          </a:prstGeom>
        </p:spPr>
      </p:pic>
      <p:cxnSp>
        <p:nvCxnSpPr>
          <p:cNvPr id="3" name="Straight Connector 2"/>
          <p:cNvCxnSpPr/>
          <p:nvPr/>
        </p:nvCxnSpPr>
        <p:spPr>
          <a:xfrm>
            <a:off x="367160" y="2301222"/>
            <a:ext cx="902840" cy="526939"/>
          </a:xfrm>
          <a:prstGeom prst="line">
            <a:avLst/>
          </a:prstGeom>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71707" y="1218571"/>
            <a:ext cx="3046840" cy="338554"/>
          </a:xfrm>
          <a:prstGeom prst="rect">
            <a:avLst/>
          </a:prstGeom>
          <a:noFill/>
        </p:spPr>
        <p:txBody>
          <a:bodyPr wrap="square" rtlCol="0">
            <a:spAutoFit/>
          </a:bodyPr>
          <a:lstStyle/>
          <a:p>
            <a:r>
              <a:rPr lang="en-US" sz="1600" b="1" dirty="0" smtClean="0"/>
              <a:t>CARMA </a:t>
            </a:r>
            <a:r>
              <a:rPr lang="en-US" sz="1600" dirty="0" smtClean="0"/>
              <a:t>BIMA + OVRO &amp;</a:t>
            </a:r>
            <a:r>
              <a:rPr lang="en-US" sz="1600" b="1" dirty="0" smtClean="0"/>
              <a:t> </a:t>
            </a:r>
            <a:r>
              <a:rPr lang="en-US" sz="1600" dirty="0"/>
              <a:t>8</a:t>
            </a:r>
            <a:r>
              <a:rPr lang="en-US" sz="1600" dirty="0" smtClean="0"/>
              <a:t> x 3.5-m</a:t>
            </a:r>
            <a:endParaRPr lang="en-US" sz="1600" dirty="0"/>
          </a:p>
        </p:txBody>
      </p:sp>
    </p:spTree>
    <p:extLst>
      <p:ext uri="{BB962C8B-B14F-4D97-AF65-F5344CB8AC3E}">
        <p14:creationId xmlns:p14="http://schemas.microsoft.com/office/powerpoint/2010/main" val="285569910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ED2568-F2F2-4465-B14D-8D9E5761A720}" type="datetime4">
              <a:rPr lang="en-US" smtClean="0"/>
              <a:t>August 25, 2017</a:t>
            </a:fld>
            <a:endParaRPr lang="es-ES_tradnl" dirty="0"/>
          </a:p>
        </p:txBody>
      </p:sp>
      <p:sp>
        <p:nvSpPr>
          <p:cNvPr id="3" name="Content Placeholder 2"/>
          <p:cNvSpPr>
            <a:spLocks noGrp="1"/>
          </p:cNvSpPr>
          <p:nvPr>
            <p:ph sz="quarter" idx="12"/>
          </p:nvPr>
        </p:nvSpPr>
        <p:spPr>
          <a:xfrm>
            <a:off x="495300" y="1600200"/>
            <a:ext cx="9227256" cy="4382912"/>
          </a:xfrm>
        </p:spPr>
        <p:txBody>
          <a:bodyPr/>
          <a:lstStyle/>
          <a:p>
            <a:pPr>
              <a:buFont typeface="Wingdings" charset="2"/>
              <a:buChar char="Ø"/>
            </a:pPr>
            <a:r>
              <a:rPr lang="en-US" sz="2400" dirty="0" smtClean="0">
                <a:latin typeface="+mn-lt"/>
              </a:rPr>
              <a:t>The scientific results based on IRAM data are very rich, encompassing nearly all the major topics of modern astronomy. </a:t>
            </a:r>
          </a:p>
          <a:p>
            <a:pPr>
              <a:buFont typeface="Wingdings" charset="2"/>
              <a:buChar char="Ø"/>
            </a:pPr>
            <a:r>
              <a:rPr lang="en-US" sz="2400" dirty="0">
                <a:latin typeface="+mn-lt"/>
              </a:rPr>
              <a:t>I</a:t>
            </a:r>
            <a:r>
              <a:rPr lang="en-US" sz="2400" dirty="0" smtClean="0">
                <a:latin typeface="+mn-lt"/>
              </a:rPr>
              <a:t>n many cases, pioneering work was performed at both the 30-meter and </a:t>
            </a:r>
            <a:r>
              <a:rPr lang="en-US" sz="2400" dirty="0" smtClean="0">
                <a:latin typeface="+mn-lt"/>
              </a:rPr>
              <a:t>the </a:t>
            </a:r>
            <a:r>
              <a:rPr lang="en-US" sz="2400" dirty="0" err="1" smtClean="0">
                <a:latin typeface="+mn-lt"/>
              </a:rPr>
              <a:t>PdBI</a:t>
            </a:r>
            <a:r>
              <a:rPr lang="en-US" sz="2400" dirty="0">
                <a:latin typeface="+mn-lt"/>
              </a:rPr>
              <a:t> </a:t>
            </a:r>
            <a:r>
              <a:rPr lang="en-US" sz="2400" dirty="0" smtClean="0">
                <a:latin typeface="+mn-lt"/>
              </a:rPr>
              <a:t>where</a:t>
            </a:r>
            <a:r>
              <a:rPr lang="en-US" sz="2400" dirty="0" smtClean="0">
                <a:latin typeface="+mn-lt"/>
              </a:rPr>
              <a:t>, at the beginning, ‘proof of concept’ work was </a:t>
            </a:r>
            <a:r>
              <a:rPr lang="en-US" sz="2400" dirty="0" smtClean="0">
                <a:latin typeface="+mn-lt"/>
              </a:rPr>
              <a:t>done, </a:t>
            </a:r>
            <a:r>
              <a:rPr lang="en-US" sz="2400" dirty="0" smtClean="0">
                <a:latin typeface="+mn-lt"/>
              </a:rPr>
              <a:t>leading to discovery paths. </a:t>
            </a:r>
            <a:endParaRPr lang="en-US" dirty="0" smtClean="0"/>
          </a:p>
          <a:p>
            <a:pPr>
              <a:buFont typeface="Wingdings" charset="2"/>
              <a:buChar char="Ø"/>
            </a:pPr>
            <a:r>
              <a:rPr lang="en-US" sz="2400" dirty="0" smtClean="0">
                <a:latin typeface="+mn-lt"/>
              </a:rPr>
              <a:t>Major advances were achieved in the fields of star formation, </a:t>
            </a:r>
            <a:r>
              <a:rPr lang="en-US" sz="2400" dirty="0" err="1" smtClean="0">
                <a:latin typeface="+mn-lt"/>
              </a:rPr>
              <a:t>protostellar</a:t>
            </a:r>
            <a:r>
              <a:rPr lang="en-US" sz="2400" dirty="0" smtClean="0">
                <a:latin typeface="+mn-lt"/>
              </a:rPr>
              <a:t> disks, </a:t>
            </a:r>
            <a:r>
              <a:rPr lang="en-US" sz="2400" dirty="0" err="1" smtClean="0">
                <a:latin typeface="+mn-lt"/>
              </a:rPr>
              <a:t>astrochemistry</a:t>
            </a:r>
            <a:r>
              <a:rPr lang="en-US" sz="2400" dirty="0" smtClean="0">
                <a:latin typeface="+mn-lt"/>
              </a:rPr>
              <a:t>, evolved stars, galaxies and high-</a:t>
            </a:r>
            <a:r>
              <a:rPr lang="en-US" sz="2400" i="1" dirty="0" smtClean="0">
                <a:latin typeface="+mn-lt"/>
              </a:rPr>
              <a:t>z</a:t>
            </a:r>
            <a:r>
              <a:rPr lang="en-US" sz="2400" dirty="0" smtClean="0">
                <a:latin typeface="+mn-lt"/>
              </a:rPr>
              <a:t> objects.  </a:t>
            </a:r>
          </a:p>
          <a:p>
            <a:pPr>
              <a:buFont typeface="Wingdings" charset="2"/>
              <a:buChar char="Ø"/>
            </a:pPr>
            <a:r>
              <a:rPr lang="en-US" sz="2400" dirty="0" smtClean="0">
                <a:latin typeface="+mn-lt"/>
              </a:rPr>
              <a:t>The relatively late, though very successful, introduction of Large Programs in the late 2000’s lead to major projects that have had lasting legacy value (e.g., ‘Galaxy Formation History’ or ‘M51’)</a:t>
            </a:r>
          </a:p>
        </p:txBody>
      </p:sp>
      <p:sp>
        <p:nvSpPr>
          <p:cNvPr id="5" name="Text Placeholder 4"/>
          <p:cNvSpPr>
            <a:spLocks noGrp="1"/>
          </p:cNvSpPr>
          <p:nvPr>
            <p:ph type="body" sz="quarter" idx="14"/>
          </p:nvPr>
        </p:nvSpPr>
        <p:spPr/>
        <p:txBody>
          <a:bodyPr/>
          <a:lstStyle/>
          <a:p>
            <a:r>
              <a:rPr lang="en-US" dirty="0" smtClean="0"/>
              <a:t>Scientific Impact of IRAM Facilities</a:t>
            </a:r>
            <a:endParaRPr lang="en-US" dirty="0"/>
          </a:p>
        </p:txBody>
      </p:sp>
    </p:spTree>
    <p:extLst>
      <p:ext uri="{BB962C8B-B14F-4D97-AF65-F5344CB8AC3E}">
        <p14:creationId xmlns:p14="http://schemas.microsoft.com/office/powerpoint/2010/main" val="189807904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ED2568-F2F2-4465-B14D-8D9E5761A720}" type="datetime4">
              <a:rPr lang="en-US" smtClean="0"/>
              <a:t>August 25, 2017</a:t>
            </a:fld>
            <a:endParaRPr lang="es-ES_tradnl" dirty="0"/>
          </a:p>
        </p:txBody>
      </p:sp>
      <p:sp>
        <p:nvSpPr>
          <p:cNvPr id="5" name="Text Placeholder 4"/>
          <p:cNvSpPr>
            <a:spLocks noGrp="1"/>
          </p:cNvSpPr>
          <p:nvPr>
            <p:ph type="body" sz="quarter" idx="14"/>
          </p:nvPr>
        </p:nvSpPr>
        <p:spPr>
          <a:xfrm>
            <a:off x="949325" y="103014"/>
            <a:ext cx="8204835" cy="838199"/>
          </a:xfrm>
        </p:spPr>
        <p:txBody>
          <a:bodyPr/>
          <a:lstStyle/>
          <a:p>
            <a:r>
              <a:rPr lang="en-US" dirty="0" smtClean="0">
                <a:solidFill>
                  <a:srgbClr val="FFFFFF"/>
                </a:solidFill>
              </a:rPr>
              <a:t>Scientific Results Using IRAM Facilities</a:t>
            </a:r>
            <a:endParaRPr lang="en-US" dirty="0">
              <a:solidFill>
                <a:srgbClr val="FFFFFF"/>
              </a:solidFill>
            </a:endParaRPr>
          </a:p>
        </p:txBody>
      </p:sp>
      <p:pic>
        <p:nvPicPr>
          <p:cNvPr id="6" name="Picture 5"/>
          <p:cNvPicPr>
            <a:picLocks noChangeAspect="1"/>
          </p:cNvPicPr>
          <p:nvPr/>
        </p:nvPicPr>
        <p:blipFill>
          <a:blip r:embed="rId2"/>
          <a:stretch>
            <a:fillRect/>
          </a:stretch>
        </p:blipFill>
        <p:spPr>
          <a:xfrm>
            <a:off x="206022" y="872066"/>
            <a:ext cx="2454716" cy="4645378"/>
          </a:xfrm>
          <a:prstGeom prst="rect">
            <a:avLst/>
          </a:prstGeom>
        </p:spPr>
      </p:pic>
      <p:sp>
        <p:nvSpPr>
          <p:cNvPr id="7" name="TextBox 6"/>
          <p:cNvSpPr txBox="1"/>
          <p:nvPr/>
        </p:nvSpPr>
        <p:spPr>
          <a:xfrm>
            <a:off x="1640769" y="1350377"/>
            <a:ext cx="818654" cy="338554"/>
          </a:xfrm>
          <a:prstGeom prst="rect">
            <a:avLst/>
          </a:prstGeom>
          <a:noFill/>
        </p:spPr>
        <p:txBody>
          <a:bodyPr wrap="none" rtlCol="0">
            <a:spAutoFit/>
          </a:bodyPr>
          <a:lstStyle/>
          <a:p>
            <a:r>
              <a:rPr lang="en-US" sz="1600" dirty="0" smtClean="0"/>
              <a:t>1.3 mm</a:t>
            </a:r>
            <a:endParaRPr lang="en-US" sz="1600" dirty="0"/>
          </a:p>
        </p:txBody>
      </p:sp>
      <p:sp>
        <p:nvSpPr>
          <p:cNvPr id="8" name="TextBox 7"/>
          <p:cNvSpPr txBox="1"/>
          <p:nvPr/>
        </p:nvSpPr>
        <p:spPr>
          <a:xfrm>
            <a:off x="1640769" y="3464222"/>
            <a:ext cx="585717" cy="338554"/>
          </a:xfrm>
          <a:prstGeom prst="rect">
            <a:avLst/>
          </a:prstGeom>
          <a:noFill/>
        </p:spPr>
        <p:txBody>
          <a:bodyPr wrap="none" rtlCol="0">
            <a:spAutoFit/>
          </a:bodyPr>
          <a:lstStyle/>
          <a:p>
            <a:r>
              <a:rPr lang="en-US" sz="1600" dirty="0" smtClean="0"/>
              <a:t>2 cm</a:t>
            </a:r>
            <a:endParaRPr lang="en-US" sz="1600" dirty="0"/>
          </a:p>
        </p:txBody>
      </p:sp>
      <p:pic>
        <p:nvPicPr>
          <p:cNvPr id="9" name="Picture 8"/>
          <p:cNvPicPr>
            <a:picLocks noChangeAspect="1"/>
          </p:cNvPicPr>
          <p:nvPr/>
        </p:nvPicPr>
        <p:blipFill>
          <a:blip r:embed="rId3"/>
          <a:stretch>
            <a:fillRect/>
          </a:stretch>
        </p:blipFill>
        <p:spPr>
          <a:xfrm>
            <a:off x="2519628" y="1291815"/>
            <a:ext cx="2024497" cy="4465517"/>
          </a:xfrm>
          <a:prstGeom prst="rect">
            <a:avLst/>
          </a:prstGeom>
        </p:spPr>
      </p:pic>
      <p:sp>
        <p:nvSpPr>
          <p:cNvPr id="10" name="TextBox 9"/>
          <p:cNvSpPr txBox="1"/>
          <p:nvPr/>
        </p:nvSpPr>
        <p:spPr>
          <a:xfrm>
            <a:off x="3725471" y="1284590"/>
            <a:ext cx="578003" cy="338554"/>
          </a:xfrm>
          <a:prstGeom prst="rect">
            <a:avLst/>
          </a:prstGeom>
          <a:noFill/>
        </p:spPr>
        <p:txBody>
          <a:bodyPr wrap="none" rtlCol="0">
            <a:spAutoFit/>
          </a:bodyPr>
          <a:lstStyle/>
          <a:p>
            <a:r>
              <a:rPr lang="en-US" sz="1600" dirty="0" smtClean="0"/>
              <a:t>(a-b)</a:t>
            </a:r>
            <a:endParaRPr lang="en-US" sz="1600" dirty="0"/>
          </a:p>
        </p:txBody>
      </p:sp>
      <p:sp>
        <p:nvSpPr>
          <p:cNvPr id="11" name="TextBox 10"/>
          <p:cNvSpPr txBox="1"/>
          <p:nvPr/>
        </p:nvSpPr>
        <p:spPr>
          <a:xfrm>
            <a:off x="3601798" y="3365445"/>
            <a:ext cx="949599" cy="338554"/>
          </a:xfrm>
          <a:prstGeom prst="rect">
            <a:avLst/>
          </a:prstGeom>
          <a:noFill/>
        </p:spPr>
        <p:txBody>
          <a:bodyPr wrap="none" rtlCol="0">
            <a:spAutoFit/>
          </a:bodyPr>
          <a:lstStyle/>
          <a:p>
            <a:r>
              <a:rPr lang="en-US" sz="1600" dirty="0" smtClean="0"/>
              <a:t>HCN(1-0)</a:t>
            </a:r>
            <a:endParaRPr lang="en-US" sz="1600" dirty="0"/>
          </a:p>
        </p:txBody>
      </p:sp>
      <p:sp>
        <p:nvSpPr>
          <p:cNvPr id="12" name="TextBox 11"/>
          <p:cNvSpPr txBox="1"/>
          <p:nvPr/>
        </p:nvSpPr>
        <p:spPr>
          <a:xfrm>
            <a:off x="451460" y="6031963"/>
            <a:ext cx="1736573" cy="338554"/>
          </a:xfrm>
          <a:prstGeom prst="rect">
            <a:avLst/>
          </a:prstGeom>
          <a:noFill/>
        </p:spPr>
        <p:txBody>
          <a:bodyPr wrap="none" rtlCol="0">
            <a:spAutoFit/>
          </a:bodyPr>
          <a:lstStyle/>
          <a:p>
            <a:r>
              <a:rPr lang="en-US" sz="1600" dirty="0" err="1" smtClean="0">
                <a:solidFill>
                  <a:srgbClr val="FFFFFF"/>
                </a:solidFill>
              </a:rPr>
              <a:t>Mezger</a:t>
            </a:r>
            <a:r>
              <a:rPr lang="en-US" sz="1600" dirty="0" smtClean="0">
                <a:solidFill>
                  <a:srgbClr val="FFFFFF"/>
                </a:solidFill>
              </a:rPr>
              <a:t> et al. 1987</a:t>
            </a:r>
            <a:endParaRPr lang="en-US" sz="1600" dirty="0">
              <a:solidFill>
                <a:srgbClr val="FFFFFF"/>
              </a:solidFill>
            </a:endParaRPr>
          </a:p>
        </p:txBody>
      </p:sp>
      <p:pic>
        <p:nvPicPr>
          <p:cNvPr id="13" name="Picture 12"/>
          <p:cNvPicPr>
            <a:picLocks noChangeAspect="1"/>
          </p:cNvPicPr>
          <p:nvPr/>
        </p:nvPicPr>
        <p:blipFill>
          <a:blip r:embed="rId4"/>
          <a:stretch>
            <a:fillRect/>
          </a:stretch>
        </p:blipFill>
        <p:spPr>
          <a:xfrm>
            <a:off x="5579533" y="1149897"/>
            <a:ext cx="3959578" cy="4579268"/>
          </a:xfrm>
          <a:prstGeom prst="rect">
            <a:avLst/>
          </a:prstGeom>
        </p:spPr>
      </p:pic>
      <p:sp>
        <p:nvSpPr>
          <p:cNvPr id="15" name="TextBox 14"/>
          <p:cNvSpPr txBox="1"/>
          <p:nvPr/>
        </p:nvSpPr>
        <p:spPr>
          <a:xfrm>
            <a:off x="5727700" y="6017851"/>
            <a:ext cx="1971413" cy="338554"/>
          </a:xfrm>
          <a:prstGeom prst="rect">
            <a:avLst/>
          </a:prstGeom>
          <a:noFill/>
        </p:spPr>
        <p:txBody>
          <a:bodyPr wrap="none" rtlCol="0">
            <a:spAutoFit/>
          </a:bodyPr>
          <a:lstStyle/>
          <a:p>
            <a:r>
              <a:rPr lang="en-US" sz="1600" dirty="0" err="1" smtClean="0">
                <a:solidFill>
                  <a:srgbClr val="FFFFFF"/>
                </a:solidFill>
              </a:rPr>
              <a:t>Guilloteau</a:t>
            </a:r>
            <a:r>
              <a:rPr lang="en-US" sz="1600" dirty="0">
                <a:solidFill>
                  <a:srgbClr val="FFFFFF"/>
                </a:solidFill>
              </a:rPr>
              <a:t> </a:t>
            </a:r>
            <a:r>
              <a:rPr lang="en-US" sz="1600" dirty="0" smtClean="0">
                <a:solidFill>
                  <a:srgbClr val="FFFFFF"/>
                </a:solidFill>
              </a:rPr>
              <a:t>et al. 1990</a:t>
            </a:r>
            <a:endParaRPr lang="en-US" sz="1600" dirty="0">
              <a:solidFill>
                <a:srgbClr val="FFFFFF"/>
              </a:solidFill>
            </a:endParaRPr>
          </a:p>
        </p:txBody>
      </p:sp>
      <p:sp>
        <p:nvSpPr>
          <p:cNvPr id="16" name="TextBox 15"/>
          <p:cNvSpPr txBox="1"/>
          <p:nvPr/>
        </p:nvSpPr>
        <p:spPr>
          <a:xfrm>
            <a:off x="6471854" y="843909"/>
            <a:ext cx="2454518" cy="369332"/>
          </a:xfrm>
          <a:prstGeom prst="rect">
            <a:avLst/>
          </a:prstGeom>
          <a:noFill/>
        </p:spPr>
        <p:txBody>
          <a:bodyPr wrap="none" rtlCol="0">
            <a:spAutoFit/>
          </a:bodyPr>
          <a:lstStyle/>
          <a:p>
            <a:r>
              <a:rPr lang="en-US" sz="1800" dirty="0" smtClean="0">
                <a:solidFill>
                  <a:srgbClr val="FFFFFF"/>
                </a:solidFill>
              </a:rPr>
              <a:t>L1448 in </a:t>
            </a:r>
            <a:r>
              <a:rPr lang="en-US" sz="1800" dirty="0" err="1" smtClean="0">
                <a:solidFill>
                  <a:srgbClr val="FFFFFF"/>
                </a:solidFill>
              </a:rPr>
              <a:t>SiO</a:t>
            </a:r>
            <a:r>
              <a:rPr lang="en-US" sz="1800" dirty="0" smtClean="0">
                <a:solidFill>
                  <a:srgbClr val="FFFFFF"/>
                </a:solidFill>
              </a:rPr>
              <a:t> and H</a:t>
            </a:r>
            <a:r>
              <a:rPr lang="en-US" sz="1800" baseline="30000" dirty="0" smtClean="0">
                <a:solidFill>
                  <a:srgbClr val="FFFFFF"/>
                </a:solidFill>
              </a:rPr>
              <a:t>13</a:t>
            </a:r>
            <a:r>
              <a:rPr lang="en-US" sz="1800" dirty="0" smtClean="0">
                <a:solidFill>
                  <a:srgbClr val="FFFFFF"/>
                </a:solidFill>
              </a:rPr>
              <a:t>CO</a:t>
            </a:r>
            <a:r>
              <a:rPr lang="en-US" sz="1800" baseline="30000" dirty="0" smtClean="0">
                <a:solidFill>
                  <a:srgbClr val="FFFFFF"/>
                </a:solidFill>
              </a:rPr>
              <a:t>+</a:t>
            </a:r>
            <a:endParaRPr lang="en-US" sz="1800" baseline="30000" dirty="0">
              <a:solidFill>
                <a:srgbClr val="FFFFFF"/>
              </a:solidFill>
            </a:endParaRPr>
          </a:p>
        </p:txBody>
      </p:sp>
    </p:spTree>
    <p:extLst>
      <p:ext uri="{BB962C8B-B14F-4D97-AF65-F5344CB8AC3E}">
        <p14:creationId xmlns:p14="http://schemas.microsoft.com/office/powerpoint/2010/main" val="169044863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ED2568-F2F2-4465-B14D-8D9E5761A720}" type="datetime4">
              <a:rPr lang="en-US" smtClean="0"/>
              <a:t>August 25, 2017</a:t>
            </a:fld>
            <a:endParaRPr lang="es-ES_tradnl" dirty="0"/>
          </a:p>
        </p:txBody>
      </p:sp>
      <p:sp>
        <p:nvSpPr>
          <p:cNvPr id="15" name="TextBox 14"/>
          <p:cNvSpPr txBox="1"/>
          <p:nvPr/>
        </p:nvSpPr>
        <p:spPr>
          <a:xfrm>
            <a:off x="7731478" y="5389255"/>
            <a:ext cx="1677062" cy="338554"/>
          </a:xfrm>
          <a:prstGeom prst="rect">
            <a:avLst/>
          </a:prstGeom>
          <a:noFill/>
        </p:spPr>
        <p:txBody>
          <a:bodyPr wrap="none" rtlCol="0">
            <a:spAutoFit/>
          </a:bodyPr>
          <a:lstStyle/>
          <a:p>
            <a:r>
              <a:rPr lang="en-US" sz="1600" dirty="0" err="1" smtClean="0">
                <a:solidFill>
                  <a:srgbClr val="FFFFFF"/>
                </a:solidFill>
              </a:rPr>
              <a:t>Dutrey</a:t>
            </a:r>
            <a:r>
              <a:rPr lang="en-US" sz="1600" dirty="0" smtClean="0">
                <a:solidFill>
                  <a:srgbClr val="FFFFFF"/>
                </a:solidFill>
              </a:rPr>
              <a:t> et al. 1998</a:t>
            </a:r>
            <a:endParaRPr lang="en-US" sz="1600" dirty="0">
              <a:solidFill>
                <a:srgbClr val="FFFFFF"/>
              </a:solidFill>
            </a:endParaRPr>
          </a:p>
        </p:txBody>
      </p:sp>
      <p:sp>
        <p:nvSpPr>
          <p:cNvPr id="22" name="TextBox 21"/>
          <p:cNvSpPr txBox="1"/>
          <p:nvPr/>
        </p:nvSpPr>
        <p:spPr>
          <a:xfrm>
            <a:off x="658989" y="6040819"/>
            <a:ext cx="1649109" cy="338554"/>
          </a:xfrm>
          <a:prstGeom prst="rect">
            <a:avLst/>
          </a:prstGeom>
          <a:noFill/>
        </p:spPr>
        <p:txBody>
          <a:bodyPr wrap="none" rtlCol="0">
            <a:spAutoFit/>
          </a:bodyPr>
          <a:lstStyle/>
          <a:p>
            <a:r>
              <a:rPr lang="en-US" sz="1600" dirty="0" err="1" smtClean="0">
                <a:solidFill>
                  <a:srgbClr val="FFFFFF"/>
                </a:solidFill>
              </a:rPr>
              <a:t>Guélin</a:t>
            </a:r>
            <a:r>
              <a:rPr lang="en-US" sz="1600" dirty="0" smtClean="0">
                <a:solidFill>
                  <a:srgbClr val="FFFFFF"/>
                </a:solidFill>
              </a:rPr>
              <a:t> et al. 1993</a:t>
            </a:r>
            <a:endParaRPr lang="en-US" sz="1600" dirty="0">
              <a:solidFill>
                <a:srgbClr val="FFFFFF"/>
              </a:solidFill>
            </a:endParaRPr>
          </a:p>
        </p:txBody>
      </p:sp>
      <p:pic>
        <p:nvPicPr>
          <p:cNvPr id="24" name="Picture 23"/>
          <p:cNvPicPr>
            <a:picLocks noChangeAspect="1"/>
          </p:cNvPicPr>
          <p:nvPr/>
        </p:nvPicPr>
        <p:blipFill>
          <a:blip r:embed="rId2"/>
          <a:stretch>
            <a:fillRect/>
          </a:stretch>
        </p:blipFill>
        <p:spPr>
          <a:xfrm>
            <a:off x="56447" y="749152"/>
            <a:ext cx="3823459" cy="5291667"/>
          </a:xfrm>
          <a:prstGeom prst="rect">
            <a:avLst/>
          </a:prstGeom>
        </p:spPr>
      </p:pic>
      <p:sp>
        <p:nvSpPr>
          <p:cNvPr id="25" name="TextBox 24"/>
          <p:cNvSpPr txBox="1"/>
          <p:nvPr/>
        </p:nvSpPr>
        <p:spPr>
          <a:xfrm>
            <a:off x="325968" y="225814"/>
            <a:ext cx="3113659" cy="384721"/>
          </a:xfrm>
          <a:prstGeom prst="rect">
            <a:avLst/>
          </a:prstGeom>
          <a:noFill/>
        </p:spPr>
        <p:txBody>
          <a:bodyPr wrap="none" rtlCol="0">
            <a:spAutoFit/>
          </a:bodyPr>
          <a:lstStyle/>
          <a:p>
            <a:r>
              <a:rPr lang="en-US" dirty="0" smtClean="0">
                <a:solidFill>
                  <a:srgbClr val="FFFFFF"/>
                </a:solidFill>
              </a:rPr>
              <a:t>NGC891 in the 1.3 continuum</a:t>
            </a:r>
            <a:endParaRPr lang="en-US" dirty="0">
              <a:solidFill>
                <a:srgbClr val="FFFFFF"/>
              </a:solidFill>
            </a:endParaRPr>
          </a:p>
        </p:txBody>
      </p:sp>
      <p:pic>
        <p:nvPicPr>
          <p:cNvPr id="12" name="Picture 11"/>
          <p:cNvPicPr>
            <a:picLocks noChangeAspect="1"/>
          </p:cNvPicPr>
          <p:nvPr/>
        </p:nvPicPr>
        <p:blipFill>
          <a:blip r:embed="rId3"/>
          <a:stretch>
            <a:fillRect/>
          </a:stretch>
        </p:blipFill>
        <p:spPr>
          <a:xfrm>
            <a:off x="4030381" y="2060222"/>
            <a:ext cx="6022765" cy="2981302"/>
          </a:xfrm>
          <a:prstGeom prst="rect">
            <a:avLst/>
          </a:prstGeom>
        </p:spPr>
      </p:pic>
      <p:sp>
        <p:nvSpPr>
          <p:cNvPr id="13" name="TextBox 12"/>
          <p:cNvSpPr txBox="1"/>
          <p:nvPr/>
        </p:nvSpPr>
        <p:spPr>
          <a:xfrm>
            <a:off x="6664257" y="1400397"/>
            <a:ext cx="855554" cy="384721"/>
          </a:xfrm>
          <a:prstGeom prst="rect">
            <a:avLst/>
          </a:prstGeom>
          <a:noFill/>
        </p:spPr>
        <p:txBody>
          <a:bodyPr wrap="none" rtlCol="0">
            <a:spAutoFit/>
          </a:bodyPr>
          <a:lstStyle/>
          <a:p>
            <a:r>
              <a:rPr lang="en-US" dirty="0" err="1" smtClean="0">
                <a:solidFill>
                  <a:srgbClr val="FFFFFF"/>
                </a:solidFill>
              </a:rPr>
              <a:t>GGTau</a:t>
            </a:r>
            <a:endParaRPr lang="en-US" dirty="0">
              <a:solidFill>
                <a:srgbClr val="FFFFFF"/>
              </a:solidFill>
            </a:endParaRPr>
          </a:p>
        </p:txBody>
      </p:sp>
    </p:spTree>
    <p:extLst>
      <p:ext uri="{BB962C8B-B14F-4D97-AF65-F5344CB8AC3E}">
        <p14:creationId xmlns:p14="http://schemas.microsoft.com/office/powerpoint/2010/main" val="414724864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ED2568-F2F2-4465-B14D-8D9E5761A720}" type="datetime4">
              <a:rPr lang="en-US" smtClean="0"/>
              <a:t>August 25, 2017</a:t>
            </a:fld>
            <a:endParaRPr lang="es-ES_tradnl" dirty="0"/>
          </a:p>
        </p:txBody>
      </p:sp>
      <p:sp>
        <p:nvSpPr>
          <p:cNvPr id="15" name="TextBox 14"/>
          <p:cNvSpPr txBox="1"/>
          <p:nvPr/>
        </p:nvSpPr>
        <p:spPr>
          <a:xfrm>
            <a:off x="7491589" y="6017797"/>
            <a:ext cx="1738677" cy="338554"/>
          </a:xfrm>
          <a:prstGeom prst="rect">
            <a:avLst/>
          </a:prstGeom>
          <a:noFill/>
        </p:spPr>
        <p:txBody>
          <a:bodyPr wrap="none" rtlCol="0">
            <a:spAutoFit/>
          </a:bodyPr>
          <a:lstStyle/>
          <a:p>
            <a:r>
              <a:rPr lang="en-US" sz="1600" dirty="0" err="1" smtClean="0">
                <a:solidFill>
                  <a:srgbClr val="FFFFFF"/>
                </a:solidFill>
              </a:rPr>
              <a:t>Omont</a:t>
            </a:r>
            <a:r>
              <a:rPr lang="en-US" sz="1600" dirty="0" smtClean="0">
                <a:solidFill>
                  <a:srgbClr val="FFFFFF"/>
                </a:solidFill>
              </a:rPr>
              <a:t>  et al. 1995</a:t>
            </a:r>
            <a:endParaRPr lang="en-US" sz="1600" dirty="0">
              <a:solidFill>
                <a:srgbClr val="FFFFFF"/>
              </a:solidFill>
            </a:endParaRPr>
          </a:p>
        </p:txBody>
      </p:sp>
      <p:sp>
        <p:nvSpPr>
          <p:cNvPr id="18" name="TextBox 17"/>
          <p:cNvSpPr txBox="1"/>
          <p:nvPr/>
        </p:nvSpPr>
        <p:spPr>
          <a:xfrm>
            <a:off x="6884810" y="601617"/>
            <a:ext cx="2346641" cy="384721"/>
          </a:xfrm>
          <a:prstGeom prst="rect">
            <a:avLst/>
          </a:prstGeom>
          <a:noFill/>
        </p:spPr>
        <p:txBody>
          <a:bodyPr wrap="none" rtlCol="0">
            <a:spAutoFit/>
          </a:bodyPr>
          <a:lstStyle/>
          <a:p>
            <a:r>
              <a:rPr lang="en-US" dirty="0" smtClean="0">
                <a:solidFill>
                  <a:srgbClr val="FFFFFF"/>
                </a:solidFill>
              </a:rPr>
              <a:t>BR1202-0725 at </a:t>
            </a:r>
            <a:r>
              <a:rPr lang="en-US" i="1" dirty="0" smtClean="0">
                <a:solidFill>
                  <a:srgbClr val="FFFFFF"/>
                </a:solidFill>
              </a:rPr>
              <a:t>z</a:t>
            </a:r>
            <a:r>
              <a:rPr lang="en-US" dirty="0" smtClean="0">
                <a:solidFill>
                  <a:srgbClr val="FFFFFF"/>
                </a:solidFill>
              </a:rPr>
              <a:t>=4.7 </a:t>
            </a:r>
            <a:endParaRPr lang="en-US" dirty="0">
              <a:solidFill>
                <a:srgbClr val="FFFFFF"/>
              </a:solidFill>
            </a:endParaRPr>
          </a:p>
        </p:txBody>
      </p:sp>
      <p:pic>
        <p:nvPicPr>
          <p:cNvPr id="16" name="Picture 15"/>
          <p:cNvPicPr>
            <a:picLocks noChangeAspect="1"/>
          </p:cNvPicPr>
          <p:nvPr/>
        </p:nvPicPr>
        <p:blipFill>
          <a:blip r:embed="rId2"/>
          <a:stretch>
            <a:fillRect/>
          </a:stretch>
        </p:blipFill>
        <p:spPr>
          <a:xfrm>
            <a:off x="155221" y="1141811"/>
            <a:ext cx="5040639" cy="4601413"/>
          </a:xfrm>
          <a:prstGeom prst="rect">
            <a:avLst/>
          </a:prstGeom>
        </p:spPr>
      </p:pic>
      <p:sp>
        <p:nvSpPr>
          <p:cNvPr id="17" name="TextBox 16"/>
          <p:cNvSpPr txBox="1"/>
          <p:nvPr/>
        </p:nvSpPr>
        <p:spPr>
          <a:xfrm>
            <a:off x="283636" y="239958"/>
            <a:ext cx="4237057" cy="677108"/>
          </a:xfrm>
          <a:prstGeom prst="rect">
            <a:avLst/>
          </a:prstGeom>
          <a:noFill/>
        </p:spPr>
        <p:txBody>
          <a:bodyPr wrap="none" rtlCol="0">
            <a:spAutoFit/>
          </a:bodyPr>
          <a:lstStyle/>
          <a:p>
            <a:pPr marL="342900" indent="-342900">
              <a:buFont typeface="Wingdings" charset="2"/>
              <a:buChar char="ü"/>
            </a:pPr>
            <a:r>
              <a:rPr lang="en-US" dirty="0" smtClean="0">
                <a:solidFill>
                  <a:srgbClr val="FFFFFF"/>
                </a:solidFill>
              </a:rPr>
              <a:t>HDF850.1 at 1.3 continuum with </a:t>
            </a:r>
            <a:r>
              <a:rPr lang="en-US" dirty="0" err="1" smtClean="0">
                <a:solidFill>
                  <a:srgbClr val="FFFFFF"/>
                </a:solidFill>
              </a:rPr>
              <a:t>PdBI</a:t>
            </a:r>
            <a:endParaRPr lang="en-US" dirty="0" smtClean="0">
              <a:solidFill>
                <a:srgbClr val="FFFFFF"/>
              </a:solidFill>
            </a:endParaRPr>
          </a:p>
          <a:p>
            <a:pPr marL="342900" indent="-342900">
              <a:buFont typeface="Wingdings" charset="2"/>
              <a:buChar char="ü"/>
            </a:pPr>
            <a:r>
              <a:rPr lang="en-US" dirty="0" smtClean="0">
                <a:solidFill>
                  <a:srgbClr val="FFFFFF"/>
                </a:solidFill>
              </a:rPr>
              <a:t>Identification: </a:t>
            </a:r>
            <a:r>
              <a:rPr lang="en-US" i="1" dirty="0" smtClean="0">
                <a:solidFill>
                  <a:srgbClr val="FFFFFF"/>
                </a:solidFill>
              </a:rPr>
              <a:t>z</a:t>
            </a:r>
            <a:r>
              <a:rPr lang="en-US" dirty="0" smtClean="0">
                <a:solidFill>
                  <a:srgbClr val="FFFFFF"/>
                </a:solidFill>
              </a:rPr>
              <a:t>=5.2  galaxy </a:t>
            </a:r>
            <a:endParaRPr lang="en-US" dirty="0">
              <a:solidFill>
                <a:srgbClr val="FFFFFF"/>
              </a:solidFill>
            </a:endParaRPr>
          </a:p>
        </p:txBody>
      </p:sp>
      <p:sp>
        <p:nvSpPr>
          <p:cNvPr id="23" name="TextBox 22"/>
          <p:cNvSpPr txBox="1"/>
          <p:nvPr/>
        </p:nvSpPr>
        <p:spPr>
          <a:xfrm>
            <a:off x="658989" y="6040819"/>
            <a:ext cx="3490859" cy="338554"/>
          </a:xfrm>
          <a:prstGeom prst="rect">
            <a:avLst/>
          </a:prstGeom>
          <a:noFill/>
        </p:spPr>
        <p:txBody>
          <a:bodyPr wrap="none" rtlCol="0">
            <a:spAutoFit/>
          </a:bodyPr>
          <a:lstStyle/>
          <a:p>
            <a:r>
              <a:rPr lang="en-US" sz="1600" dirty="0" err="1" smtClean="0">
                <a:solidFill>
                  <a:srgbClr val="FFFFFF"/>
                </a:solidFill>
              </a:rPr>
              <a:t>Downes</a:t>
            </a:r>
            <a:r>
              <a:rPr lang="en-US" sz="1600" dirty="0" smtClean="0">
                <a:solidFill>
                  <a:srgbClr val="FFFFFF"/>
                </a:solidFill>
              </a:rPr>
              <a:t> et al. 1999 / Walter et al.  2012</a:t>
            </a:r>
            <a:endParaRPr lang="en-US" sz="1600" dirty="0">
              <a:solidFill>
                <a:srgbClr val="FFFFFF"/>
              </a:solidFill>
            </a:endParaRPr>
          </a:p>
        </p:txBody>
      </p:sp>
      <p:pic>
        <p:nvPicPr>
          <p:cNvPr id="3" name="Picture 2"/>
          <p:cNvPicPr>
            <a:picLocks noChangeAspect="1"/>
          </p:cNvPicPr>
          <p:nvPr/>
        </p:nvPicPr>
        <p:blipFill>
          <a:blip r:embed="rId3"/>
          <a:stretch>
            <a:fillRect/>
          </a:stretch>
        </p:blipFill>
        <p:spPr>
          <a:xfrm>
            <a:off x="5234413" y="1155922"/>
            <a:ext cx="4671587" cy="4601413"/>
          </a:xfrm>
          <a:prstGeom prst="rect">
            <a:avLst/>
          </a:prstGeom>
        </p:spPr>
      </p:pic>
      <p:pic>
        <p:nvPicPr>
          <p:cNvPr id="4" name="Picture 3"/>
          <p:cNvPicPr>
            <a:picLocks noChangeAspect="1"/>
          </p:cNvPicPr>
          <p:nvPr/>
        </p:nvPicPr>
        <p:blipFill>
          <a:blip r:embed="rId4"/>
          <a:stretch>
            <a:fillRect/>
          </a:stretch>
        </p:blipFill>
        <p:spPr>
          <a:xfrm>
            <a:off x="-126999" y="1141811"/>
            <a:ext cx="5313536" cy="4601413"/>
          </a:xfrm>
          <a:prstGeom prst="rect">
            <a:avLst/>
          </a:prstGeom>
        </p:spPr>
      </p:pic>
    </p:spTree>
    <p:extLst>
      <p:ext uri="{BB962C8B-B14F-4D97-AF65-F5344CB8AC3E}">
        <p14:creationId xmlns:p14="http://schemas.microsoft.com/office/powerpoint/2010/main" val="3854763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anim calcmode="lin" valueType="num">
                                      <p:cBhvr additive="base">
                                        <p:cTn id="11" dur="500" fill="hold"/>
                                        <p:tgtEl>
                                          <p:spTgt spid="17">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ED2568-F2F2-4465-B14D-8D9E5761A720}" type="datetime4">
              <a:rPr lang="en-US" smtClean="0"/>
              <a:t>August 25, 2017</a:t>
            </a:fld>
            <a:endParaRPr lang="es-ES_tradnl" dirty="0"/>
          </a:p>
        </p:txBody>
      </p:sp>
      <p:pic>
        <p:nvPicPr>
          <p:cNvPr id="10" name="Picture 9"/>
          <p:cNvPicPr>
            <a:picLocks noChangeAspect="1"/>
          </p:cNvPicPr>
          <p:nvPr/>
        </p:nvPicPr>
        <p:blipFill>
          <a:blip r:embed="rId2"/>
          <a:stretch>
            <a:fillRect/>
          </a:stretch>
        </p:blipFill>
        <p:spPr>
          <a:xfrm>
            <a:off x="495300" y="474752"/>
            <a:ext cx="9086144" cy="6246724"/>
          </a:xfrm>
          <a:prstGeom prst="rect">
            <a:avLst/>
          </a:prstGeom>
        </p:spPr>
      </p:pic>
    </p:spTree>
    <p:extLst>
      <p:ext uri="{BB962C8B-B14F-4D97-AF65-F5344CB8AC3E}">
        <p14:creationId xmlns:p14="http://schemas.microsoft.com/office/powerpoint/2010/main" val="212324380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575778" y="6312252"/>
            <a:ext cx="3244144" cy="365125"/>
          </a:xfrm>
        </p:spPr>
        <p:txBody>
          <a:bodyPr/>
          <a:lstStyle/>
          <a:p>
            <a:r>
              <a:rPr lang="es-ES_tradnl" baseline="30000" dirty="0" smtClean="0"/>
              <a:t>12</a:t>
            </a:r>
            <a:r>
              <a:rPr lang="es-ES_tradnl" dirty="0" smtClean="0"/>
              <a:t>CO(</a:t>
            </a:r>
            <a:r>
              <a:rPr lang="es-ES_tradnl" dirty="0" err="1" smtClean="0"/>
              <a:t>blue</a:t>
            </a:r>
            <a:r>
              <a:rPr lang="es-ES_tradnl" dirty="0" smtClean="0"/>
              <a:t>), </a:t>
            </a:r>
            <a:r>
              <a:rPr lang="es-ES_tradnl" baseline="30000" dirty="0" smtClean="0"/>
              <a:t>13</a:t>
            </a:r>
            <a:r>
              <a:rPr lang="es-ES_tradnl" dirty="0" smtClean="0"/>
              <a:t>CO(</a:t>
            </a:r>
            <a:r>
              <a:rPr lang="es-ES_tradnl" dirty="0" err="1" smtClean="0"/>
              <a:t>green</a:t>
            </a:r>
            <a:r>
              <a:rPr lang="es-ES_tradnl" dirty="0" smtClean="0"/>
              <a:t>) and C</a:t>
            </a:r>
            <a:r>
              <a:rPr lang="es-ES_tradnl" baseline="30000" dirty="0" smtClean="0"/>
              <a:t>18</a:t>
            </a:r>
            <a:r>
              <a:rPr lang="es-ES_tradnl" dirty="0" smtClean="0"/>
              <a:t>O (red)</a:t>
            </a:r>
            <a:endParaRPr lang="es-ES_tradnl" dirty="0"/>
          </a:p>
        </p:txBody>
      </p:sp>
      <p:pic>
        <p:nvPicPr>
          <p:cNvPr id="7" name="Picture 6" descr="Horsehea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72" y="606776"/>
            <a:ext cx="9718650" cy="5705476"/>
          </a:xfrm>
          <a:prstGeom prst="rect">
            <a:avLst/>
          </a:prstGeom>
        </p:spPr>
      </p:pic>
    </p:spTree>
    <p:extLst>
      <p:ext uri="{BB962C8B-B14F-4D97-AF65-F5344CB8AC3E}">
        <p14:creationId xmlns:p14="http://schemas.microsoft.com/office/powerpoint/2010/main" val="130844123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E624C5B-C152-4E73-B1F9-9E4180DA906A}" type="datetime4">
              <a:rPr lang="en-US" smtClean="0"/>
              <a:t>August 25, 2017</a:t>
            </a:fld>
            <a:endParaRPr lang="es-ES_tradnl" dirty="0"/>
          </a:p>
        </p:txBody>
      </p:sp>
      <p:sp>
        <p:nvSpPr>
          <p:cNvPr id="6" name="Text Placeholder 5"/>
          <p:cNvSpPr>
            <a:spLocks noGrp="1"/>
          </p:cNvSpPr>
          <p:nvPr>
            <p:ph type="body" sz="quarter" idx="14"/>
          </p:nvPr>
        </p:nvSpPr>
        <p:spPr>
          <a:xfrm>
            <a:off x="949325" y="18348"/>
            <a:ext cx="8204835" cy="838199"/>
          </a:xfrm>
        </p:spPr>
        <p:txBody>
          <a:bodyPr/>
          <a:lstStyle/>
          <a:p>
            <a:r>
              <a:rPr lang="en-GB" sz="2400" dirty="0" smtClean="0"/>
              <a:t>Comments on the IRAM Organization</a:t>
            </a:r>
            <a:endParaRPr lang="en-GB" sz="1800" dirty="0"/>
          </a:p>
        </p:txBody>
      </p:sp>
      <p:sp>
        <p:nvSpPr>
          <p:cNvPr id="14" name="TextBox 13"/>
          <p:cNvSpPr txBox="1"/>
          <p:nvPr/>
        </p:nvSpPr>
        <p:spPr>
          <a:xfrm>
            <a:off x="36031" y="3077580"/>
            <a:ext cx="9884080" cy="3970318"/>
          </a:xfrm>
          <a:prstGeom prst="rect">
            <a:avLst/>
          </a:prstGeom>
          <a:noFill/>
        </p:spPr>
        <p:txBody>
          <a:bodyPr wrap="square" rtlCol="0">
            <a:spAutoFit/>
          </a:bodyPr>
          <a:lstStyle/>
          <a:p>
            <a:pPr marL="285750" indent="-285750">
              <a:buFont typeface="Wingdings" charset="2"/>
              <a:buChar char="Ø"/>
            </a:pPr>
            <a:r>
              <a:rPr lang="en-US" sz="1800" dirty="0" smtClean="0"/>
              <a:t>Unique synergy between single-dish (30-m) and interferometer (15-m)</a:t>
            </a:r>
          </a:p>
          <a:p>
            <a:pPr marL="285750" indent="-285750">
              <a:buFont typeface="Wingdings" charset="2"/>
              <a:buChar char="Ø"/>
            </a:pPr>
            <a:r>
              <a:rPr lang="en-US" sz="1800" dirty="0" smtClean="0"/>
              <a:t>Center of technological expertise in mm-wavelengths: receivers (junctions), </a:t>
            </a:r>
            <a:r>
              <a:rPr lang="en-US" sz="1800" dirty="0" err="1" smtClean="0"/>
              <a:t>correlators</a:t>
            </a:r>
            <a:r>
              <a:rPr lang="en-US" sz="1800" dirty="0" smtClean="0"/>
              <a:t>, and software</a:t>
            </a:r>
          </a:p>
          <a:p>
            <a:pPr marL="285750" indent="-285750">
              <a:buFont typeface="Wingdings" charset="2"/>
              <a:buChar char="Ø"/>
            </a:pPr>
            <a:r>
              <a:rPr lang="en-US" sz="1800" dirty="0" smtClean="0"/>
              <a:t>Top-level staff covering all aspects from technology to science </a:t>
            </a:r>
          </a:p>
          <a:p>
            <a:pPr marL="285750" indent="-285750">
              <a:buFont typeface="Wingdings" charset="2"/>
              <a:buChar char="Ø"/>
            </a:pPr>
            <a:r>
              <a:rPr lang="en-US" sz="1800" dirty="0" smtClean="0"/>
              <a:t>Strong partnership between MPG, CNRS &amp; IGN </a:t>
            </a:r>
          </a:p>
          <a:p>
            <a:pPr marL="285750" indent="-285750">
              <a:buFont typeface="Wingdings" charset="2"/>
              <a:buChar char="Ø"/>
            </a:pPr>
            <a:r>
              <a:rPr lang="en-US" sz="1800" dirty="0" smtClean="0"/>
              <a:t>Clarity in governance: IRAM is a legal (French) entity; the Director has both authority and responsibility; decision-making process is well-defined</a:t>
            </a:r>
          </a:p>
          <a:p>
            <a:pPr marL="285750" indent="-285750">
              <a:buFont typeface="Wingdings" charset="2"/>
              <a:buChar char="Ø"/>
            </a:pPr>
            <a:r>
              <a:rPr lang="en-US" sz="1800" dirty="0"/>
              <a:t>Stability, e.g., since </a:t>
            </a:r>
            <a:r>
              <a:rPr lang="en-US" sz="1800" dirty="0" smtClean="0"/>
              <a:t>creation </a:t>
            </a:r>
            <a:r>
              <a:rPr lang="en-US" sz="1800" dirty="0"/>
              <a:t>four directors (Peter de </a:t>
            </a:r>
            <a:r>
              <a:rPr lang="en-US" sz="1800" dirty="0" err="1"/>
              <a:t>Jonge</a:t>
            </a:r>
            <a:r>
              <a:rPr lang="en-US" sz="1800" dirty="0"/>
              <a:t>, Michael </a:t>
            </a:r>
            <a:r>
              <a:rPr lang="en-US" sz="1800" dirty="0" err="1"/>
              <a:t>Grewing</a:t>
            </a:r>
            <a:r>
              <a:rPr lang="en-US" sz="1800" dirty="0"/>
              <a:t>, Pierre Cox and Karl-Friedrich Schuster</a:t>
            </a:r>
            <a:r>
              <a:rPr lang="en-US" sz="1800" dirty="0" smtClean="0"/>
              <a:t>)</a:t>
            </a:r>
          </a:p>
          <a:p>
            <a:pPr marL="285750" indent="-285750">
              <a:buFont typeface="Wingdings" charset="2"/>
              <a:buChar char="Ø"/>
            </a:pPr>
            <a:r>
              <a:rPr lang="en-US" sz="1800" dirty="0" smtClean="0"/>
              <a:t>Multi-year budget covering yearly operations as well as in-house developments; forward-looking planning resulting, since the beginning of IRAM, in gradual and sustained increases of the facilities’ capabilities (efficiency, sensitivity</a:t>
            </a:r>
            <a:r>
              <a:rPr lang="is-IS" sz="1800" dirty="0" smtClean="0"/>
              <a:t>…)</a:t>
            </a:r>
            <a:endParaRPr lang="en-US" sz="1800" dirty="0" smtClean="0"/>
          </a:p>
          <a:p>
            <a:pPr marL="285750" indent="-285750">
              <a:buFont typeface="Wingdings" charset="2"/>
              <a:buChar char="Ø"/>
            </a:pPr>
            <a:endParaRPr lang="en-US" sz="1800" dirty="0" smtClean="0"/>
          </a:p>
          <a:p>
            <a:pPr marL="285750" indent="-285750">
              <a:buFont typeface="Wingdings" charset="2"/>
              <a:buChar char="Ø"/>
            </a:pPr>
            <a:endParaRPr lang="en-US" sz="1800" dirty="0" smtClean="0"/>
          </a:p>
          <a:p>
            <a:pPr marL="285750" indent="-285750">
              <a:buFont typeface="Wingdings" charset="2"/>
              <a:buChar char="Ø"/>
            </a:pPr>
            <a:endParaRPr lang="en-US" sz="1800" dirty="0"/>
          </a:p>
        </p:txBody>
      </p:sp>
      <p:pic>
        <p:nvPicPr>
          <p:cNvPr id="10" name="Picture 9" descr="fig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0" y="454679"/>
            <a:ext cx="3379252" cy="2262813"/>
          </a:xfrm>
          <a:prstGeom prst="rect">
            <a:avLst/>
          </a:prstGeom>
        </p:spPr>
      </p:pic>
      <p:pic>
        <p:nvPicPr>
          <p:cNvPr id="13" name="Picture 12"/>
          <p:cNvPicPr>
            <a:picLocks noChangeAspect="1"/>
          </p:cNvPicPr>
          <p:nvPr/>
        </p:nvPicPr>
        <p:blipFill>
          <a:blip r:embed="rId3"/>
          <a:stretch>
            <a:fillRect/>
          </a:stretch>
        </p:blipFill>
        <p:spPr>
          <a:xfrm>
            <a:off x="6867021" y="498884"/>
            <a:ext cx="3038979" cy="2275052"/>
          </a:xfrm>
          <a:prstGeom prst="rect">
            <a:avLst/>
          </a:prstGeom>
        </p:spPr>
      </p:pic>
      <p:pic>
        <p:nvPicPr>
          <p:cNvPr id="16" name="Picture 15"/>
          <p:cNvPicPr>
            <a:picLocks noChangeAspect="1"/>
          </p:cNvPicPr>
          <p:nvPr/>
        </p:nvPicPr>
        <p:blipFill>
          <a:blip r:embed="rId4"/>
          <a:stretch>
            <a:fillRect/>
          </a:stretch>
        </p:blipFill>
        <p:spPr>
          <a:xfrm>
            <a:off x="3642105" y="713714"/>
            <a:ext cx="3052760" cy="1730699"/>
          </a:xfrm>
          <a:prstGeom prst="rect">
            <a:avLst/>
          </a:prstGeom>
        </p:spPr>
      </p:pic>
      <p:sp>
        <p:nvSpPr>
          <p:cNvPr id="17" name="TextBox 16"/>
          <p:cNvSpPr txBox="1"/>
          <p:nvPr/>
        </p:nvSpPr>
        <p:spPr>
          <a:xfrm>
            <a:off x="721078" y="2646937"/>
            <a:ext cx="1808802" cy="384721"/>
          </a:xfrm>
          <a:prstGeom prst="rect">
            <a:avLst/>
          </a:prstGeom>
          <a:noFill/>
        </p:spPr>
        <p:txBody>
          <a:bodyPr wrap="none" rtlCol="0">
            <a:spAutoFit/>
          </a:bodyPr>
          <a:lstStyle/>
          <a:p>
            <a:r>
              <a:rPr lang="en-US" i="1" dirty="0" smtClean="0"/>
              <a:t>Plateau de </a:t>
            </a:r>
            <a:r>
              <a:rPr lang="en-US" i="1" dirty="0" err="1" smtClean="0"/>
              <a:t>Bure</a:t>
            </a:r>
            <a:endParaRPr lang="en-US" i="1" dirty="0"/>
          </a:p>
        </p:txBody>
      </p:sp>
      <p:sp>
        <p:nvSpPr>
          <p:cNvPr id="18" name="TextBox 17"/>
          <p:cNvSpPr txBox="1"/>
          <p:nvPr/>
        </p:nvSpPr>
        <p:spPr>
          <a:xfrm>
            <a:off x="7282248" y="2728781"/>
            <a:ext cx="2298852" cy="384721"/>
          </a:xfrm>
          <a:prstGeom prst="rect">
            <a:avLst/>
          </a:prstGeom>
          <a:noFill/>
        </p:spPr>
        <p:txBody>
          <a:bodyPr wrap="none" rtlCol="0">
            <a:spAutoFit/>
          </a:bodyPr>
          <a:lstStyle/>
          <a:p>
            <a:r>
              <a:rPr lang="en-US" i="1" dirty="0" smtClean="0"/>
              <a:t>Granada/Pico </a:t>
            </a:r>
            <a:r>
              <a:rPr lang="en-US" i="1" dirty="0" err="1" smtClean="0"/>
              <a:t>Veleta</a:t>
            </a:r>
            <a:endParaRPr lang="en-US" i="1" dirty="0"/>
          </a:p>
        </p:txBody>
      </p:sp>
      <p:sp>
        <p:nvSpPr>
          <p:cNvPr id="19" name="TextBox 18"/>
          <p:cNvSpPr txBox="1"/>
          <p:nvPr/>
        </p:nvSpPr>
        <p:spPr>
          <a:xfrm>
            <a:off x="4580768" y="2692859"/>
            <a:ext cx="1145172" cy="384721"/>
          </a:xfrm>
          <a:prstGeom prst="rect">
            <a:avLst/>
          </a:prstGeom>
          <a:noFill/>
        </p:spPr>
        <p:txBody>
          <a:bodyPr wrap="none" rtlCol="0">
            <a:spAutoFit/>
          </a:bodyPr>
          <a:lstStyle/>
          <a:p>
            <a:r>
              <a:rPr lang="en-US" i="1" dirty="0" smtClean="0"/>
              <a:t>Grenoble</a:t>
            </a:r>
            <a:endParaRPr lang="en-US" i="1" dirty="0"/>
          </a:p>
        </p:txBody>
      </p:sp>
    </p:spTree>
    <p:extLst>
      <p:ext uri="{BB962C8B-B14F-4D97-AF65-F5344CB8AC3E}">
        <p14:creationId xmlns:p14="http://schemas.microsoft.com/office/powerpoint/2010/main" val="366289946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E624C5B-C152-4E73-B1F9-9E4180DA906A}" type="datetime4">
              <a:rPr lang="en-US" smtClean="0"/>
              <a:t>August 25, 2017</a:t>
            </a:fld>
            <a:endParaRPr lang="es-ES_tradnl" dirty="0"/>
          </a:p>
        </p:txBody>
      </p:sp>
      <p:sp>
        <p:nvSpPr>
          <p:cNvPr id="6" name="Text Placeholder 5"/>
          <p:cNvSpPr>
            <a:spLocks noGrp="1"/>
          </p:cNvSpPr>
          <p:nvPr>
            <p:ph type="body" sz="quarter" idx="14"/>
          </p:nvPr>
        </p:nvSpPr>
        <p:spPr>
          <a:xfrm>
            <a:off x="949325" y="18348"/>
            <a:ext cx="8204835" cy="838199"/>
          </a:xfrm>
        </p:spPr>
        <p:txBody>
          <a:bodyPr/>
          <a:lstStyle/>
          <a:p>
            <a:r>
              <a:rPr lang="en-GB" sz="2400" dirty="0" smtClean="0"/>
              <a:t>Impact of IRAM on the Community</a:t>
            </a:r>
            <a:endParaRPr lang="en-GB" sz="1800" dirty="0"/>
          </a:p>
        </p:txBody>
      </p:sp>
      <p:sp>
        <p:nvSpPr>
          <p:cNvPr id="14" name="TextBox 13"/>
          <p:cNvSpPr txBox="1"/>
          <p:nvPr/>
        </p:nvSpPr>
        <p:spPr>
          <a:xfrm>
            <a:off x="36031" y="447328"/>
            <a:ext cx="9884080" cy="4247317"/>
          </a:xfrm>
          <a:prstGeom prst="rect">
            <a:avLst/>
          </a:prstGeom>
          <a:noFill/>
        </p:spPr>
        <p:txBody>
          <a:bodyPr wrap="square" rtlCol="0">
            <a:spAutoFit/>
          </a:bodyPr>
          <a:lstStyle/>
          <a:p>
            <a:pPr marL="285750" indent="-285750">
              <a:buFont typeface="Wingdings" charset="2"/>
              <a:buChar char="Ø"/>
            </a:pPr>
            <a:r>
              <a:rPr lang="en-US" sz="1800" dirty="0" smtClean="0"/>
              <a:t>Since the beginning strong synergy with and support from the science community, e.g., creation of the ‘</a:t>
            </a:r>
            <a:r>
              <a:rPr lang="en-US" sz="1800" dirty="0" err="1" smtClean="0"/>
              <a:t>Groupe</a:t>
            </a:r>
            <a:r>
              <a:rPr lang="en-US" sz="1800" dirty="0" smtClean="0"/>
              <a:t> </a:t>
            </a:r>
            <a:r>
              <a:rPr lang="en-US" sz="1800" dirty="0" err="1" smtClean="0"/>
              <a:t>d’Astrophysique</a:t>
            </a:r>
            <a:r>
              <a:rPr lang="en-US" sz="1800" dirty="0" smtClean="0"/>
              <a:t>’ at the </a:t>
            </a:r>
            <a:r>
              <a:rPr lang="en-US" sz="1800" dirty="0"/>
              <a:t>G</a:t>
            </a:r>
            <a:r>
              <a:rPr lang="en-US" sz="1800" dirty="0" smtClean="0"/>
              <a:t>renoble University </a:t>
            </a:r>
            <a:r>
              <a:rPr lang="en-US" sz="1800" dirty="0" smtClean="0">
                <a:sym typeface="Wingdings"/>
              </a:rPr>
              <a:t> </a:t>
            </a:r>
            <a:r>
              <a:rPr lang="en-US" sz="1800" dirty="0" err="1" smtClean="0">
                <a:sym typeface="Wingdings"/>
              </a:rPr>
              <a:t>Observatoire</a:t>
            </a:r>
            <a:r>
              <a:rPr lang="en-US" sz="1800" dirty="0" smtClean="0">
                <a:sym typeface="Wingdings"/>
              </a:rPr>
              <a:t> des Sciences de </a:t>
            </a:r>
            <a:r>
              <a:rPr lang="en-US" sz="1800" dirty="0" err="1" smtClean="0">
                <a:sym typeface="Wingdings"/>
              </a:rPr>
              <a:t>l’Univers</a:t>
            </a:r>
            <a:r>
              <a:rPr lang="en-US" sz="1800" dirty="0" smtClean="0">
                <a:sym typeface="Wingdings"/>
              </a:rPr>
              <a:t> </a:t>
            </a:r>
            <a:endParaRPr lang="en-US" sz="1800" dirty="0" smtClean="0"/>
          </a:p>
          <a:p>
            <a:pPr marL="285750" indent="-285750">
              <a:buFont typeface="Wingdings" charset="2"/>
              <a:buChar char="Ø"/>
            </a:pPr>
            <a:r>
              <a:rPr lang="en-US" sz="1800" dirty="0" smtClean="0"/>
              <a:t>Building of the Spanish radio-astronomy community</a:t>
            </a:r>
          </a:p>
          <a:p>
            <a:pPr marL="285750" indent="-285750">
              <a:buFont typeface="Wingdings" charset="2"/>
              <a:buChar char="Ø"/>
            </a:pPr>
            <a:r>
              <a:rPr lang="en-US" sz="1800" dirty="0" smtClean="0"/>
              <a:t>Structured a strong millimeter-astronomy community within Europe (Italy, Sweden, The Netherlands, UK) and major role in </a:t>
            </a:r>
            <a:r>
              <a:rPr lang="en-US" sz="1800" dirty="0" err="1" smtClean="0"/>
              <a:t>RadioNet</a:t>
            </a:r>
            <a:r>
              <a:rPr lang="en-US" sz="1800" dirty="0" smtClean="0"/>
              <a:t> (cf. Horizon 2020)</a:t>
            </a:r>
          </a:p>
          <a:p>
            <a:pPr marL="285750" indent="-285750">
              <a:buFont typeface="Wingdings" charset="2"/>
              <a:buChar char="Ø"/>
            </a:pPr>
            <a:r>
              <a:rPr lang="en-US" sz="1800" dirty="0" smtClean="0"/>
              <a:t>Interaction with the users at the telescopes and, for the interferometer, for data reduction in Grenoble</a:t>
            </a:r>
            <a:endParaRPr lang="en-US" sz="1800" dirty="0"/>
          </a:p>
          <a:p>
            <a:pPr marL="285750" indent="-285750">
              <a:buFont typeface="Wingdings" charset="2"/>
              <a:buChar char="Ø"/>
            </a:pPr>
            <a:r>
              <a:rPr lang="en-US" sz="1800" dirty="0" smtClean="0"/>
              <a:t>Through regular schools, alternating single-dish &amp; interferometry, IRAM contributed to form and stimulate the interest of generations of new radio-astronomers worldwide</a:t>
            </a:r>
          </a:p>
          <a:p>
            <a:pPr marL="285750" indent="-285750">
              <a:buFont typeface="Wingdings" charset="2"/>
              <a:buChar char="Ø"/>
            </a:pPr>
            <a:r>
              <a:rPr lang="en-US" sz="1800" dirty="0" smtClean="0"/>
              <a:t>Open-sky policy (15%) leading to many successful international collaborations over the years</a:t>
            </a:r>
          </a:p>
          <a:p>
            <a:pPr marL="285750" indent="-285750">
              <a:buFont typeface="Wingdings" charset="2"/>
              <a:buChar char="Ø"/>
            </a:pPr>
            <a:r>
              <a:rPr lang="en-US" sz="1800" dirty="0" smtClean="0"/>
              <a:t>Preparedness of the European community for using ALMA and synergies with other key facilities</a:t>
            </a:r>
          </a:p>
          <a:p>
            <a:pPr marL="285750" indent="-285750">
              <a:buFont typeface="Wingdings" charset="2"/>
              <a:buChar char="Ø"/>
            </a:pPr>
            <a:endParaRPr lang="en-US" sz="1800" dirty="0" smtClean="0"/>
          </a:p>
          <a:p>
            <a:pPr marL="285750" indent="-285750">
              <a:buFont typeface="Wingdings" charset="2"/>
              <a:buChar char="Ø"/>
            </a:pPr>
            <a:endParaRPr lang="en-US" sz="1800" dirty="0" smtClean="0"/>
          </a:p>
          <a:p>
            <a:pPr marL="285750" indent="-285750">
              <a:buFont typeface="Wingdings" charset="2"/>
              <a:buChar char="Ø"/>
            </a:pPr>
            <a:endParaRPr lang="en-US" sz="1800" dirty="0" smtClean="0"/>
          </a:p>
          <a:p>
            <a:pPr marL="285750" indent="-285750">
              <a:buFont typeface="Wingdings" charset="2"/>
              <a:buChar char="Ø"/>
            </a:pPr>
            <a:endParaRPr lang="en-US" sz="1800" dirty="0"/>
          </a:p>
        </p:txBody>
      </p:sp>
      <p:pic>
        <p:nvPicPr>
          <p:cNvPr id="2" name="Picture 1"/>
          <p:cNvPicPr>
            <a:picLocks noChangeAspect="1"/>
          </p:cNvPicPr>
          <p:nvPr/>
        </p:nvPicPr>
        <p:blipFill>
          <a:blip r:embed="rId2"/>
          <a:stretch>
            <a:fillRect/>
          </a:stretch>
        </p:blipFill>
        <p:spPr>
          <a:xfrm>
            <a:off x="36031" y="3844548"/>
            <a:ext cx="5029201" cy="2171979"/>
          </a:xfrm>
          <a:prstGeom prst="rect">
            <a:avLst/>
          </a:prstGeom>
        </p:spPr>
      </p:pic>
      <p:sp>
        <p:nvSpPr>
          <p:cNvPr id="3" name="TextBox 2"/>
          <p:cNvSpPr txBox="1"/>
          <p:nvPr/>
        </p:nvSpPr>
        <p:spPr>
          <a:xfrm>
            <a:off x="495300" y="6016528"/>
            <a:ext cx="4272970" cy="384721"/>
          </a:xfrm>
          <a:prstGeom prst="rect">
            <a:avLst/>
          </a:prstGeom>
          <a:noFill/>
        </p:spPr>
        <p:txBody>
          <a:bodyPr wrap="none" rtlCol="0">
            <a:spAutoFit/>
          </a:bodyPr>
          <a:lstStyle/>
          <a:p>
            <a:r>
              <a:rPr lang="en-US" dirty="0" smtClean="0"/>
              <a:t>IRAM 8</a:t>
            </a:r>
            <a:r>
              <a:rPr lang="en-US" baseline="30000" dirty="0" smtClean="0"/>
              <a:t>th </a:t>
            </a:r>
            <a:r>
              <a:rPr lang="en-US" dirty="0" smtClean="0"/>
              <a:t>30-meter summer school (2015) </a:t>
            </a:r>
            <a:endParaRPr lang="en-US" dirty="0"/>
          </a:p>
        </p:txBody>
      </p:sp>
      <p:pic>
        <p:nvPicPr>
          <p:cNvPr id="4" name="Picture 3"/>
          <p:cNvPicPr>
            <a:picLocks noChangeAspect="1"/>
          </p:cNvPicPr>
          <p:nvPr/>
        </p:nvPicPr>
        <p:blipFill>
          <a:blip r:embed="rId3"/>
          <a:stretch>
            <a:fillRect/>
          </a:stretch>
        </p:blipFill>
        <p:spPr>
          <a:xfrm>
            <a:off x="5122332" y="3571129"/>
            <a:ext cx="4487335" cy="2445400"/>
          </a:xfrm>
          <a:prstGeom prst="rect">
            <a:avLst/>
          </a:prstGeom>
        </p:spPr>
      </p:pic>
      <p:sp>
        <p:nvSpPr>
          <p:cNvPr id="15" name="TextBox 14"/>
          <p:cNvSpPr txBox="1"/>
          <p:nvPr/>
        </p:nvSpPr>
        <p:spPr>
          <a:xfrm>
            <a:off x="5122332" y="5994658"/>
            <a:ext cx="4832143" cy="384721"/>
          </a:xfrm>
          <a:prstGeom prst="rect">
            <a:avLst/>
          </a:prstGeom>
          <a:noFill/>
        </p:spPr>
        <p:txBody>
          <a:bodyPr wrap="none" rtlCol="0">
            <a:spAutoFit/>
          </a:bodyPr>
          <a:lstStyle/>
          <a:p>
            <a:r>
              <a:rPr lang="en-US" dirty="0" smtClean="0"/>
              <a:t>IRAM 9</a:t>
            </a:r>
            <a:r>
              <a:rPr lang="en-US" baseline="30000" dirty="0" smtClean="0"/>
              <a:t>th </a:t>
            </a:r>
            <a:r>
              <a:rPr lang="en-US" dirty="0" smtClean="0"/>
              <a:t>interferometer summer school (2016) </a:t>
            </a:r>
            <a:endParaRPr lang="en-US" dirty="0"/>
          </a:p>
        </p:txBody>
      </p:sp>
    </p:spTree>
    <p:extLst>
      <p:ext uri="{BB962C8B-B14F-4D97-AF65-F5344CB8AC3E}">
        <p14:creationId xmlns:p14="http://schemas.microsoft.com/office/powerpoint/2010/main" val="647296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E624C5B-C152-4E73-B1F9-9E4180DA906A}" type="datetime4">
              <a:rPr lang="en-US" smtClean="0"/>
              <a:t>August 25, 2017</a:t>
            </a:fld>
            <a:endParaRPr lang="es-ES_tradnl" dirty="0"/>
          </a:p>
        </p:txBody>
      </p:sp>
      <p:sp>
        <p:nvSpPr>
          <p:cNvPr id="6" name="Text Placeholder 5"/>
          <p:cNvSpPr>
            <a:spLocks noGrp="1"/>
          </p:cNvSpPr>
          <p:nvPr>
            <p:ph type="body" sz="quarter" idx="14"/>
          </p:nvPr>
        </p:nvSpPr>
        <p:spPr/>
        <p:txBody>
          <a:bodyPr/>
          <a:lstStyle/>
          <a:p>
            <a:r>
              <a:rPr lang="en-GB" dirty="0" smtClean="0"/>
              <a:t>Early Days in 1970’s </a:t>
            </a:r>
            <a:endParaRPr lang="en-GB" dirty="0"/>
          </a:p>
        </p:txBody>
      </p:sp>
      <p:sp>
        <p:nvSpPr>
          <p:cNvPr id="8" name="Text Placeholder 5"/>
          <p:cNvSpPr txBox="1">
            <a:spLocks/>
          </p:cNvSpPr>
          <p:nvPr/>
        </p:nvSpPr>
        <p:spPr>
          <a:xfrm>
            <a:off x="118532" y="1300054"/>
            <a:ext cx="9759794" cy="4603750"/>
          </a:xfrm>
          <a:prstGeom prst="rect">
            <a:avLst/>
          </a:prstGeom>
        </p:spPr>
        <p:txBody>
          <a:bodyPr vert="horz">
            <a:normAutofit fontScale="92500"/>
          </a:bodyPr>
          <a:lstStyle>
            <a:lvl1pPr marL="359197" indent="-359197" algn="l" defTabSz="478929" rtl="0" eaLnBrk="1" latinLnBrk="0" hangingPunct="1">
              <a:spcBef>
                <a:spcPct val="20000"/>
              </a:spcBef>
              <a:buFont typeface="Arial"/>
              <a:buChar char="•"/>
              <a:defRPr sz="3300" b="0" i="0" kern="1200">
                <a:solidFill>
                  <a:schemeClr val="tx1"/>
                </a:solidFill>
                <a:latin typeface="Arial"/>
                <a:ea typeface="+mn-ea"/>
                <a:cs typeface="Arial"/>
              </a:defRPr>
            </a:lvl1pPr>
            <a:lvl2pPr marL="778259" indent="-299330" algn="l" defTabSz="478929" rtl="0" eaLnBrk="1" latinLnBrk="0" hangingPunct="1">
              <a:spcBef>
                <a:spcPct val="20000"/>
              </a:spcBef>
              <a:buFont typeface="Arial"/>
              <a:buChar char="–"/>
              <a:defRPr sz="3000" b="0" i="0" kern="1200">
                <a:solidFill>
                  <a:schemeClr val="tx1"/>
                </a:solidFill>
                <a:latin typeface="Arial"/>
                <a:ea typeface="+mn-ea"/>
                <a:cs typeface="Arial"/>
              </a:defRPr>
            </a:lvl2pPr>
            <a:lvl3pPr marL="1197322" indent="-239465" algn="l" defTabSz="478929" rtl="0" eaLnBrk="1" latinLnBrk="0" hangingPunct="1">
              <a:spcBef>
                <a:spcPct val="20000"/>
              </a:spcBef>
              <a:buFont typeface="Arial"/>
              <a:buChar char="•"/>
              <a:defRPr sz="2600" b="0" i="0" kern="1200">
                <a:solidFill>
                  <a:schemeClr val="tx1"/>
                </a:solidFill>
                <a:latin typeface="Arial"/>
                <a:ea typeface="+mn-ea"/>
                <a:cs typeface="Arial"/>
              </a:defRPr>
            </a:lvl3pPr>
            <a:lvl4pPr marL="1676251" indent="-239465" algn="l" defTabSz="478929" rtl="0" eaLnBrk="1" latinLnBrk="0" hangingPunct="1">
              <a:spcBef>
                <a:spcPct val="20000"/>
              </a:spcBef>
              <a:buFont typeface="Arial"/>
              <a:buChar char="–"/>
              <a:defRPr sz="2100" b="0" i="0" kern="1200">
                <a:solidFill>
                  <a:schemeClr val="tx1"/>
                </a:solidFill>
                <a:latin typeface="Arial"/>
                <a:ea typeface="+mn-ea"/>
                <a:cs typeface="Arial"/>
              </a:defRPr>
            </a:lvl4pPr>
            <a:lvl5pPr marL="2155180" indent="-239465" algn="l" defTabSz="478929" rtl="0" eaLnBrk="1" latinLnBrk="0" hangingPunct="1">
              <a:spcBef>
                <a:spcPct val="20000"/>
              </a:spcBef>
              <a:buFont typeface="Arial"/>
              <a:buChar char="»"/>
              <a:defRPr sz="2100" b="0" i="0" kern="1200">
                <a:solidFill>
                  <a:schemeClr val="tx1"/>
                </a:solidFill>
                <a:latin typeface="Arial"/>
                <a:ea typeface="+mn-ea"/>
                <a:cs typeface="Arial"/>
              </a:defRPr>
            </a:lvl5pPr>
            <a:lvl6pPr marL="2634108" indent="-239465" algn="l" defTabSz="478929" rtl="0" eaLnBrk="1" latinLnBrk="0" hangingPunct="1">
              <a:spcBef>
                <a:spcPct val="20000"/>
              </a:spcBef>
              <a:buFont typeface="Arial"/>
              <a:buChar char="•"/>
              <a:defRPr sz="2100" kern="1200">
                <a:solidFill>
                  <a:schemeClr val="tx1"/>
                </a:solidFill>
                <a:latin typeface="+mn-lt"/>
                <a:ea typeface="+mn-ea"/>
                <a:cs typeface="+mn-cs"/>
              </a:defRPr>
            </a:lvl6pPr>
            <a:lvl7pPr marL="3113037" indent="-239465" algn="l" defTabSz="478929" rtl="0" eaLnBrk="1" latinLnBrk="0" hangingPunct="1">
              <a:spcBef>
                <a:spcPct val="20000"/>
              </a:spcBef>
              <a:buFont typeface="Arial"/>
              <a:buChar char="•"/>
              <a:defRPr sz="2100" kern="1200">
                <a:solidFill>
                  <a:schemeClr val="tx1"/>
                </a:solidFill>
                <a:latin typeface="+mn-lt"/>
                <a:ea typeface="+mn-ea"/>
                <a:cs typeface="+mn-cs"/>
              </a:defRPr>
            </a:lvl7pPr>
            <a:lvl8pPr marL="3591966" indent="-239465" algn="l" defTabSz="478929" rtl="0" eaLnBrk="1" latinLnBrk="0" hangingPunct="1">
              <a:spcBef>
                <a:spcPct val="20000"/>
              </a:spcBef>
              <a:buFont typeface="Arial"/>
              <a:buChar char="•"/>
              <a:defRPr sz="2100" kern="1200">
                <a:solidFill>
                  <a:schemeClr val="tx1"/>
                </a:solidFill>
                <a:latin typeface="+mn-lt"/>
                <a:ea typeface="+mn-ea"/>
                <a:cs typeface="+mn-cs"/>
              </a:defRPr>
            </a:lvl8pPr>
            <a:lvl9pPr marL="4070895" indent="-239465" algn="l" defTabSz="478929" rtl="0" eaLnBrk="1" latinLnBrk="0" hangingPunct="1">
              <a:spcBef>
                <a:spcPct val="20000"/>
              </a:spcBef>
              <a:buFont typeface="Arial"/>
              <a:buChar char="•"/>
              <a:defRPr sz="2100" kern="1200">
                <a:solidFill>
                  <a:schemeClr val="tx1"/>
                </a:solidFill>
                <a:latin typeface="+mn-lt"/>
                <a:ea typeface="+mn-ea"/>
                <a:cs typeface="+mn-cs"/>
              </a:defRPr>
            </a:lvl9pPr>
          </a:lstStyle>
          <a:p>
            <a:pPr>
              <a:buFont typeface="Wingdings" charset="2"/>
              <a:buChar char="Ø"/>
            </a:pPr>
            <a:r>
              <a:rPr lang="en-US" sz="2400" dirty="0" smtClean="0"/>
              <a:t>In </a:t>
            </a:r>
            <a:r>
              <a:rPr lang="en-US" sz="2400" b="1" dirty="0" smtClean="0"/>
              <a:t>Germany</a:t>
            </a:r>
            <a:r>
              <a:rPr lang="en-US" sz="2400" dirty="0" smtClean="0"/>
              <a:t>, the </a:t>
            </a:r>
            <a:r>
              <a:rPr lang="en-US" sz="2400" dirty="0" err="1" smtClean="0"/>
              <a:t>MPIfR</a:t>
            </a:r>
            <a:r>
              <a:rPr lang="en-US" sz="2400" dirty="0" smtClean="0"/>
              <a:t> was created in 1966 primarily to build the </a:t>
            </a:r>
            <a:r>
              <a:rPr lang="en-US" sz="2400" dirty="0" err="1" smtClean="0"/>
              <a:t>Effelsberg</a:t>
            </a:r>
            <a:r>
              <a:rPr lang="en-US" sz="2400" dirty="0" smtClean="0"/>
              <a:t> 100-meter telescope, which was successfully commissioned in 1972</a:t>
            </a:r>
            <a:r>
              <a:rPr lang="en-US" sz="2400" dirty="0" smtClean="0"/>
              <a:t>. Peter </a:t>
            </a:r>
            <a:r>
              <a:rPr lang="en-US" sz="2400" dirty="0" err="1" smtClean="0"/>
              <a:t>Mezger</a:t>
            </a:r>
            <a:r>
              <a:rPr lang="en-US" sz="2400" dirty="0" smtClean="0"/>
              <a:t> came back from NRAO to become one of the </a:t>
            </a:r>
            <a:r>
              <a:rPr lang="en-US" sz="2400" dirty="0" err="1" smtClean="0"/>
              <a:t>MPIfR</a:t>
            </a:r>
            <a:r>
              <a:rPr lang="en-US" sz="2400" dirty="0" smtClean="0"/>
              <a:t> directors in 1970 to create the division of Millimeter Technology, and proposed to build a 30-meter telescope working at high frequencies (up to 1mm) to be located at a favorable site in Europe. </a:t>
            </a:r>
          </a:p>
          <a:p>
            <a:pPr>
              <a:buFont typeface="Wingdings" charset="2"/>
              <a:buChar char="Ø"/>
            </a:pPr>
            <a:r>
              <a:rPr lang="en-US" sz="2400" dirty="0" smtClean="0"/>
              <a:t>In </a:t>
            </a:r>
            <a:r>
              <a:rPr lang="en-US" sz="2400" b="1" dirty="0" smtClean="0"/>
              <a:t>France</a:t>
            </a:r>
            <a:r>
              <a:rPr lang="en-US" sz="2400" dirty="0" smtClean="0"/>
              <a:t>, parallel discussions lead by J.-E. Blum, J. </a:t>
            </a:r>
            <a:r>
              <a:rPr lang="en-US" sz="2400" dirty="0" err="1" smtClean="0"/>
              <a:t>Lequeux</a:t>
            </a:r>
            <a:r>
              <a:rPr lang="en-US" sz="2400" dirty="0" smtClean="0"/>
              <a:t> and P. </a:t>
            </a:r>
            <a:r>
              <a:rPr lang="en-US" sz="2400" dirty="0" err="1" smtClean="0"/>
              <a:t>Encrenaz</a:t>
            </a:r>
            <a:r>
              <a:rPr lang="en-US" sz="2400" dirty="0" smtClean="0"/>
              <a:t> to explore the possibilities of an interferometer operating at millimeter wavelengths continuing the experience gained at the </a:t>
            </a:r>
            <a:r>
              <a:rPr lang="en-US" sz="2400" dirty="0" err="1" smtClean="0"/>
              <a:t>Nançay</a:t>
            </a:r>
            <a:r>
              <a:rPr lang="en-US" sz="2400" dirty="0" smtClean="0"/>
              <a:t> observatory</a:t>
            </a:r>
            <a:r>
              <a:rPr lang="en-US" sz="2400" dirty="0"/>
              <a:t> </a:t>
            </a:r>
            <a:r>
              <a:rPr lang="en-US" sz="2400" dirty="0" smtClean="0"/>
              <a:t>(working at cm wavelengths) and the strong interest in millimeter astronomy (Caltech &amp; Bell Labs). Leading to the POM 1 &amp; 2 antennas </a:t>
            </a:r>
            <a:r>
              <a:rPr lang="en-US" sz="2400" dirty="0" smtClean="0"/>
              <a:t>with the ‘Bordeaux </a:t>
            </a:r>
            <a:r>
              <a:rPr lang="en-US" sz="2400" dirty="0" smtClean="0"/>
              <a:t>interferometer’ and then </a:t>
            </a:r>
            <a:r>
              <a:rPr lang="en-US" sz="2400" dirty="0" smtClean="0"/>
              <a:t>POM2 on the Plateau </a:t>
            </a:r>
            <a:r>
              <a:rPr lang="en-US" sz="2400" dirty="0" smtClean="0"/>
              <a:t>de </a:t>
            </a:r>
            <a:r>
              <a:rPr lang="en-US" sz="2400" dirty="0" err="1" smtClean="0"/>
              <a:t>Bure</a:t>
            </a:r>
            <a:endParaRPr lang="en-US" sz="2400" dirty="0" smtClean="0"/>
          </a:p>
          <a:p>
            <a:pPr>
              <a:buFont typeface="Wingdings" charset="2"/>
              <a:buChar char="Ø"/>
            </a:pPr>
            <a:endParaRPr lang="en-US" sz="2400" dirty="0" smtClean="0"/>
          </a:p>
          <a:p>
            <a:pPr>
              <a:buFont typeface="Wingdings" charset="2"/>
              <a:buChar char="Ø"/>
            </a:pPr>
            <a:endParaRPr lang="en-US" sz="2400" dirty="0" smtClean="0"/>
          </a:p>
          <a:p>
            <a:pPr>
              <a:buFont typeface="Wingdings" charset="2"/>
              <a:buChar char="Ø"/>
            </a:pPr>
            <a:endParaRPr lang="en-US" sz="2400" dirty="0" smtClean="0"/>
          </a:p>
          <a:p>
            <a:pPr>
              <a:buFont typeface="Wingdings" charset="2"/>
              <a:buChar char="Ø"/>
            </a:pPr>
            <a:endParaRPr lang="en-US" sz="2400" dirty="0" smtClean="0"/>
          </a:p>
          <a:p>
            <a:pPr>
              <a:buFont typeface="Wingdings" charset="2"/>
              <a:buChar char="Ø"/>
            </a:pPr>
            <a:endParaRPr lang="en-US" sz="2400" dirty="0" smtClean="0"/>
          </a:p>
        </p:txBody>
      </p:sp>
    </p:spTree>
    <p:extLst>
      <p:ext uri="{BB962C8B-B14F-4D97-AF65-F5344CB8AC3E}">
        <p14:creationId xmlns:p14="http://schemas.microsoft.com/office/powerpoint/2010/main" val="1438750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E624C5B-C152-4E73-B1F9-9E4180DA906A}" type="datetime4">
              <a:rPr lang="en-US" smtClean="0"/>
              <a:t>August 25, 2017</a:t>
            </a:fld>
            <a:endParaRPr lang="es-ES_tradnl" dirty="0"/>
          </a:p>
        </p:txBody>
      </p:sp>
      <p:sp>
        <p:nvSpPr>
          <p:cNvPr id="6" name="Text Placeholder 5"/>
          <p:cNvSpPr>
            <a:spLocks noGrp="1"/>
          </p:cNvSpPr>
          <p:nvPr>
            <p:ph type="body" sz="quarter" idx="14"/>
          </p:nvPr>
        </p:nvSpPr>
        <p:spPr>
          <a:xfrm>
            <a:off x="949325" y="-108651"/>
            <a:ext cx="8204835" cy="838199"/>
          </a:xfrm>
        </p:spPr>
        <p:txBody>
          <a:bodyPr/>
          <a:lstStyle/>
          <a:p>
            <a:r>
              <a:rPr lang="en-GB" sz="2400" dirty="0" smtClean="0"/>
              <a:t>Technological Developments at IRAM</a:t>
            </a:r>
            <a:endParaRPr lang="en-GB" sz="1800" dirty="0"/>
          </a:p>
        </p:txBody>
      </p:sp>
      <p:sp>
        <p:nvSpPr>
          <p:cNvPr id="14" name="TextBox 13"/>
          <p:cNvSpPr txBox="1"/>
          <p:nvPr/>
        </p:nvSpPr>
        <p:spPr>
          <a:xfrm>
            <a:off x="0" y="2821714"/>
            <a:ext cx="9906000" cy="4247317"/>
          </a:xfrm>
          <a:prstGeom prst="rect">
            <a:avLst/>
          </a:prstGeom>
          <a:noFill/>
        </p:spPr>
        <p:txBody>
          <a:bodyPr wrap="square" rtlCol="0">
            <a:spAutoFit/>
          </a:bodyPr>
          <a:lstStyle/>
          <a:p>
            <a:pPr marL="285750" indent="-285750">
              <a:buFont typeface="Wingdings" charset="2"/>
              <a:buChar char="Ø"/>
            </a:pPr>
            <a:r>
              <a:rPr lang="en-US" sz="1800" b="1" dirty="0" smtClean="0"/>
              <a:t>Frontend Group </a:t>
            </a:r>
            <a:r>
              <a:rPr lang="en-US" sz="1800" dirty="0" smtClean="0"/>
              <a:t>has developed and maintained cryogenic superconducting mm heterodyne receivers covering today g ~70 to 270 GHz for the IRAM facilities. </a:t>
            </a:r>
          </a:p>
          <a:p>
            <a:pPr marL="285750" indent="-285750">
              <a:buFont typeface="Wingdings" charset="2"/>
              <a:buChar char="Ø"/>
            </a:pPr>
            <a:r>
              <a:rPr lang="en-US" sz="1800" dirty="0" smtClean="0"/>
              <a:t>All aspects of mm-technology from design to manufacturing are covered:</a:t>
            </a:r>
          </a:p>
          <a:p>
            <a:pPr marL="764679" lvl="1" indent="-285750">
              <a:buFont typeface="Wingdings" charset="2"/>
              <a:buChar char="Ø"/>
            </a:pPr>
            <a:r>
              <a:rPr lang="en-US" sz="1800" dirty="0" smtClean="0"/>
              <a:t>Optics; SIS waveguide mixers and couplers</a:t>
            </a:r>
          </a:p>
          <a:p>
            <a:pPr marL="764679" lvl="1" indent="-285750">
              <a:buFont typeface="Wingdings" charset="2"/>
              <a:buChar char="Ø"/>
            </a:pPr>
            <a:r>
              <a:rPr lang="en-US" sz="1800" dirty="0" smtClean="0"/>
              <a:t>Cryostats, LO system and distribution, IF amplification and filtering; Monitoring and control electronics</a:t>
            </a:r>
          </a:p>
          <a:p>
            <a:pPr marL="285750" indent="-285750">
              <a:buFont typeface="Wingdings" charset="2"/>
              <a:buChar char="Ø"/>
            </a:pPr>
            <a:r>
              <a:rPr lang="en-US" sz="1800" dirty="0" smtClean="0"/>
              <a:t>Successful record in the development of low-noise wideband receivers (multi-band and multi-beam)</a:t>
            </a:r>
          </a:p>
          <a:p>
            <a:pPr marL="285750" indent="-285750">
              <a:buFont typeface="Wingdings" charset="2"/>
              <a:buChar char="Ø"/>
            </a:pPr>
            <a:r>
              <a:rPr lang="en-US" sz="1800" b="1" dirty="0" smtClean="0"/>
              <a:t>Backend Group </a:t>
            </a:r>
            <a:r>
              <a:rPr lang="en-US" sz="1800" dirty="0" smtClean="0"/>
              <a:t>has conceived and developed state-of-the-art </a:t>
            </a:r>
            <a:r>
              <a:rPr lang="en-US" sz="1800" dirty="0" err="1" smtClean="0"/>
              <a:t>correlators</a:t>
            </a:r>
            <a:r>
              <a:rPr lang="en-US" sz="1800" dirty="0" smtClean="0"/>
              <a:t> and electronic devices for both IRAM’s telescopes, continually providing faster and more powerful equipment. </a:t>
            </a:r>
          </a:p>
          <a:p>
            <a:pPr marL="285750" indent="-285750">
              <a:buFont typeface="Wingdings" charset="2"/>
              <a:buChar char="Ø"/>
            </a:pPr>
            <a:r>
              <a:rPr lang="en-US" sz="1800" b="1" dirty="0" smtClean="0"/>
              <a:t>Mechanical Workshop </a:t>
            </a:r>
            <a:r>
              <a:rPr lang="en-US" sz="1800" dirty="0" smtClean="0"/>
              <a:t>and </a:t>
            </a:r>
            <a:r>
              <a:rPr lang="en-US" sz="1800" b="1" dirty="0" smtClean="0"/>
              <a:t>Computer Group</a:t>
            </a:r>
          </a:p>
          <a:p>
            <a:pPr marL="285750" indent="-285750">
              <a:buFont typeface="Wingdings" charset="2"/>
              <a:buChar char="Ø"/>
            </a:pPr>
            <a:r>
              <a:rPr lang="en-US" sz="1800" dirty="0"/>
              <a:t>E</a:t>
            </a:r>
            <a:r>
              <a:rPr lang="en-US" sz="1800" dirty="0" smtClean="0"/>
              <a:t>nvironment where a strong coupling exists between technological R&amp;D, response to new technical possibilities and relatively quick implementation on the facilities</a:t>
            </a:r>
          </a:p>
          <a:p>
            <a:endParaRPr lang="en-US" sz="1800" b="1" dirty="0" smtClean="0"/>
          </a:p>
          <a:p>
            <a:pPr marL="285750" indent="-285750">
              <a:buFont typeface="Wingdings" charset="2"/>
              <a:buChar char="Ø"/>
            </a:pPr>
            <a:endParaRPr lang="en-US" sz="1800" dirty="0" smtClean="0"/>
          </a:p>
          <a:p>
            <a:pPr marL="285750" indent="-285750">
              <a:buFont typeface="Wingdings" charset="2"/>
              <a:buChar char="Ø"/>
            </a:pPr>
            <a:endParaRPr lang="en-US" sz="1800" dirty="0"/>
          </a:p>
        </p:txBody>
      </p:sp>
      <p:pic>
        <p:nvPicPr>
          <p:cNvPr id="11" name="Picture 5" descr="E:\My Documents\DDIR\PdB\NOEMA\PdBNG-fram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60718"/>
            <a:ext cx="1605844" cy="2133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3119969" y="388940"/>
            <a:ext cx="2298700" cy="1892300"/>
          </a:xfrm>
          <a:prstGeom prst="rect">
            <a:avLst/>
          </a:prstGeom>
        </p:spPr>
      </p:pic>
      <p:sp>
        <p:nvSpPr>
          <p:cNvPr id="3" name="TextBox 2"/>
          <p:cNvSpPr txBox="1"/>
          <p:nvPr/>
        </p:nvSpPr>
        <p:spPr>
          <a:xfrm>
            <a:off x="550332" y="2436809"/>
            <a:ext cx="1722847" cy="338554"/>
          </a:xfrm>
          <a:prstGeom prst="rect">
            <a:avLst/>
          </a:prstGeom>
          <a:noFill/>
        </p:spPr>
        <p:txBody>
          <a:bodyPr wrap="none" rtlCol="0">
            <a:spAutoFit/>
          </a:bodyPr>
          <a:lstStyle/>
          <a:p>
            <a:r>
              <a:rPr lang="en-US" sz="1600" dirty="0" smtClean="0"/>
              <a:t>NOEMA Front-End</a:t>
            </a:r>
            <a:endParaRPr lang="en-US" sz="1600" dirty="0"/>
          </a:p>
        </p:txBody>
      </p:sp>
      <p:sp>
        <p:nvSpPr>
          <p:cNvPr id="15" name="TextBox 14"/>
          <p:cNvSpPr txBox="1"/>
          <p:nvPr/>
        </p:nvSpPr>
        <p:spPr>
          <a:xfrm>
            <a:off x="3158070" y="2295754"/>
            <a:ext cx="2276084" cy="338554"/>
          </a:xfrm>
          <a:prstGeom prst="rect">
            <a:avLst/>
          </a:prstGeom>
          <a:noFill/>
        </p:spPr>
        <p:txBody>
          <a:bodyPr wrap="none" rtlCol="0">
            <a:spAutoFit/>
          </a:bodyPr>
          <a:lstStyle/>
          <a:p>
            <a:r>
              <a:rPr lang="en-US" sz="1600" dirty="0" smtClean="0"/>
              <a:t>NOEMA Band 2 SIS mixer</a:t>
            </a:r>
            <a:endParaRPr lang="en-US" sz="1600" dirty="0"/>
          </a:p>
        </p:txBody>
      </p:sp>
      <p:pic>
        <p:nvPicPr>
          <p:cNvPr id="4" name="Picture 3"/>
          <p:cNvPicPr>
            <a:picLocks noChangeAspect="1"/>
          </p:cNvPicPr>
          <p:nvPr/>
        </p:nvPicPr>
        <p:blipFill>
          <a:blip r:embed="rId4"/>
          <a:stretch>
            <a:fillRect/>
          </a:stretch>
        </p:blipFill>
        <p:spPr>
          <a:xfrm>
            <a:off x="5850468" y="310519"/>
            <a:ext cx="1959324" cy="2450788"/>
          </a:xfrm>
          <a:prstGeom prst="rect">
            <a:avLst/>
          </a:prstGeom>
        </p:spPr>
      </p:pic>
      <p:sp>
        <p:nvSpPr>
          <p:cNvPr id="20" name="TextBox 19"/>
          <p:cNvSpPr txBox="1"/>
          <p:nvPr/>
        </p:nvSpPr>
        <p:spPr>
          <a:xfrm>
            <a:off x="7916333" y="693053"/>
            <a:ext cx="1989667" cy="1077218"/>
          </a:xfrm>
          <a:prstGeom prst="rect">
            <a:avLst/>
          </a:prstGeom>
          <a:noFill/>
        </p:spPr>
        <p:txBody>
          <a:bodyPr wrap="square" rtlCol="0">
            <a:spAutoFit/>
          </a:bodyPr>
          <a:lstStyle/>
          <a:p>
            <a:r>
              <a:rPr lang="en-US" sz="1600" dirty="0" smtClean="0"/>
              <a:t>30-meter EMIR (</a:t>
            </a:r>
            <a:r>
              <a:rPr lang="en-US" sz="1600" b="1" dirty="0" smtClean="0"/>
              <a:t>E</a:t>
            </a:r>
            <a:r>
              <a:rPr lang="en-US" sz="1600" dirty="0" smtClean="0"/>
              <a:t>ight </a:t>
            </a:r>
            <a:r>
              <a:rPr lang="en-US" sz="1600" b="1" dirty="0" smtClean="0"/>
              <a:t>Mi</a:t>
            </a:r>
            <a:r>
              <a:rPr lang="en-US" sz="1600" dirty="0" smtClean="0"/>
              <a:t>xer </a:t>
            </a:r>
            <a:r>
              <a:rPr lang="en-US" sz="1600" b="1" dirty="0" smtClean="0"/>
              <a:t>R</a:t>
            </a:r>
            <a:r>
              <a:rPr lang="en-US" sz="1600" dirty="0" smtClean="0"/>
              <a:t>eceiver)</a:t>
            </a:r>
          </a:p>
          <a:p>
            <a:r>
              <a:rPr lang="en-US" sz="1600" dirty="0" smtClean="0"/>
              <a:t>Dual-pol 4GHz mixers @3, 2, 1.3 &amp; 0.9 mm</a:t>
            </a:r>
            <a:endParaRPr lang="en-US" sz="1600" dirty="0"/>
          </a:p>
        </p:txBody>
      </p:sp>
    </p:spTree>
    <p:extLst>
      <p:ext uri="{BB962C8B-B14F-4D97-AF65-F5344CB8AC3E}">
        <p14:creationId xmlns:p14="http://schemas.microsoft.com/office/powerpoint/2010/main" val="220354983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ED2568-F2F2-4465-B14D-8D9E5761A720}" type="datetime4">
              <a:rPr lang="en-US" smtClean="0"/>
              <a:t>August 25, 2017</a:t>
            </a:fld>
            <a:endParaRPr lang="es-ES_tradnl" dirty="0"/>
          </a:p>
        </p:txBody>
      </p:sp>
      <p:sp>
        <p:nvSpPr>
          <p:cNvPr id="3" name="Content Placeholder 2"/>
          <p:cNvSpPr>
            <a:spLocks noGrp="1"/>
          </p:cNvSpPr>
          <p:nvPr>
            <p:ph sz="quarter" idx="12"/>
          </p:nvPr>
        </p:nvSpPr>
        <p:spPr>
          <a:xfrm>
            <a:off x="268110" y="677336"/>
            <a:ext cx="9468556" cy="2906888"/>
          </a:xfrm>
        </p:spPr>
        <p:txBody>
          <a:bodyPr/>
          <a:lstStyle/>
          <a:p>
            <a:pPr>
              <a:buFont typeface="Wingdings" charset="2"/>
              <a:buChar char="Ø"/>
            </a:pPr>
            <a:r>
              <a:rPr lang="en-US" sz="2000" dirty="0" smtClean="0">
                <a:latin typeface="+mn-lt"/>
              </a:rPr>
              <a:t>With expertise &amp; experience gained at </a:t>
            </a:r>
            <a:r>
              <a:rPr lang="en-US" sz="2000" dirty="0" err="1" smtClean="0">
                <a:latin typeface="+mn-lt"/>
              </a:rPr>
              <a:t>Onsala</a:t>
            </a:r>
            <a:r>
              <a:rPr lang="en-US" sz="2000" dirty="0" smtClean="0">
                <a:latin typeface="+mn-lt"/>
              </a:rPr>
              <a:t> 20-m telescope, initiative taken by R. Booth in 1984 to build a southern sub/millimeter telescope. </a:t>
            </a:r>
          </a:p>
          <a:p>
            <a:pPr>
              <a:buFont typeface="Wingdings" charset="2"/>
              <a:buChar char="Ø"/>
            </a:pPr>
            <a:r>
              <a:rPr lang="en-US" sz="2000" dirty="0" smtClean="0">
                <a:latin typeface="+mn-lt"/>
              </a:rPr>
              <a:t>Taking advantage of the on-going construction of the six 15-m dishes at </a:t>
            </a:r>
            <a:r>
              <a:rPr lang="en-US" sz="2000" dirty="0" err="1" smtClean="0">
                <a:latin typeface="+mn-lt"/>
              </a:rPr>
              <a:t>PdBI</a:t>
            </a:r>
            <a:r>
              <a:rPr lang="en-US" sz="2000" dirty="0" smtClean="0">
                <a:latin typeface="+mn-lt"/>
              </a:rPr>
              <a:t>, most effective to build a modified extra one. This lead to the Swedish ESO </a:t>
            </a:r>
            <a:r>
              <a:rPr lang="en-US" sz="2000" dirty="0" err="1" smtClean="0">
                <a:latin typeface="+mn-lt"/>
              </a:rPr>
              <a:t>Submm</a:t>
            </a:r>
            <a:r>
              <a:rPr lang="en-US" sz="2000" dirty="0" smtClean="0">
                <a:latin typeface="+mn-lt"/>
              </a:rPr>
              <a:t> Telescope (SEST)  located on La </a:t>
            </a:r>
            <a:r>
              <a:rPr lang="en-US" sz="2000" dirty="0" err="1" smtClean="0">
                <a:latin typeface="+mn-lt"/>
              </a:rPr>
              <a:t>Silla</a:t>
            </a:r>
            <a:r>
              <a:rPr lang="en-US" sz="2000" dirty="0">
                <a:latin typeface="+mn-lt"/>
              </a:rPr>
              <a:t> </a:t>
            </a:r>
            <a:r>
              <a:rPr lang="en-US" sz="2000" dirty="0" smtClean="0">
                <a:latin typeface="+mn-lt"/>
              </a:rPr>
              <a:t>(1987) as well as the first steps of ESO into radio-astronomy.</a:t>
            </a:r>
            <a:endParaRPr lang="en-US" dirty="0" smtClean="0"/>
          </a:p>
          <a:p>
            <a:pPr lvl="1">
              <a:buFont typeface="Wingdings" charset="2"/>
              <a:buChar char="Ø"/>
            </a:pPr>
            <a:r>
              <a:rPr lang="en-US" sz="1600" dirty="0" smtClean="0">
                <a:latin typeface="+mn-lt"/>
              </a:rPr>
              <a:t>“</a:t>
            </a:r>
            <a:r>
              <a:rPr lang="en-US" sz="1600" i="1" dirty="0" smtClean="0">
                <a:latin typeface="+mn-lt"/>
              </a:rPr>
              <a:t>Initially there was some concerns in the ESO Council about ESO going into radio astronomy. But after I pointed out that radio waves below 1 mm could be considered part of the infrared, there was no further problems.</a:t>
            </a:r>
            <a:r>
              <a:rPr lang="en-US" sz="1600" dirty="0" smtClean="0">
                <a:latin typeface="+mn-lt"/>
              </a:rPr>
              <a:t>” (L. </a:t>
            </a:r>
            <a:r>
              <a:rPr lang="en-US" sz="1600" dirty="0" err="1" smtClean="0">
                <a:latin typeface="+mn-lt"/>
              </a:rPr>
              <a:t>Woltjer</a:t>
            </a:r>
            <a:r>
              <a:rPr lang="en-US" sz="1600" dirty="0" smtClean="0">
                <a:latin typeface="+mn-lt"/>
              </a:rPr>
              <a:t>)</a:t>
            </a:r>
            <a:endParaRPr lang="en-US" sz="1600" dirty="0">
              <a:latin typeface="+mn-lt"/>
            </a:endParaRPr>
          </a:p>
          <a:p>
            <a:pPr marL="478929" lvl="1" indent="0">
              <a:buNone/>
            </a:pPr>
            <a:endParaRPr lang="en-US" sz="1700" dirty="0" smtClean="0">
              <a:latin typeface="+mn-lt"/>
            </a:endParaRPr>
          </a:p>
        </p:txBody>
      </p:sp>
      <p:sp>
        <p:nvSpPr>
          <p:cNvPr id="5" name="Text Placeholder 4"/>
          <p:cNvSpPr>
            <a:spLocks noGrp="1"/>
          </p:cNvSpPr>
          <p:nvPr>
            <p:ph type="body" sz="quarter" idx="14"/>
          </p:nvPr>
        </p:nvSpPr>
        <p:spPr>
          <a:xfrm>
            <a:off x="268111" y="60681"/>
            <a:ext cx="9115778" cy="838199"/>
          </a:xfrm>
        </p:spPr>
        <p:txBody>
          <a:bodyPr/>
          <a:lstStyle/>
          <a:p>
            <a:r>
              <a:rPr lang="en-US" dirty="0" smtClean="0"/>
              <a:t>Role of IRAM in New Sub/mm Facilities (1)</a:t>
            </a:r>
            <a:endParaRPr lang="en-US" dirty="0"/>
          </a:p>
        </p:txBody>
      </p:sp>
      <p:pic>
        <p:nvPicPr>
          <p:cNvPr id="6" name="Picture 5" descr="ESO_SES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769" y="3560847"/>
            <a:ext cx="2197992" cy="2795504"/>
          </a:xfrm>
          <a:prstGeom prst="rect">
            <a:avLst/>
          </a:prstGeom>
        </p:spPr>
      </p:pic>
      <p:sp>
        <p:nvSpPr>
          <p:cNvPr id="7" name="TextBox 6"/>
          <p:cNvSpPr txBox="1"/>
          <p:nvPr/>
        </p:nvSpPr>
        <p:spPr>
          <a:xfrm>
            <a:off x="2351212" y="6388804"/>
            <a:ext cx="1280882" cy="384721"/>
          </a:xfrm>
          <a:prstGeom prst="rect">
            <a:avLst/>
          </a:prstGeom>
          <a:noFill/>
        </p:spPr>
        <p:txBody>
          <a:bodyPr wrap="none" rtlCol="0">
            <a:spAutoFit/>
          </a:bodyPr>
          <a:lstStyle/>
          <a:p>
            <a:r>
              <a:rPr lang="en-US" b="1" dirty="0" smtClean="0"/>
              <a:t>SEST </a:t>
            </a:r>
            <a:r>
              <a:rPr lang="en-US" dirty="0" smtClean="0"/>
              <a:t> 15-m</a:t>
            </a:r>
            <a:endParaRPr lang="en-US" dirty="0"/>
          </a:p>
        </p:txBody>
      </p:sp>
      <p:pic>
        <p:nvPicPr>
          <p:cNvPr id="8" name="Picture 7"/>
          <p:cNvPicPr>
            <a:picLocks noChangeAspect="1"/>
          </p:cNvPicPr>
          <p:nvPr/>
        </p:nvPicPr>
        <p:blipFill>
          <a:blip r:embed="rId3"/>
          <a:stretch>
            <a:fillRect/>
          </a:stretch>
        </p:blipFill>
        <p:spPr>
          <a:xfrm>
            <a:off x="5895622" y="3584224"/>
            <a:ext cx="3841044" cy="2564495"/>
          </a:xfrm>
          <a:prstGeom prst="rect">
            <a:avLst/>
          </a:prstGeom>
        </p:spPr>
      </p:pic>
      <p:sp>
        <p:nvSpPr>
          <p:cNvPr id="9" name="TextBox 8"/>
          <p:cNvSpPr txBox="1"/>
          <p:nvPr/>
        </p:nvSpPr>
        <p:spPr>
          <a:xfrm>
            <a:off x="7238130" y="6336755"/>
            <a:ext cx="1286355" cy="384721"/>
          </a:xfrm>
          <a:prstGeom prst="rect">
            <a:avLst/>
          </a:prstGeom>
          <a:noFill/>
        </p:spPr>
        <p:txBody>
          <a:bodyPr wrap="none" rtlCol="0">
            <a:spAutoFit/>
          </a:bodyPr>
          <a:lstStyle/>
          <a:p>
            <a:r>
              <a:rPr lang="en-US" b="1" dirty="0" smtClean="0"/>
              <a:t>APEX</a:t>
            </a:r>
            <a:r>
              <a:rPr lang="en-US" dirty="0" smtClean="0"/>
              <a:t> 12-m</a:t>
            </a:r>
            <a:endParaRPr lang="en-US" dirty="0"/>
          </a:p>
        </p:txBody>
      </p:sp>
      <p:cxnSp>
        <p:nvCxnSpPr>
          <p:cNvPr id="11" name="Straight Arrow Connector 10"/>
          <p:cNvCxnSpPr/>
          <p:nvPr/>
        </p:nvCxnSpPr>
        <p:spPr>
          <a:xfrm>
            <a:off x="4205112" y="4868333"/>
            <a:ext cx="1605844" cy="0"/>
          </a:xfrm>
          <a:prstGeom prst="straightConnector1">
            <a:avLst/>
          </a:prstGeom>
          <a:ln w="28575" cmpd="sng">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67992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ED2568-F2F2-4465-B14D-8D9E5761A720}" type="datetime4">
              <a:rPr lang="en-US" smtClean="0"/>
              <a:t>August 25, 2017</a:t>
            </a:fld>
            <a:endParaRPr lang="es-ES_tradnl" dirty="0"/>
          </a:p>
        </p:txBody>
      </p:sp>
      <p:sp>
        <p:nvSpPr>
          <p:cNvPr id="3" name="Content Placeholder 2"/>
          <p:cNvSpPr>
            <a:spLocks noGrp="1"/>
          </p:cNvSpPr>
          <p:nvPr>
            <p:ph sz="quarter" idx="12"/>
          </p:nvPr>
        </p:nvSpPr>
        <p:spPr>
          <a:xfrm>
            <a:off x="183444" y="945445"/>
            <a:ext cx="9468556" cy="5467350"/>
          </a:xfrm>
        </p:spPr>
        <p:txBody>
          <a:bodyPr>
            <a:normAutofit lnSpcReduction="10000"/>
          </a:bodyPr>
          <a:lstStyle/>
          <a:p>
            <a:pPr>
              <a:buFont typeface="Wingdings" charset="2"/>
              <a:buChar char="Ø"/>
            </a:pPr>
            <a:r>
              <a:rPr lang="en-US" sz="2000" dirty="0" smtClean="0">
                <a:latin typeface="+mn-lt"/>
              </a:rPr>
              <a:t>In the early 1990’s, the </a:t>
            </a:r>
            <a:r>
              <a:rPr lang="en-US" sz="2000" dirty="0" err="1" smtClean="0">
                <a:latin typeface="+mn-lt"/>
              </a:rPr>
              <a:t>PdBI</a:t>
            </a:r>
            <a:r>
              <a:rPr lang="en-US" sz="2000" dirty="0" smtClean="0">
                <a:latin typeface="+mn-lt"/>
              </a:rPr>
              <a:t>, amongst others, had shown the power of </a:t>
            </a:r>
            <a:r>
              <a:rPr lang="en-US" sz="2000" dirty="0" smtClean="0">
                <a:latin typeface="+mn-lt"/>
              </a:rPr>
              <a:t>millimeter </a:t>
            </a:r>
            <a:r>
              <a:rPr lang="en-US" sz="2000" dirty="0" smtClean="0">
                <a:latin typeface="+mn-lt"/>
              </a:rPr>
              <a:t>interferometry and time was appropriate to reflect on next step.</a:t>
            </a:r>
          </a:p>
          <a:p>
            <a:pPr>
              <a:buFont typeface="Wingdings" charset="2"/>
              <a:buChar char="Ø"/>
            </a:pPr>
            <a:r>
              <a:rPr lang="en-US" sz="2000" dirty="0">
                <a:latin typeface="+mn-lt"/>
              </a:rPr>
              <a:t>M</a:t>
            </a:r>
            <a:r>
              <a:rPr lang="en-US" sz="2000" dirty="0" smtClean="0">
                <a:latin typeface="+mn-lt"/>
              </a:rPr>
              <a:t>any structures observable at </a:t>
            </a:r>
            <a:r>
              <a:rPr lang="en-US" sz="2000" dirty="0" smtClean="0">
                <a:latin typeface="+mn-lt"/>
              </a:rPr>
              <a:t>millimeter </a:t>
            </a:r>
            <a:r>
              <a:rPr lang="en-US" sz="2000" dirty="0" smtClean="0">
                <a:latin typeface="+mn-lt"/>
              </a:rPr>
              <a:t>wavelengths were found to be quite small in angular size (&lt;1”). Also progress in the study of (x10 amplified) high-</a:t>
            </a:r>
            <a:r>
              <a:rPr lang="en-US" sz="2000" i="1" dirty="0" smtClean="0">
                <a:latin typeface="+mn-lt"/>
              </a:rPr>
              <a:t>z</a:t>
            </a:r>
            <a:r>
              <a:rPr lang="en-US" sz="2000" dirty="0" smtClean="0">
                <a:latin typeface="+mn-lt"/>
              </a:rPr>
              <a:t> galaxies indicated </a:t>
            </a:r>
            <a:r>
              <a:rPr lang="en-US" sz="2000" dirty="0" smtClean="0">
                <a:latin typeface="+mn-lt"/>
              </a:rPr>
              <a:t>that </a:t>
            </a:r>
            <a:r>
              <a:rPr lang="en-US" sz="2000" dirty="0" smtClean="0">
                <a:latin typeface="+mn-lt"/>
              </a:rPr>
              <a:t>to observe ‘normal’ galaxies in the early universe higher sensitivities were </a:t>
            </a:r>
            <a:r>
              <a:rPr lang="en-US" sz="2000" dirty="0" smtClean="0">
                <a:latin typeface="+mn-lt"/>
              </a:rPr>
              <a:t>critical. </a:t>
            </a:r>
            <a:endParaRPr lang="en-US" sz="2000" dirty="0" smtClean="0">
              <a:latin typeface="+mn-lt"/>
            </a:endParaRPr>
          </a:p>
          <a:p>
            <a:pPr>
              <a:buFont typeface="Wingdings" charset="2"/>
              <a:buChar char="Ø"/>
            </a:pPr>
            <a:r>
              <a:rPr lang="en-US" sz="2000" dirty="0" smtClean="0">
                <a:latin typeface="+mn-lt"/>
              </a:rPr>
              <a:t>A larger collecting area and longer baselines (sub-arc) were therefore needed. </a:t>
            </a:r>
          </a:p>
          <a:p>
            <a:pPr>
              <a:buFont typeface="Wingdings" charset="2"/>
              <a:buChar char="Ø"/>
            </a:pPr>
            <a:r>
              <a:rPr lang="en-US" sz="2000" dirty="0" smtClean="0">
                <a:latin typeface="+mn-lt"/>
              </a:rPr>
              <a:t>It became also clear that a southern site was preferred because of the greater richness of the southern galaxy and skies, and, for the fact that suitable, dry and extended sites are present in the northern Chile</a:t>
            </a:r>
          </a:p>
          <a:p>
            <a:pPr>
              <a:buFont typeface="Wingdings" charset="2"/>
              <a:buChar char="Ø"/>
            </a:pPr>
            <a:r>
              <a:rPr lang="en-US" sz="2000" dirty="0" smtClean="0">
                <a:latin typeface="+mn-lt"/>
              </a:rPr>
              <a:t>This lead in Europe to the proposal of a </a:t>
            </a:r>
            <a:r>
              <a:rPr lang="en-US" sz="2000" b="1" dirty="0" smtClean="0">
                <a:latin typeface="+mn-lt"/>
              </a:rPr>
              <a:t>Large Southern Millimeter Array </a:t>
            </a:r>
            <a:r>
              <a:rPr lang="en-US" sz="2000" dirty="0" smtClean="0">
                <a:latin typeface="+mn-lt"/>
              </a:rPr>
              <a:t>or</a:t>
            </a:r>
            <a:r>
              <a:rPr lang="en-US" sz="2000" b="1" dirty="0" smtClean="0">
                <a:latin typeface="+mn-lt"/>
              </a:rPr>
              <a:t> LSA </a:t>
            </a:r>
            <a:r>
              <a:rPr lang="en-US" sz="2000" b="1" dirty="0" smtClean="0">
                <a:latin typeface="+mn-lt"/>
              </a:rPr>
              <a:t>       </a:t>
            </a:r>
            <a:r>
              <a:rPr lang="en-US" sz="2000" dirty="0" smtClean="0">
                <a:latin typeface="+mn-lt"/>
              </a:rPr>
              <a:t>(</a:t>
            </a:r>
            <a:r>
              <a:rPr lang="en-US" sz="2000" dirty="0" smtClean="0">
                <a:latin typeface="+mn-lt"/>
              </a:rPr>
              <a:t>D. </a:t>
            </a:r>
            <a:r>
              <a:rPr lang="en-US" sz="2000" dirty="0" err="1" smtClean="0">
                <a:latin typeface="+mn-lt"/>
              </a:rPr>
              <a:t>Downes</a:t>
            </a:r>
            <a:r>
              <a:rPr lang="en-US" sz="2000" dirty="0" smtClean="0">
                <a:latin typeface="+mn-lt"/>
              </a:rPr>
              <a:t>), </a:t>
            </a:r>
            <a:r>
              <a:rPr lang="en-US" sz="2000" dirty="0" smtClean="0">
                <a:latin typeface="+mn-lt"/>
              </a:rPr>
              <a:t>a millimeter array optimized for maximum sensitivity at 3 &amp; 1 mm and ultimately covering 7 to 0.3 mm. The collecting area was to be 10,000 m</a:t>
            </a:r>
            <a:r>
              <a:rPr lang="en-US" sz="2000" baseline="30000" dirty="0" smtClean="0">
                <a:latin typeface="+mn-lt"/>
              </a:rPr>
              <a:t>2 </a:t>
            </a:r>
            <a:r>
              <a:rPr lang="en-US" sz="2000" dirty="0" smtClean="0">
                <a:latin typeface="+mn-lt"/>
              </a:rPr>
              <a:t>to ensure the required sensitivity at an angular resolution of 0.01”. The optimal array would consist of 50 x 16-meter (or 100 x 11-meter) </a:t>
            </a:r>
            <a:r>
              <a:rPr lang="en-US" sz="2000" dirty="0" smtClean="0">
                <a:latin typeface="+mn-lt"/>
              </a:rPr>
              <a:t>antennas</a:t>
            </a:r>
            <a:r>
              <a:rPr lang="en-US" sz="2000" dirty="0" smtClean="0">
                <a:latin typeface="+mn-lt"/>
              </a:rPr>
              <a:t>.  </a:t>
            </a:r>
            <a:endParaRPr lang="en-US" sz="2000" dirty="0" smtClean="0">
              <a:latin typeface="+mn-lt"/>
            </a:endParaRPr>
          </a:p>
          <a:p>
            <a:pPr>
              <a:buFont typeface="Wingdings" charset="2"/>
              <a:buChar char="Ø"/>
            </a:pPr>
            <a:r>
              <a:rPr lang="en-US" sz="2000" dirty="0" smtClean="0">
                <a:latin typeface="+mn-lt"/>
              </a:rPr>
              <a:t>In parallel, on-going discussions of sub/mm projects in the US (</a:t>
            </a:r>
            <a:r>
              <a:rPr lang="en-US" sz="2000" b="1" dirty="0" smtClean="0">
                <a:latin typeface="+mn-lt"/>
              </a:rPr>
              <a:t>MMA</a:t>
            </a:r>
            <a:r>
              <a:rPr lang="en-US" sz="2000" dirty="0" smtClean="0">
                <a:latin typeface="+mn-lt"/>
              </a:rPr>
              <a:t>) and Japan (</a:t>
            </a:r>
            <a:r>
              <a:rPr lang="en-US" sz="2000" b="1" dirty="0" smtClean="0">
                <a:latin typeface="+mn-lt"/>
              </a:rPr>
              <a:t>LMA</a:t>
            </a:r>
            <a:r>
              <a:rPr lang="en-US" sz="2000" dirty="0" smtClean="0">
                <a:latin typeface="+mn-lt"/>
              </a:rPr>
              <a:t>), which lead to the creation of the </a:t>
            </a:r>
            <a:r>
              <a:rPr lang="en-US" sz="2000" b="1" dirty="0" smtClean="0">
                <a:latin typeface="+mn-lt"/>
              </a:rPr>
              <a:t>ALMA</a:t>
            </a:r>
            <a:r>
              <a:rPr lang="en-US" sz="2000" dirty="0" smtClean="0">
                <a:latin typeface="+mn-lt"/>
              </a:rPr>
              <a:t> project</a:t>
            </a:r>
          </a:p>
          <a:p>
            <a:pPr marL="478929" lvl="1" indent="0">
              <a:buNone/>
            </a:pPr>
            <a:endParaRPr lang="en-US" sz="1700" dirty="0">
              <a:latin typeface="+mn-lt"/>
            </a:endParaRPr>
          </a:p>
          <a:p>
            <a:pPr marL="478929" lvl="1" indent="0">
              <a:buNone/>
            </a:pPr>
            <a:endParaRPr lang="en-US" sz="1700" dirty="0" smtClean="0">
              <a:latin typeface="+mn-lt"/>
            </a:endParaRPr>
          </a:p>
        </p:txBody>
      </p:sp>
      <p:sp>
        <p:nvSpPr>
          <p:cNvPr id="5" name="Text Placeholder 4"/>
          <p:cNvSpPr>
            <a:spLocks noGrp="1"/>
          </p:cNvSpPr>
          <p:nvPr>
            <p:ph type="body" sz="quarter" idx="14"/>
          </p:nvPr>
        </p:nvSpPr>
        <p:spPr>
          <a:xfrm>
            <a:off x="183444" y="342901"/>
            <a:ext cx="9595555" cy="838199"/>
          </a:xfrm>
        </p:spPr>
        <p:txBody>
          <a:bodyPr/>
          <a:lstStyle/>
          <a:p>
            <a:r>
              <a:rPr lang="en-US" dirty="0" smtClean="0"/>
              <a:t>Role of IRAM in New Sub/mm Facilities (2)</a:t>
            </a:r>
            <a:endParaRPr lang="en-US" dirty="0"/>
          </a:p>
        </p:txBody>
      </p:sp>
    </p:spTree>
    <p:extLst>
      <p:ext uri="{BB962C8B-B14F-4D97-AF65-F5344CB8AC3E}">
        <p14:creationId xmlns:p14="http://schemas.microsoft.com/office/powerpoint/2010/main" val="2177628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ED2568-F2F2-4465-B14D-8D9E5761A720}" type="datetime4">
              <a:rPr lang="en-US" smtClean="0"/>
              <a:t>August 25, 2017</a:t>
            </a:fld>
            <a:endParaRPr lang="es-ES_tradnl" dirty="0"/>
          </a:p>
        </p:txBody>
      </p:sp>
      <p:sp>
        <p:nvSpPr>
          <p:cNvPr id="3" name="Content Placeholder 2"/>
          <p:cNvSpPr>
            <a:spLocks noGrp="1"/>
          </p:cNvSpPr>
          <p:nvPr>
            <p:ph sz="quarter" idx="12"/>
          </p:nvPr>
        </p:nvSpPr>
        <p:spPr>
          <a:xfrm>
            <a:off x="241300" y="993422"/>
            <a:ext cx="9410700" cy="5483578"/>
          </a:xfrm>
        </p:spPr>
        <p:txBody>
          <a:bodyPr>
            <a:normAutofit fontScale="92500"/>
          </a:bodyPr>
          <a:lstStyle/>
          <a:p>
            <a:pPr>
              <a:buFont typeface="Wingdings" charset="2"/>
              <a:buChar char="Ø"/>
            </a:pPr>
            <a:r>
              <a:rPr lang="en-US" sz="2200" dirty="0" smtClean="0">
                <a:latin typeface="Calibri"/>
                <a:cs typeface="Calibri"/>
              </a:rPr>
              <a:t>The tragic cable-car and helicopter accidents in 1999 deeply impacted the community and IRAM with many reverberations in the years to follow </a:t>
            </a:r>
          </a:p>
          <a:p>
            <a:pPr>
              <a:buFont typeface="Wingdings" charset="2"/>
              <a:buChar char="Ø"/>
            </a:pPr>
            <a:r>
              <a:rPr lang="en-US" sz="2200" dirty="0" smtClean="0">
                <a:latin typeface="Calibri"/>
                <a:cs typeface="Calibri"/>
              </a:rPr>
              <a:t>IRAM went through very difficult times and, despite the somber mood, managed to continue operations albeit at a reduced pace and with many delays</a:t>
            </a:r>
          </a:p>
          <a:p>
            <a:pPr>
              <a:buFont typeface="Wingdings" charset="2"/>
              <a:buChar char="Ø"/>
            </a:pPr>
            <a:r>
              <a:rPr lang="en-US" sz="2200" dirty="0" smtClean="0">
                <a:latin typeface="Calibri"/>
                <a:cs typeface="Calibri"/>
              </a:rPr>
              <a:t>Discussions between IRAM &amp; Partners about future &amp; next steps. Possible developments included multi-beam receivers and increasing the number of antennas</a:t>
            </a:r>
          </a:p>
          <a:p>
            <a:pPr>
              <a:buFont typeface="Wingdings" charset="2"/>
              <a:buChar char="Ø"/>
            </a:pPr>
            <a:r>
              <a:rPr lang="en-US" sz="2200" dirty="0" smtClean="0">
                <a:latin typeface="Calibri"/>
                <a:cs typeface="Calibri"/>
              </a:rPr>
              <a:t>Meanwhile the construction of ALMA had started with IRAM actively participating</a:t>
            </a:r>
          </a:p>
          <a:p>
            <a:pPr marL="0" indent="0">
              <a:buNone/>
            </a:pPr>
            <a:endParaRPr lang="en-US" sz="2200" dirty="0" smtClean="0">
              <a:latin typeface="Calibri"/>
              <a:cs typeface="Calibri"/>
            </a:endParaRPr>
          </a:p>
          <a:p>
            <a:pPr>
              <a:buFont typeface="Wingdings" charset="2"/>
              <a:buChar char="Ø"/>
            </a:pPr>
            <a:r>
              <a:rPr lang="en-US" sz="2200" dirty="0" smtClean="0">
                <a:latin typeface="Calibri"/>
                <a:cs typeface="Calibri"/>
              </a:rPr>
              <a:t>Many failed attempts to find a stable replacement solution to access the Plateau de </a:t>
            </a:r>
            <a:r>
              <a:rPr lang="en-US" sz="2200" dirty="0" err="1" smtClean="0">
                <a:latin typeface="Calibri"/>
                <a:cs typeface="Calibri"/>
              </a:rPr>
              <a:t>Bure</a:t>
            </a:r>
            <a:r>
              <a:rPr lang="en-US" sz="2200" dirty="0" smtClean="0">
                <a:latin typeface="Calibri"/>
                <a:cs typeface="Calibri"/>
              </a:rPr>
              <a:t>, which resulted in growing frustration within the Partners.</a:t>
            </a:r>
          </a:p>
          <a:p>
            <a:pPr>
              <a:buFont typeface="Wingdings" charset="2"/>
              <a:buChar char="Ø"/>
            </a:pPr>
            <a:r>
              <a:rPr lang="en-US" sz="2200" dirty="0" smtClean="0">
                <a:latin typeface="Calibri"/>
                <a:cs typeface="Calibri"/>
              </a:rPr>
              <a:t>One option that was considered was to move the </a:t>
            </a:r>
            <a:r>
              <a:rPr lang="en-US" sz="2200" dirty="0" err="1" smtClean="0">
                <a:latin typeface="Calibri"/>
                <a:cs typeface="Calibri"/>
              </a:rPr>
              <a:t>PdBI</a:t>
            </a:r>
            <a:r>
              <a:rPr lang="en-US" sz="2200" dirty="0" smtClean="0">
                <a:latin typeface="Calibri"/>
                <a:cs typeface="Calibri"/>
              </a:rPr>
              <a:t> antennas to the CARMA site (hard-merging) or explore a ‘soft-merging’. </a:t>
            </a:r>
            <a:r>
              <a:rPr lang="en-US" sz="2200" dirty="0" smtClean="0">
                <a:latin typeface="Calibri"/>
                <a:cs typeface="Calibri"/>
              </a:rPr>
              <a:t>My first IRAM Council in 2005!!</a:t>
            </a:r>
          </a:p>
          <a:p>
            <a:pPr>
              <a:buFont typeface="Wingdings" charset="2"/>
              <a:buChar char="Ø"/>
            </a:pPr>
            <a:r>
              <a:rPr lang="en-US" sz="2200" dirty="0" smtClean="0">
                <a:latin typeface="Calibri"/>
                <a:cs typeface="Calibri"/>
              </a:rPr>
              <a:t>Commitment to MPG to rebuild a new cable-car. In return, promise of the Partners to extend the 1979 Agreement, which was expiring in 2009. </a:t>
            </a:r>
          </a:p>
          <a:p>
            <a:pPr>
              <a:buFont typeface="Wingdings" charset="2"/>
              <a:buChar char="Ø"/>
            </a:pPr>
            <a:r>
              <a:rPr lang="en-US" sz="2200" dirty="0" smtClean="0">
                <a:latin typeface="Calibri"/>
                <a:cs typeface="Calibri"/>
              </a:rPr>
              <a:t>Rebuilding </a:t>
            </a:r>
            <a:r>
              <a:rPr lang="en-US" sz="2200" dirty="0" smtClean="0">
                <a:latin typeface="Calibri"/>
                <a:cs typeface="Calibri"/>
              </a:rPr>
              <a:t>the new cable-car took 10 </a:t>
            </a:r>
            <a:r>
              <a:rPr lang="en-US" sz="2200" dirty="0" smtClean="0">
                <a:latin typeface="Calibri"/>
                <a:cs typeface="Calibri"/>
              </a:rPr>
              <a:t>years (inauguration </a:t>
            </a:r>
            <a:r>
              <a:rPr lang="en-US" sz="2200" dirty="0" smtClean="0">
                <a:latin typeface="Calibri"/>
                <a:cs typeface="Calibri"/>
              </a:rPr>
              <a:t>in </a:t>
            </a:r>
            <a:r>
              <a:rPr lang="en-US" sz="2200" dirty="0" smtClean="0">
                <a:latin typeface="Calibri"/>
                <a:cs typeface="Calibri"/>
              </a:rPr>
              <a:t>Oct</a:t>
            </a:r>
            <a:r>
              <a:rPr lang="en-US" sz="2200" dirty="0" smtClean="0">
                <a:latin typeface="Calibri"/>
                <a:cs typeface="Calibri"/>
              </a:rPr>
              <a:t>. 2015)</a:t>
            </a:r>
          </a:p>
          <a:p>
            <a:pPr>
              <a:buFont typeface="Wingdings" charset="2"/>
              <a:buChar char="Ø"/>
            </a:pPr>
            <a:endParaRPr lang="en-US" sz="2200" dirty="0">
              <a:latin typeface="Calibri"/>
              <a:cs typeface="Calibri"/>
            </a:endParaRPr>
          </a:p>
        </p:txBody>
      </p:sp>
      <p:sp>
        <p:nvSpPr>
          <p:cNvPr id="5" name="Text Placeholder 4"/>
          <p:cNvSpPr>
            <a:spLocks noGrp="1"/>
          </p:cNvSpPr>
          <p:nvPr>
            <p:ph type="body" sz="quarter" idx="14"/>
          </p:nvPr>
        </p:nvSpPr>
        <p:spPr/>
        <p:txBody>
          <a:bodyPr/>
          <a:lstStyle/>
          <a:p>
            <a:r>
              <a:rPr lang="en-US" dirty="0" smtClean="0"/>
              <a:t>From </a:t>
            </a:r>
            <a:r>
              <a:rPr lang="en-US" dirty="0" err="1" smtClean="0"/>
              <a:t>PdBI</a:t>
            </a:r>
            <a:r>
              <a:rPr lang="en-US" dirty="0" smtClean="0"/>
              <a:t> to NOEMA (1)</a:t>
            </a:r>
            <a:endParaRPr lang="en-US" dirty="0"/>
          </a:p>
        </p:txBody>
      </p:sp>
    </p:spTree>
    <p:extLst>
      <p:ext uri="{BB962C8B-B14F-4D97-AF65-F5344CB8AC3E}">
        <p14:creationId xmlns:p14="http://schemas.microsoft.com/office/powerpoint/2010/main" val="51963580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ED2568-F2F2-4465-B14D-8D9E5761A720}" type="datetime4">
              <a:rPr lang="en-US" smtClean="0"/>
              <a:t>August 25, 2017</a:t>
            </a:fld>
            <a:endParaRPr lang="es-ES_tradnl" dirty="0"/>
          </a:p>
        </p:txBody>
      </p:sp>
      <p:sp>
        <p:nvSpPr>
          <p:cNvPr id="3" name="Content Placeholder 2"/>
          <p:cNvSpPr>
            <a:spLocks noGrp="1"/>
          </p:cNvSpPr>
          <p:nvPr>
            <p:ph sz="quarter" idx="12"/>
          </p:nvPr>
        </p:nvSpPr>
        <p:spPr>
          <a:xfrm>
            <a:off x="241300" y="993422"/>
            <a:ext cx="5600700" cy="5362929"/>
          </a:xfrm>
        </p:spPr>
        <p:txBody>
          <a:bodyPr>
            <a:normAutofit fontScale="92500" lnSpcReduction="10000"/>
          </a:bodyPr>
          <a:lstStyle/>
          <a:p>
            <a:pPr>
              <a:buFont typeface="Wingdings" charset="2"/>
              <a:buChar char="Ø"/>
            </a:pPr>
            <a:r>
              <a:rPr lang="en-US" sz="2200" dirty="0" smtClean="0">
                <a:latin typeface="Calibri"/>
                <a:cs typeface="Calibri"/>
              </a:rPr>
              <a:t>New discussions about future development in consultation with the community and Partners.</a:t>
            </a:r>
          </a:p>
          <a:p>
            <a:pPr>
              <a:buFont typeface="Wingdings" charset="2"/>
              <a:buChar char="Ø"/>
            </a:pPr>
            <a:r>
              <a:rPr lang="en-US" sz="2200" dirty="0" smtClean="0">
                <a:latin typeface="Calibri"/>
                <a:cs typeface="Calibri"/>
              </a:rPr>
              <a:t>Gradually the </a:t>
            </a:r>
            <a:r>
              <a:rPr lang="en-US" sz="2200" b="1" dirty="0" err="1" smtClean="0">
                <a:latin typeface="Calibri"/>
                <a:cs typeface="Calibri"/>
              </a:rPr>
              <a:t>NO</a:t>
            </a:r>
            <a:r>
              <a:rPr lang="en-US" sz="2200" dirty="0" err="1" smtClean="0">
                <a:latin typeface="Calibri"/>
                <a:cs typeface="Calibri"/>
              </a:rPr>
              <a:t>rthern</a:t>
            </a:r>
            <a:r>
              <a:rPr lang="en-US" sz="2200" dirty="0" smtClean="0">
                <a:latin typeface="Calibri"/>
                <a:cs typeface="Calibri"/>
              </a:rPr>
              <a:t> </a:t>
            </a:r>
            <a:r>
              <a:rPr lang="en-US" sz="2200" b="1" dirty="0" smtClean="0">
                <a:latin typeface="Calibri"/>
                <a:cs typeface="Calibri"/>
              </a:rPr>
              <a:t>E</a:t>
            </a:r>
            <a:r>
              <a:rPr lang="en-US" sz="2200" dirty="0" smtClean="0">
                <a:latin typeface="Calibri"/>
                <a:cs typeface="Calibri"/>
              </a:rPr>
              <a:t>xtended </a:t>
            </a:r>
            <a:r>
              <a:rPr lang="en-US" sz="2200" b="1" dirty="0" smtClean="0">
                <a:latin typeface="Calibri"/>
                <a:cs typeface="Calibri"/>
              </a:rPr>
              <a:t>M</a:t>
            </a:r>
            <a:r>
              <a:rPr lang="en-US" sz="2200" dirty="0" smtClean="0">
                <a:latin typeface="Calibri"/>
                <a:cs typeface="Calibri"/>
              </a:rPr>
              <a:t>illimeter </a:t>
            </a:r>
            <a:r>
              <a:rPr lang="en-US" sz="2200" b="1" dirty="0" smtClean="0">
                <a:latin typeface="Calibri"/>
                <a:cs typeface="Calibri"/>
              </a:rPr>
              <a:t>A</a:t>
            </a:r>
            <a:r>
              <a:rPr lang="en-US" sz="2200" dirty="0" smtClean="0">
                <a:latin typeface="Calibri"/>
                <a:cs typeface="Calibri"/>
              </a:rPr>
              <a:t>rray (NOEMA) project took shape, receiving broader support from the community.</a:t>
            </a:r>
          </a:p>
          <a:p>
            <a:pPr>
              <a:buFont typeface="Wingdings" charset="2"/>
              <a:buChar char="Ø"/>
            </a:pPr>
            <a:r>
              <a:rPr lang="en-US" sz="2200" dirty="0" smtClean="0">
                <a:latin typeface="Calibri"/>
                <a:cs typeface="Calibri"/>
              </a:rPr>
              <a:t>In 2010, a Visiting Committee (chaired by R.W. Wilson with R. </a:t>
            </a:r>
            <a:r>
              <a:rPr lang="en-US" sz="2200" dirty="0" err="1" smtClean="0">
                <a:latin typeface="Calibri"/>
                <a:cs typeface="Calibri"/>
              </a:rPr>
              <a:t>Kennicutt</a:t>
            </a:r>
            <a:r>
              <a:rPr lang="en-US" sz="2200" dirty="0" smtClean="0">
                <a:latin typeface="Calibri"/>
                <a:cs typeface="Calibri"/>
              </a:rPr>
              <a:t>, C. McKee, E. van </a:t>
            </a:r>
            <a:r>
              <a:rPr lang="en-US" sz="2200" dirty="0" err="1" smtClean="0">
                <a:latin typeface="Calibri"/>
                <a:cs typeface="Calibri"/>
              </a:rPr>
              <a:t>Dishoeck</a:t>
            </a:r>
            <a:r>
              <a:rPr lang="en-US" sz="2200" dirty="0" smtClean="0">
                <a:latin typeface="Calibri"/>
                <a:cs typeface="Calibri"/>
              </a:rPr>
              <a:t>, and C. </a:t>
            </a:r>
            <a:r>
              <a:rPr lang="en-US" sz="2200" dirty="0" err="1" smtClean="0">
                <a:latin typeface="Calibri"/>
                <a:cs typeface="Calibri"/>
              </a:rPr>
              <a:t>Cesarsky</a:t>
            </a:r>
            <a:r>
              <a:rPr lang="en-US" sz="2200" dirty="0">
                <a:latin typeface="Calibri"/>
                <a:cs typeface="Calibri"/>
              </a:rPr>
              <a:t>)</a:t>
            </a:r>
            <a:r>
              <a:rPr lang="en-US" sz="2200" dirty="0" smtClean="0">
                <a:latin typeface="Calibri"/>
                <a:cs typeface="Calibri"/>
              </a:rPr>
              <a:t> endorsed NOEMA and made a strong recommendation to the presidents of the MPG, CNRS and IGN.  </a:t>
            </a:r>
          </a:p>
          <a:p>
            <a:pPr>
              <a:buFont typeface="Wingdings" charset="2"/>
              <a:buChar char="Ø"/>
            </a:pPr>
            <a:r>
              <a:rPr lang="en-US" sz="2200" dirty="0" smtClean="0">
                <a:latin typeface="Calibri"/>
                <a:cs typeface="Calibri"/>
              </a:rPr>
              <a:t>In June 2011, a memorandum of understanding was signed between the Partners. </a:t>
            </a:r>
          </a:p>
          <a:p>
            <a:pPr>
              <a:buFont typeface="Wingdings" charset="2"/>
              <a:buChar char="Ø"/>
            </a:pPr>
            <a:r>
              <a:rPr lang="en-US" sz="2200" dirty="0" smtClean="0">
                <a:latin typeface="Calibri"/>
                <a:cs typeface="Calibri"/>
              </a:rPr>
              <a:t>The NOEMA project could start.</a:t>
            </a:r>
          </a:p>
          <a:p>
            <a:pPr>
              <a:buFont typeface="Wingdings" charset="2"/>
              <a:buChar char="Ø"/>
            </a:pPr>
            <a:r>
              <a:rPr lang="en-US" sz="2200" dirty="0" smtClean="0">
                <a:latin typeface="Calibri"/>
                <a:cs typeface="Calibri"/>
              </a:rPr>
              <a:t>Created the framework for increased science capability, enabled to maintain &amp; develop the technical expertise within IRAM and provided the long-term stability for the institute. </a:t>
            </a:r>
            <a:endParaRPr lang="en-US" sz="2200" dirty="0">
              <a:latin typeface="Calibri"/>
              <a:cs typeface="Calibri"/>
            </a:endParaRPr>
          </a:p>
        </p:txBody>
      </p:sp>
      <p:sp>
        <p:nvSpPr>
          <p:cNvPr id="5" name="Text Placeholder 4"/>
          <p:cNvSpPr>
            <a:spLocks noGrp="1"/>
          </p:cNvSpPr>
          <p:nvPr>
            <p:ph type="body" sz="quarter" idx="14"/>
          </p:nvPr>
        </p:nvSpPr>
        <p:spPr>
          <a:xfrm>
            <a:off x="-969771" y="342901"/>
            <a:ext cx="8204835" cy="838199"/>
          </a:xfrm>
        </p:spPr>
        <p:txBody>
          <a:bodyPr/>
          <a:lstStyle/>
          <a:p>
            <a:r>
              <a:rPr lang="en-US" dirty="0" smtClean="0"/>
              <a:t>From </a:t>
            </a:r>
            <a:r>
              <a:rPr lang="en-US" dirty="0" err="1" smtClean="0"/>
              <a:t>PdBI</a:t>
            </a:r>
            <a:r>
              <a:rPr lang="en-US" dirty="0" smtClean="0"/>
              <a:t> to NOEMA (2)</a:t>
            </a:r>
            <a:endParaRPr lang="en-US" dirty="0"/>
          </a:p>
        </p:txBody>
      </p:sp>
      <p:pic>
        <p:nvPicPr>
          <p:cNvPr id="4" name="Picture 3"/>
          <p:cNvPicPr>
            <a:picLocks noChangeAspect="1"/>
          </p:cNvPicPr>
          <p:nvPr/>
        </p:nvPicPr>
        <p:blipFill>
          <a:blip r:embed="rId2"/>
          <a:stretch>
            <a:fillRect/>
          </a:stretch>
        </p:blipFill>
        <p:spPr>
          <a:xfrm>
            <a:off x="5842000" y="3549648"/>
            <a:ext cx="3914039" cy="2933700"/>
          </a:xfrm>
          <a:prstGeom prst="rect">
            <a:avLst/>
          </a:prstGeom>
        </p:spPr>
      </p:pic>
      <p:sp>
        <p:nvSpPr>
          <p:cNvPr id="6" name="TextBox 5"/>
          <p:cNvSpPr txBox="1"/>
          <p:nvPr/>
        </p:nvSpPr>
        <p:spPr>
          <a:xfrm>
            <a:off x="5842000" y="6420553"/>
            <a:ext cx="4007555" cy="523220"/>
          </a:xfrm>
          <a:prstGeom prst="rect">
            <a:avLst/>
          </a:prstGeom>
          <a:noFill/>
        </p:spPr>
        <p:txBody>
          <a:bodyPr wrap="square" rtlCol="0">
            <a:spAutoFit/>
          </a:bodyPr>
          <a:lstStyle/>
          <a:p>
            <a:r>
              <a:rPr lang="en-US" sz="1400" i="1" dirty="0" smtClean="0"/>
              <a:t>IRAM and its Partner organizations sign the</a:t>
            </a:r>
          </a:p>
          <a:p>
            <a:r>
              <a:rPr lang="en-US" sz="1400" i="1" dirty="0"/>
              <a:t>M</a:t>
            </a:r>
            <a:r>
              <a:rPr lang="en-US" sz="1400" i="1" dirty="0" smtClean="0"/>
              <a:t>emorandum of Understanding, June 2011</a:t>
            </a:r>
            <a:endParaRPr lang="en-US" sz="1400" i="1" dirty="0"/>
          </a:p>
        </p:txBody>
      </p:sp>
      <p:pic>
        <p:nvPicPr>
          <p:cNvPr id="7" name="Picture 6"/>
          <p:cNvPicPr>
            <a:picLocks noChangeAspect="1"/>
          </p:cNvPicPr>
          <p:nvPr/>
        </p:nvPicPr>
        <p:blipFill>
          <a:blip r:embed="rId3"/>
          <a:stretch>
            <a:fillRect/>
          </a:stretch>
        </p:blipFill>
        <p:spPr>
          <a:xfrm>
            <a:off x="6745114" y="2823"/>
            <a:ext cx="2779889" cy="3071811"/>
          </a:xfrm>
          <a:prstGeom prst="rect">
            <a:avLst/>
          </a:prstGeom>
        </p:spPr>
      </p:pic>
      <p:sp>
        <p:nvSpPr>
          <p:cNvPr id="8" name="TextBox 7"/>
          <p:cNvSpPr txBox="1"/>
          <p:nvPr/>
        </p:nvSpPr>
        <p:spPr>
          <a:xfrm>
            <a:off x="5776706" y="3031065"/>
            <a:ext cx="4007555" cy="523220"/>
          </a:xfrm>
          <a:prstGeom prst="rect">
            <a:avLst/>
          </a:prstGeom>
          <a:noFill/>
        </p:spPr>
        <p:txBody>
          <a:bodyPr wrap="square" rtlCol="0">
            <a:spAutoFit/>
          </a:bodyPr>
          <a:lstStyle/>
          <a:p>
            <a:r>
              <a:rPr lang="en-US" sz="1400" i="1" dirty="0" smtClean="0"/>
              <a:t>Three members of the Visiting Committee at </a:t>
            </a:r>
            <a:r>
              <a:rPr lang="en-US" sz="1400" i="1" dirty="0" err="1" smtClean="0"/>
              <a:t>Bure</a:t>
            </a:r>
            <a:r>
              <a:rPr lang="en-US" sz="1400" i="1" dirty="0" smtClean="0"/>
              <a:t> in July 2009: E. van </a:t>
            </a:r>
            <a:r>
              <a:rPr lang="en-US" sz="1400" i="1" dirty="0" err="1" smtClean="0"/>
              <a:t>Dishoeck</a:t>
            </a:r>
            <a:r>
              <a:rPr lang="en-US" sz="1400" i="1" dirty="0" smtClean="0"/>
              <a:t>, R. Wilson and C. </a:t>
            </a:r>
            <a:r>
              <a:rPr lang="en-US" sz="1400" i="1" dirty="0" err="1" smtClean="0"/>
              <a:t>Cesarsky</a:t>
            </a:r>
            <a:endParaRPr lang="en-US" sz="1400" i="1" dirty="0"/>
          </a:p>
        </p:txBody>
      </p:sp>
    </p:spTree>
    <p:extLst>
      <p:ext uri="{BB962C8B-B14F-4D97-AF65-F5344CB8AC3E}">
        <p14:creationId xmlns:p14="http://schemas.microsoft.com/office/powerpoint/2010/main" val="379943227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ED2568-F2F2-4465-B14D-8D9E5761A720}" type="datetime4">
              <a:rPr lang="en-US" smtClean="0"/>
              <a:t>August 25, 2017</a:t>
            </a:fld>
            <a:endParaRPr lang="es-ES_tradnl" dirty="0"/>
          </a:p>
        </p:txBody>
      </p:sp>
      <p:sp>
        <p:nvSpPr>
          <p:cNvPr id="3" name="Content Placeholder 2"/>
          <p:cNvSpPr>
            <a:spLocks noGrp="1"/>
          </p:cNvSpPr>
          <p:nvPr>
            <p:ph sz="quarter" idx="12"/>
          </p:nvPr>
        </p:nvSpPr>
        <p:spPr>
          <a:xfrm>
            <a:off x="-56445" y="1600200"/>
            <a:ext cx="6745112" cy="1659467"/>
          </a:xfrm>
        </p:spPr>
        <p:txBody>
          <a:bodyPr>
            <a:normAutofit/>
          </a:bodyPr>
          <a:lstStyle/>
          <a:p>
            <a:pPr>
              <a:buFont typeface="Wingdings" charset="2"/>
              <a:buChar char="Ø"/>
            </a:pPr>
            <a:r>
              <a:rPr lang="en-US" sz="2000" dirty="0" smtClean="0">
                <a:latin typeface="Calibri"/>
                <a:cs typeface="Calibri"/>
              </a:rPr>
              <a:t>Double the number of 15-m antennas from 6 to 12</a:t>
            </a:r>
          </a:p>
          <a:p>
            <a:pPr>
              <a:buFont typeface="Wingdings" charset="2"/>
              <a:buChar char="Ø"/>
            </a:pPr>
            <a:r>
              <a:rPr lang="en-US" sz="2000" dirty="0" smtClean="0">
                <a:latin typeface="Calibri"/>
                <a:cs typeface="Calibri"/>
              </a:rPr>
              <a:t>New receivers: increase of IF bandwidth from 8 to 16 GHz</a:t>
            </a:r>
          </a:p>
          <a:p>
            <a:pPr>
              <a:buFont typeface="Wingdings" charset="2"/>
              <a:buChar char="Ø"/>
            </a:pPr>
            <a:r>
              <a:rPr lang="en-US" sz="2000" dirty="0" smtClean="0">
                <a:latin typeface="Calibri"/>
                <a:cs typeface="Calibri"/>
              </a:rPr>
              <a:t>New flexible </a:t>
            </a:r>
            <a:r>
              <a:rPr lang="en-US" sz="2000" dirty="0" err="1" smtClean="0">
                <a:latin typeface="Calibri"/>
                <a:cs typeface="Calibri"/>
              </a:rPr>
              <a:t>correlator</a:t>
            </a:r>
            <a:r>
              <a:rPr lang="en-US" sz="2000" dirty="0" smtClean="0">
                <a:latin typeface="Calibri"/>
                <a:cs typeface="Calibri"/>
              </a:rPr>
              <a:t> </a:t>
            </a:r>
          </a:p>
          <a:p>
            <a:pPr>
              <a:buFont typeface="Wingdings" charset="2"/>
              <a:buChar char="Ø"/>
            </a:pPr>
            <a:r>
              <a:rPr lang="en-US" sz="2000" dirty="0" smtClean="0">
                <a:latin typeface="Calibri"/>
                <a:cs typeface="Calibri"/>
              </a:rPr>
              <a:t>Extension of the baselines from 0.8 to 1.6 km</a:t>
            </a:r>
            <a:endParaRPr lang="en-US" sz="2000" dirty="0">
              <a:latin typeface="Calibri"/>
              <a:cs typeface="Calibri"/>
            </a:endParaRPr>
          </a:p>
        </p:txBody>
      </p:sp>
      <p:sp>
        <p:nvSpPr>
          <p:cNvPr id="5" name="Text Placeholder 4"/>
          <p:cNvSpPr>
            <a:spLocks noGrp="1"/>
          </p:cNvSpPr>
          <p:nvPr>
            <p:ph type="body" sz="quarter" idx="14"/>
          </p:nvPr>
        </p:nvSpPr>
        <p:spPr>
          <a:xfrm>
            <a:off x="126999" y="74791"/>
            <a:ext cx="8204835" cy="838199"/>
          </a:xfrm>
        </p:spPr>
        <p:txBody>
          <a:bodyPr/>
          <a:lstStyle/>
          <a:p>
            <a:r>
              <a:rPr lang="en-US" dirty="0" smtClean="0"/>
              <a:t>The NOEMA Project</a:t>
            </a:r>
            <a:endParaRPr lang="en-US" dirty="0"/>
          </a:p>
        </p:txBody>
      </p:sp>
      <p:pic>
        <p:nvPicPr>
          <p:cNvPr id="6" name="Picture 5" descr="12DishPanoAsmall"/>
          <p:cNvPicPr>
            <a:picLocks noChangeAspect="1" noChangeArrowheads="1"/>
          </p:cNvPicPr>
          <p:nvPr/>
        </p:nvPicPr>
        <p:blipFill>
          <a:blip r:embed="rId2">
            <a:extLst>
              <a:ext uri="{28A0092B-C50C-407E-A947-70E740481C1C}">
                <a14:useLocalDpi xmlns:a14="http://schemas.microsoft.com/office/drawing/2010/main" val="0"/>
              </a:ext>
            </a:extLst>
          </a:blip>
          <a:srcRect l="18558" r="9987"/>
          <a:stretch>
            <a:fillRect/>
          </a:stretch>
        </p:blipFill>
        <p:spPr>
          <a:xfrm>
            <a:off x="189557" y="4235570"/>
            <a:ext cx="9575334" cy="218957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7" name="Picture 6"/>
          <p:cNvPicPr>
            <a:picLocks noChangeAspect="1"/>
          </p:cNvPicPr>
          <p:nvPr/>
        </p:nvPicPr>
        <p:blipFill>
          <a:blip r:embed="rId3"/>
          <a:stretch>
            <a:fillRect/>
          </a:stretch>
        </p:blipFill>
        <p:spPr>
          <a:xfrm>
            <a:off x="6589887" y="761085"/>
            <a:ext cx="3335865" cy="3367217"/>
          </a:xfrm>
          <a:prstGeom prst="rect">
            <a:avLst/>
          </a:prstGeom>
        </p:spPr>
      </p:pic>
    </p:spTree>
    <p:extLst>
      <p:ext uri="{BB962C8B-B14F-4D97-AF65-F5344CB8AC3E}">
        <p14:creationId xmlns:p14="http://schemas.microsoft.com/office/powerpoint/2010/main" val="123510105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pictures of </a:t>
            </a:r>
            <a:r>
              <a:rPr lang="en-US" dirty="0" err="1" smtClean="0"/>
              <a:t>noema</a:t>
            </a:r>
            <a:r>
              <a:rPr lang="en-US" dirty="0" smtClean="0"/>
              <a:t> 7,8,9</a:t>
            </a:r>
            <a:endParaRPr lang="en-US" dirty="0"/>
          </a:p>
        </p:txBody>
      </p:sp>
      <p:pic>
        <p:nvPicPr>
          <p:cNvPr id="12" name="Image 11" descr="NOEMAObsAnt7.jpg"/>
          <p:cNvPicPr>
            <a:picLocks noChangeAspect="1"/>
          </p:cNvPicPr>
          <p:nvPr/>
        </p:nvPicPr>
        <p:blipFill rotWithShape="1">
          <a:blip r:embed="rId2">
            <a:extLst>
              <a:ext uri="{28A0092B-C50C-407E-A947-70E740481C1C}">
                <a14:useLocalDpi xmlns:a14="http://schemas.microsoft.com/office/drawing/2010/main" val="0"/>
              </a:ext>
            </a:extLst>
          </a:blip>
          <a:srcRect t="29976" b="30941"/>
          <a:stretch/>
        </p:blipFill>
        <p:spPr>
          <a:xfrm>
            <a:off x="0" y="0"/>
            <a:ext cx="8841718" cy="2392324"/>
          </a:xfrm>
          <a:prstGeom prst="rect">
            <a:avLst/>
          </a:prstGeom>
        </p:spPr>
      </p:pic>
      <p:pic>
        <p:nvPicPr>
          <p:cNvPr id="9" name="Image 8" descr="DSCF1045.jpg"/>
          <p:cNvPicPr>
            <a:picLocks noChangeAspect="1"/>
          </p:cNvPicPr>
          <p:nvPr/>
        </p:nvPicPr>
        <p:blipFill rotWithShape="1">
          <a:blip r:embed="rId3">
            <a:extLst>
              <a:ext uri="{28A0092B-C50C-407E-A947-70E740481C1C}">
                <a14:useLocalDpi xmlns:a14="http://schemas.microsoft.com/office/drawing/2010/main" val="0"/>
              </a:ext>
            </a:extLst>
          </a:blip>
          <a:srcRect l="3000" t="29197" r="7225" b="24360"/>
          <a:stretch/>
        </p:blipFill>
        <p:spPr>
          <a:xfrm>
            <a:off x="543290" y="2229524"/>
            <a:ext cx="8893095" cy="2388707"/>
          </a:xfrm>
          <a:prstGeom prst="rect">
            <a:avLst/>
          </a:prstGeom>
        </p:spPr>
      </p:pic>
      <p:pic>
        <p:nvPicPr>
          <p:cNvPr id="8" name="Image 7" descr="IMG_4006.JPG"/>
          <p:cNvPicPr>
            <a:picLocks noChangeAspect="1"/>
          </p:cNvPicPr>
          <p:nvPr/>
        </p:nvPicPr>
        <p:blipFill rotWithShape="1">
          <a:blip r:embed="rId4">
            <a:extLst>
              <a:ext uri="{28A0092B-C50C-407E-A947-70E740481C1C}">
                <a14:useLocalDpi xmlns:a14="http://schemas.microsoft.com/office/drawing/2010/main" val="0"/>
              </a:ext>
            </a:extLst>
          </a:blip>
          <a:srcRect l="40267" t="38574" r="12042" b="41896"/>
          <a:stretch/>
        </p:blipFill>
        <p:spPr>
          <a:xfrm>
            <a:off x="1434578" y="4443707"/>
            <a:ext cx="8471422" cy="2401770"/>
          </a:xfrm>
          <a:prstGeom prst="rect">
            <a:avLst/>
          </a:prstGeom>
        </p:spPr>
      </p:pic>
      <p:sp>
        <p:nvSpPr>
          <p:cNvPr id="13" name="ZoneTexte 12"/>
          <p:cNvSpPr txBox="1"/>
          <p:nvPr/>
        </p:nvSpPr>
        <p:spPr>
          <a:xfrm>
            <a:off x="0" y="1810023"/>
            <a:ext cx="2029564" cy="461665"/>
          </a:xfrm>
          <a:prstGeom prst="rect">
            <a:avLst/>
          </a:prstGeom>
          <a:noFill/>
        </p:spPr>
        <p:txBody>
          <a:bodyPr wrap="square" rtlCol="0">
            <a:spAutoFit/>
          </a:bodyPr>
          <a:lstStyle/>
          <a:p>
            <a:r>
              <a:rPr lang="en-US" sz="2400" dirty="0" smtClean="0">
                <a:solidFill>
                  <a:schemeClr val="bg1"/>
                </a:solidFill>
                <a:latin typeface="Verdana"/>
                <a:cs typeface="Verdana"/>
              </a:rPr>
              <a:t>Feb 2015</a:t>
            </a:r>
            <a:endParaRPr lang="en-US" sz="2400" dirty="0">
              <a:solidFill>
                <a:schemeClr val="bg1"/>
              </a:solidFill>
              <a:latin typeface="Verdana"/>
              <a:cs typeface="Verdana"/>
            </a:endParaRPr>
          </a:p>
        </p:txBody>
      </p:sp>
      <p:sp>
        <p:nvSpPr>
          <p:cNvPr id="14" name="ZoneTexte 13"/>
          <p:cNvSpPr txBox="1"/>
          <p:nvPr/>
        </p:nvSpPr>
        <p:spPr>
          <a:xfrm>
            <a:off x="543290" y="3994566"/>
            <a:ext cx="2029564" cy="461665"/>
          </a:xfrm>
          <a:prstGeom prst="rect">
            <a:avLst/>
          </a:prstGeom>
          <a:noFill/>
        </p:spPr>
        <p:txBody>
          <a:bodyPr wrap="square" rtlCol="0">
            <a:spAutoFit/>
          </a:bodyPr>
          <a:lstStyle/>
          <a:p>
            <a:r>
              <a:rPr lang="en-US" sz="2400" dirty="0" smtClean="0">
                <a:solidFill>
                  <a:schemeClr val="bg1"/>
                </a:solidFill>
                <a:latin typeface="Verdana"/>
                <a:cs typeface="Verdana"/>
              </a:rPr>
              <a:t>May 2016</a:t>
            </a:r>
            <a:endParaRPr lang="en-US" sz="2400" dirty="0">
              <a:solidFill>
                <a:schemeClr val="bg1"/>
              </a:solidFill>
              <a:latin typeface="Verdana"/>
              <a:cs typeface="Verdana"/>
            </a:endParaRPr>
          </a:p>
        </p:txBody>
      </p:sp>
      <p:sp>
        <p:nvSpPr>
          <p:cNvPr id="15" name="ZoneTexte 14"/>
          <p:cNvSpPr txBox="1"/>
          <p:nvPr/>
        </p:nvSpPr>
        <p:spPr>
          <a:xfrm>
            <a:off x="1434578" y="6396336"/>
            <a:ext cx="2029564" cy="461665"/>
          </a:xfrm>
          <a:prstGeom prst="rect">
            <a:avLst/>
          </a:prstGeom>
          <a:noFill/>
        </p:spPr>
        <p:txBody>
          <a:bodyPr wrap="square" rtlCol="0">
            <a:spAutoFit/>
          </a:bodyPr>
          <a:lstStyle/>
          <a:p>
            <a:r>
              <a:rPr lang="en-US" sz="2400" dirty="0" smtClean="0">
                <a:solidFill>
                  <a:schemeClr val="bg1"/>
                </a:solidFill>
                <a:latin typeface="Verdana"/>
                <a:cs typeface="Verdana"/>
              </a:rPr>
              <a:t>May 2017</a:t>
            </a:r>
            <a:endParaRPr lang="en-US" sz="2400" dirty="0">
              <a:solidFill>
                <a:schemeClr val="bg1"/>
              </a:solidFill>
              <a:latin typeface="Verdana"/>
              <a:cs typeface="Verdana"/>
            </a:endParaRPr>
          </a:p>
        </p:txBody>
      </p:sp>
    </p:spTree>
    <p:extLst>
      <p:ext uri="{BB962C8B-B14F-4D97-AF65-F5344CB8AC3E}">
        <p14:creationId xmlns:p14="http://schemas.microsoft.com/office/powerpoint/2010/main" val="21710192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0-#ppt_w/2"/>
                                          </p:val>
                                        </p:tav>
                                        <p:tav tm="100000">
                                          <p:val>
                                            <p:strVal val="#ppt_x"/>
                                          </p:val>
                                        </p:tav>
                                      </p:tavLst>
                                    </p:anim>
                                    <p:anim calcmode="lin" valueType="num">
                                      <p:cBhvr additive="base">
                                        <p:cTn id="2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t="58889"/>
          <a:stretch/>
        </p:blipFill>
        <p:spPr>
          <a:xfrm>
            <a:off x="426509" y="838202"/>
            <a:ext cx="8977800" cy="2708071"/>
          </a:xfrm>
          <a:prstGeom prst="rect">
            <a:avLst/>
          </a:prstGeom>
        </p:spPr>
      </p:pic>
      <p:pic>
        <p:nvPicPr>
          <p:cNvPr id="72705" name="Image 6" descr="trec-rece2-v_sky (1).gif"/>
          <p:cNvPicPr>
            <a:picLocks noChangeAspect="1"/>
          </p:cNvPicPr>
          <p:nvPr/>
        </p:nvPicPr>
        <p:blipFill>
          <a:blip r:embed="rId3">
            <a:extLst>
              <a:ext uri="{28A0092B-C50C-407E-A947-70E740481C1C}">
                <a14:useLocalDpi xmlns:a14="http://schemas.microsoft.com/office/drawing/2010/main" val="0"/>
              </a:ext>
            </a:extLst>
          </a:blip>
          <a:srcRect t="50392"/>
          <a:stretch>
            <a:fillRect/>
          </a:stretch>
        </p:blipFill>
        <p:spPr bwMode="auto">
          <a:xfrm>
            <a:off x="412750" y="3340100"/>
            <a:ext cx="9094258"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Rectangle 29"/>
          <p:cNvSpPr>
            <a:spLocks noChangeArrowheads="1"/>
          </p:cNvSpPr>
          <p:nvPr/>
        </p:nvSpPr>
        <p:spPr bwMode="auto">
          <a:xfrm>
            <a:off x="7594600" y="6019800"/>
            <a:ext cx="2063750" cy="533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708" name="ZoneTexte 5"/>
          <p:cNvSpPr txBox="1">
            <a:spLocks noChangeArrowheads="1"/>
          </p:cNvSpPr>
          <p:nvPr/>
        </p:nvSpPr>
        <p:spPr bwMode="auto">
          <a:xfrm>
            <a:off x="7429500" y="607220"/>
            <a:ext cx="1713794"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800" b="1">
                <a:solidFill>
                  <a:srgbClr val="000099"/>
                </a:solidFill>
                <a:latin typeface="Verdana" charset="0"/>
                <a:ea typeface="ＭＳ Ｐゴシック" charset="0"/>
                <a:cs typeface="ＭＳ Ｐゴシック" charset="0"/>
              </a:defRPr>
            </a:lvl1pPr>
            <a:lvl2pPr marL="742950" indent="-285750">
              <a:defRPr sz="800" b="1">
                <a:solidFill>
                  <a:srgbClr val="000099"/>
                </a:solidFill>
                <a:latin typeface="Verdana" charset="0"/>
                <a:ea typeface="ＭＳ Ｐゴシック" charset="0"/>
              </a:defRPr>
            </a:lvl2pPr>
            <a:lvl3pPr marL="1143000" indent="-228600">
              <a:defRPr sz="800" b="1">
                <a:solidFill>
                  <a:srgbClr val="000099"/>
                </a:solidFill>
                <a:latin typeface="Verdana" charset="0"/>
                <a:ea typeface="ＭＳ Ｐゴシック" charset="0"/>
              </a:defRPr>
            </a:lvl3pPr>
            <a:lvl4pPr marL="1600200" indent="-228600">
              <a:defRPr sz="800" b="1">
                <a:solidFill>
                  <a:srgbClr val="000099"/>
                </a:solidFill>
                <a:latin typeface="Verdana" charset="0"/>
                <a:ea typeface="ＭＳ Ｐゴシック" charset="0"/>
              </a:defRPr>
            </a:lvl4pPr>
            <a:lvl5pPr marL="2057400" indent="-228600">
              <a:defRPr sz="800" b="1">
                <a:solidFill>
                  <a:srgbClr val="000099"/>
                </a:solidFill>
                <a:latin typeface="Verdana" charset="0"/>
                <a:ea typeface="ＭＳ Ｐゴシック" charset="0"/>
              </a:defRPr>
            </a:lvl5pPr>
            <a:lvl6pPr marL="2514600" indent="-228600" algn="ctr" eaLnBrk="0" fontAlgn="base" hangingPunct="0">
              <a:spcBef>
                <a:spcPct val="50000"/>
              </a:spcBef>
              <a:spcAft>
                <a:spcPct val="0"/>
              </a:spcAft>
              <a:defRPr sz="800" b="1">
                <a:solidFill>
                  <a:srgbClr val="000099"/>
                </a:solidFill>
                <a:latin typeface="Verdana" charset="0"/>
                <a:ea typeface="ＭＳ Ｐゴシック" charset="0"/>
              </a:defRPr>
            </a:lvl6pPr>
            <a:lvl7pPr marL="2971800" indent="-228600" algn="ctr" eaLnBrk="0" fontAlgn="base" hangingPunct="0">
              <a:spcBef>
                <a:spcPct val="50000"/>
              </a:spcBef>
              <a:spcAft>
                <a:spcPct val="0"/>
              </a:spcAft>
              <a:defRPr sz="800" b="1">
                <a:solidFill>
                  <a:srgbClr val="000099"/>
                </a:solidFill>
                <a:latin typeface="Verdana" charset="0"/>
                <a:ea typeface="ＭＳ Ｐゴシック" charset="0"/>
              </a:defRPr>
            </a:lvl7pPr>
            <a:lvl8pPr marL="3429000" indent="-228600" algn="ctr" eaLnBrk="0" fontAlgn="base" hangingPunct="0">
              <a:spcBef>
                <a:spcPct val="50000"/>
              </a:spcBef>
              <a:spcAft>
                <a:spcPct val="0"/>
              </a:spcAft>
              <a:defRPr sz="800" b="1">
                <a:solidFill>
                  <a:srgbClr val="000099"/>
                </a:solidFill>
                <a:latin typeface="Verdana" charset="0"/>
                <a:ea typeface="ＭＳ Ｐゴシック" charset="0"/>
              </a:defRPr>
            </a:lvl8pPr>
            <a:lvl9pPr marL="3886200" indent="-228600" algn="ctr" eaLnBrk="0" fontAlgn="base" hangingPunct="0">
              <a:spcBef>
                <a:spcPct val="50000"/>
              </a:spcBef>
              <a:spcAft>
                <a:spcPct val="0"/>
              </a:spcAft>
              <a:defRPr sz="800" b="1">
                <a:solidFill>
                  <a:srgbClr val="000099"/>
                </a:solidFill>
                <a:latin typeface="Verdana" charset="0"/>
                <a:ea typeface="ＭＳ Ｐゴシック" charset="0"/>
              </a:defRPr>
            </a:lvl9pPr>
          </a:lstStyle>
          <a:p>
            <a:r>
              <a:rPr lang="en-US" sz="2400" dirty="0">
                <a:solidFill>
                  <a:srgbClr val="558ED5"/>
                </a:solidFill>
              </a:rPr>
              <a:t>Band 1</a:t>
            </a:r>
          </a:p>
        </p:txBody>
      </p:sp>
      <p:sp>
        <p:nvSpPr>
          <p:cNvPr id="72709" name="ZoneTexte 7"/>
          <p:cNvSpPr txBox="1">
            <a:spLocks noChangeArrowheads="1"/>
          </p:cNvSpPr>
          <p:nvPr/>
        </p:nvSpPr>
        <p:spPr bwMode="auto">
          <a:xfrm>
            <a:off x="7594600" y="3694824"/>
            <a:ext cx="141710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800" b="1">
                <a:solidFill>
                  <a:srgbClr val="000099"/>
                </a:solidFill>
                <a:latin typeface="Verdana" charset="0"/>
                <a:ea typeface="ＭＳ Ｐゴシック" charset="0"/>
                <a:cs typeface="ＭＳ Ｐゴシック" charset="0"/>
              </a:defRPr>
            </a:lvl1pPr>
            <a:lvl2pPr marL="742950" indent="-285750">
              <a:defRPr sz="800" b="1">
                <a:solidFill>
                  <a:srgbClr val="000099"/>
                </a:solidFill>
                <a:latin typeface="Verdana" charset="0"/>
                <a:ea typeface="ＭＳ Ｐゴシック" charset="0"/>
              </a:defRPr>
            </a:lvl2pPr>
            <a:lvl3pPr marL="1143000" indent="-228600">
              <a:defRPr sz="800" b="1">
                <a:solidFill>
                  <a:srgbClr val="000099"/>
                </a:solidFill>
                <a:latin typeface="Verdana" charset="0"/>
                <a:ea typeface="ＭＳ Ｐゴシック" charset="0"/>
              </a:defRPr>
            </a:lvl3pPr>
            <a:lvl4pPr marL="1600200" indent="-228600">
              <a:defRPr sz="800" b="1">
                <a:solidFill>
                  <a:srgbClr val="000099"/>
                </a:solidFill>
                <a:latin typeface="Verdana" charset="0"/>
                <a:ea typeface="ＭＳ Ｐゴシック" charset="0"/>
              </a:defRPr>
            </a:lvl4pPr>
            <a:lvl5pPr marL="2057400" indent="-228600">
              <a:defRPr sz="800" b="1">
                <a:solidFill>
                  <a:srgbClr val="000099"/>
                </a:solidFill>
                <a:latin typeface="Verdana" charset="0"/>
                <a:ea typeface="ＭＳ Ｐゴシック" charset="0"/>
              </a:defRPr>
            </a:lvl5pPr>
            <a:lvl6pPr marL="2514600" indent="-228600" algn="ctr" eaLnBrk="0" fontAlgn="base" hangingPunct="0">
              <a:spcBef>
                <a:spcPct val="50000"/>
              </a:spcBef>
              <a:spcAft>
                <a:spcPct val="0"/>
              </a:spcAft>
              <a:defRPr sz="800" b="1">
                <a:solidFill>
                  <a:srgbClr val="000099"/>
                </a:solidFill>
                <a:latin typeface="Verdana" charset="0"/>
                <a:ea typeface="ＭＳ Ｐゴシック" charset="0"/>
              </a:defRPr>
            </a:lvl6pPr>
            <a:lvl7pPr marL="2971800" indent="-228600" algn="ctr" eaLnBrk="0" fontAlgn="base" hangingPunct="0">
              <a:spcBef>
                <a:spcPct val="50000"/>
              </a:spcBef>
              <a:spcAft>
                <a:spcPct val="0"/>
              </a:spcAft>
              <a:defRPr sz="800" b="1">
                <a:solidFill>
                  <a:srgbClr val="000099"/>
                </a:solidFill>
                <a:latin typeface="Verdana" charset="0"/>
                <a:ea typeface="ＭＳ Ｐゴシック" charset="0"/>
              </a:defRPr>
            </a:lvl7pPr>
            <a:lvl8pPr marL="3429000" indent="-228600" algn="ctr" eaLnBrk="0" fontAlgn="base" hangingPunct="0">
              <a:spcBef>
                <a:spcPct val="50000"/>
              </a:spcBef>
              <a:spcAft>
                <a:spcPct val="0"/>
              </a:spcAft>
              <a:defRPr sz="800" b="1">
                <a:solidFill>
                  <a:srgbClr val="000099"/>
                </a:solidFill>
                <a:latin typeface="Verdana" charset="0"/>
                <a:ea typeface="ＭＳ Ｐゴシック" charset="0"/>
              </a:defRPr>
            </a:lvl8pPr>
            <a:lvl9pPr marL="3886200" indent="-228600" algn="ctr" eaLnBrk="0" fontAlgn="base" hangingPunct="0">
              <a:spcBef>
                <a:spcPct val="50000"/>
              </a:spcBef>
              <a:spcAft>
                <a:spcPct val="0"/>
              </a:spcAft>
              <a:defRPr sz="800" b="1">
                <a:solidFill>
                  <a:srgbClr val="000099"/>
                </a:solidFill>
                <a:latin typeface="Verdana" charset="0"/>
                <a:ea typeface="ＭＳ Ｐゴシック" charset="0"/>
              </a:defRPr>
            </a:lvl9pPr>
          </a:lstStyle>
          <a:p>
            <a:r>
              <a:rPr lang="en-US" sz="2400" dirty="0">
                <a:solidFill>
                  <a:srgbClr val="558ED5"/>
                </a:solidFill>
              </a:rPr>
              <a:t>Band 2</a:t>
            </a:r>
          </a:p>
        </p:txBody>
      </p:sp>
      <p:sp>
        <p:nvSpPr>
          <p:cNvPr id="72710" name="ZoneTexte 8"/>
          <p:cNvSpPr txBox="1">
            <a:spLocks noChangeArrowheads="1"/>
          </p:cNvSpPr>
          <p:nvPr/>
        </p:nvSpPr>
        <p:spPr bwMode="auto">
          <a:xfrm>
            <a:off x="4375150" y="4267200"/>
            <a:ext cx="198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b="1">
                <a:solidFill>
                  <a:srgbClr val="000099"/>
                </a:solidFill>
                <a:latin typeface="Verdana" charset="0"/>
                <a:ea typeface="ＭＳ Ｐゴシック" charset="0"/>
                <a:cs typeface="ＭＳ Ｐゴシック" charset="0"/>
              </a:defRPr>
            </a:lvl1pPr>
            <a:lvl2pPr marL="742950" indent="-285750">
              <a:defRPr sz="800" b="1">
                <a:solidFill>
                  <a:srgbClr val="000099"/>
                </a:solidFill>
                <a:latin typeface="Verdana" charset="0"/>
                <a:ea typeface="ＭＳ Ｐゴシック" charset="0"/>
              </a:defRPr>
            </a:lvl2pPr>
            <a:lvl3pPr marL="1143000" indent="-228600">
              <a:defRPr sz="800" b="1">
                <a:solidFill>
                  <a:srgbClr val="000099"/>
                </a:solidFill>
                <a:latin typeface="Verdana" charset="0"/>
                <a:ea typeface="ＭＳ Ｐゴシック" charset="0"/>
              </a:defRPr>
            </a:lvl3pPr>
            <a:lvl4pPr marL="1600200" indent="-228600">
              <a:defRPr sz="800" b="1">
                <a:solidFill>
                  <a:srgbClr val="000099"/>
                </a:solidFill>
                <a:latin typeface="Verdana" charset="0"/>
                <a:ea typeface="ＭＳ Ｐゴシック" charset="0"/>
              </a:defRPr>
            </a:lvl4pPr>
            <a:lvl5pPr marL="2057400" indent="-228600">
              <a:defRPr sz="800" b="1">
                <a:solidFill>
                  <a:srgbClr val="000099"/>
                </a:solidFill>
                <a:latin typeface="Verdana" charset="0"/>
                <a:ea typeface="ＭＳ Ｐゴシック" charset="0"/>
              </a:defRPr>
            </a:lvl5pPr>
            <a:lvl6pPr marL="2514600" indent="-228600" algn="ctr" eaLnBrk="0" fontAlgn="base" hangingPunct="0">
              <a:spcBef>
                <a:spcPct val="50000"/>
              </a:spcBef>
              <a:spcAft>
                <a:spcPct val="0"/>
              </a:spcAft>
              <a:defRPr sz="800" b="1">
                <a:solidFill>
                  <a:srgbClr val="000099"/>
                </a:solidFill>
                <a:latin typeface="Verdana" charset="0"/>
                <a:ea typeface="ＭＳ Ｐゴシック" charset="0"/>
              </a:defRPr>
            </a:lvl6pPr>
            <a:lvl7pPr marL="2971800" indent="-228600" algn="ctr" eaLnBrk="0" fontAlgn="base" hangingPunct="0">
              <a:spcBef>
                <a:spcPct val="50000"/>
              </a:spcBef>
              <a:spcAft>
                <a:spcPct val="0"/>
              </a:spcAft>
              <a:defRPr sz="800" b="1">
                <a:solidFill>
                  <a:srgbClr val="000099"/>
                </a:solidFill>
                <a:latin typeface="Verdana" charset="0"/>
                <a:ea typeface="ＭＳ Ｐゴシック" charset="0"/>
              </a:defRPr>
            </a:lvl7pPr>
            <a:lvl8pPr marL="3429000" indent="-228600" algn="ctr" eaLnBrk="0" fontAlgn="base" hangingPunct="0">
              <a:spcBef>
                <a:spcPct val="50000"/>
              </a:spcBef>
              <a:spcAft>
                <a:spcPct val="0"/>
              </a:spcAft>
              <a:defRPr sz="800" b="1">
                <a:solidFill>
                  <a:srgbClr val="000099"/>
                </a:solidFill>
                <a:latin typeface="Verdana" charset="0"/>
                <a:ea typeface="ＭＳ Ｐゴシック" charset="0"/>
              </a:defRPr>
            </a:lvl8pPr>
            <a:lvl9pPr marL="3886200" indent="-228600" algn="ctr" eaLnBrk="0" fontAlgn="base" hangingPunct="0">
              <a:spcBef>
                <a:spcPct val="50000"/>
              </a:spcBef>
              <a:spcAft>
                <a:spcPct val="0"/>
              </a:spcAft>
              <a:defRPr sz="800" b="1">
                <a:solidFill>
                  <a:srgbClr val="000099"/>
                </a:solidFill>
                <a:latin typeface="Verdana" charset="0"/>
                <a:ea typeface="ＭＳ Ｐゴシック" charset="0"/>
              </a:defRPr>
            </a:lvl9pPr>
          </a:lstStyle>
          <a:p>
            <a:r>
              <a:rPr lang="en-US" sz="2000" b="0" dirty="0">
                <a:solidFill>
                  <a:srgbClr val="800000"/>
                </a:solidFill>
              </a:rPr>
              <a:t>~ </a:t>
            </a:r>
            <a:r>
              <a:rPr lang="en-US" sz="2000" b="0" dirty="0" smtClean="0">
                <a:solidFill>
                  <a:srgbClr val="800000"/>
                </a:solidFill>
              </a:rPr>
              <a:t>3-4 </a:t>
            </a:r>
            <a:r>
              <a:rPr lang="en-US" sz="2000" b="0" dirty="0" err="1" smtClean="0">
                <a:solidFill>
                  <a:srgbClr val="800000"/>
                </a:solidFill>
              </a:rPr>
              <a:t>hν</a:t>
            </a:r>
            <a:r>
              <a:rPr lang="en-US" sz="2000" b="0" dirty="0" smtClean="0">
                <a:solidFill>
                  <a:srgbClr val="800000"/>
                </a:solidFill>
              </a:rPr>
              <a:t>/</a:t>
            </a:r>
            <a:r>
              <a:rPr lang="en-US" sz="2000" b="0" dirty="0">
                <a:solidFill>
                  <a:srgbClr val="800000"/>
                </a:solidFill>
              </a:rPr>
              <a:t>k</a:t>
            </a:r>
          </a:p>
        </p:txBody>
      </p:sp>
      <p:sp>
        <p:nvSpPr>
          <p:cNvPr id="72711" name="ZoneTexte 9"/>
          <p:cNvSpPr txBox="1">
            <a:spLocks noChangeArrowheads="1"/>
          </p:cNvSpPr>
          <p:nvPr/>
        </p:nvSpPr>
        <p:spPr bwMode="auto">
          <a:xfrm>
            <a:off x="4375150" y="1219200"/>
            <a:ext cx="198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b="1">
                <a:solidFill>
                  <a:srgbClr val="000099"/>
                </a:solidFill>
                <a:latin typeface="Verdana" charset="0"/>
                <a:ea typeface="ＭＳ Ｐゴシック" charset="0"/>
                <a:cs typeface="ＭＳ Ｐゴシック" charset="0"/>
              </a:defRPr>
            </a:lvl1pPr>
            <a:lvl2pPr marL="742950" indent="-285750">
              <a:defRPr sz="800" b="1">
                <a:solidFill>
                  <a:srgbClr val="000099"/>
                </a:solidFill>
                <a:latin typeface="Verdana" charset="0"/>
                <a:ea typeface="ＭＳ Ｐゴシック" charset="0"/>
              </a:defRPr>
            </a:lvl2pPr>
            <a:lvl3pPr marL="1143000" indent="-228600">
              <a:defRPr sz="800" b="1">
                <a:solidFill>
                  <a:srgbClr val="000099"/>
                </a:solidFill>
                <a:latin typeface="Verdana" charset="0"/>
                <a:ea typeface="ＭＳ Ｐゴシック" charset="0"/>
              </a:defRPr>
            </a:lvl3pPr>
            <a:lvl4pPr marL="1600200" indent="-228600">
              <a:defRPr sz="800" b="1">
                <a:solidFill>
                  <a:srgbClr val="000099"/>
                </a:solidFill>
                <a:latin typeface="Verdana" charset="0"/>
                <a:ea typeface="ＭＳ Ｐゴシック" charset="0"/>
              </a:defRPr>
            </a:lvl4pPr>
            <a:lvl5pPr marL="2057400" indent="-228600">
              <a:defRPr sz="800" b="1">
                <a:solidFill>
                  <a:srgbClr val="000099"/>
                </a:solidFill>
                <a:latin typeface="Verdana" charset="0"/>
                <a:ea typeface="ＭＳ Ｐゴシック" charset="0"/>
              </a:defRPr>
            </a:lvl5pPr>
            <a:lvl6pPr marL="2514600" indent="-228600" algn="ctr" eaLnBrk="0" fontAlgn="base" hangingPunct="0">
              <a:spcBef>
                <a:spcPct val="50000"/>
              </a:spcBef>
              <a:spcAft>
                <a:spcPct val="0"/>
              </a:spcAft>
              <a:defRPr sz="800" b="1">
                <a:solidFill>
                  <a:srgbClr val="000099"/>
                </a:solidFill>
                <a:latin typeface="Verdana" charset="0"/>
                <a:ea typeface="ＭＳ Ｐゴシック" charset="0"/>
              </a:defRPr>
            </a:lvl6pPr>
            <a:lvl7pPr marL="2971800" indent="-228600" algn="ctr" eaLnBrk="0" fontAlgn="base" hangingPunct="0">
              <a:spcBef>
                <a:spcPct val="50000"/>
              </a:spcBef>
              <a:spcAft>
                <a:spcPct val="0"/>
              </a:spcAft>
              <a:defRPr sz="800" b="1">
                <a:solidFill>
                  <a:srgbClr val="000099"/>
                </a:solidFill>
                <a:latin typeface="Verdana" charset="0"/>
                <a:ea typeface="ＭＳ Ｐゴシック" charset="0"/>
              </a:defRPr>
            </a:lvl7pPr>
            <a:lvl8pPr marL="3429000" indent="-228600" algn="ctr" eaLnBrk="0" fontAlgn="base" hangingPunct="0">
              <a:spcBef>
                <a:spcPct val="50000"/>
              </a:spcBef>
              <a:spcAft>
                <a:spcPct val="0"/>
              </a:spcAft>
              <a:defRPr sz="800" b="1">
                <a:solidFill>
                  <a:srgbClr val="000099"/>
                </a:solidFill>
                <a:latin typeface="Verdana" charset="0"/>
                <a:ea typeface="ＭＳ Ｐゴシック" charset="0"/>
              </a:defRPr>
            </a:lvl8pPr>
            <a:lvl9pPr marL="3886200" indent="-228600" algn="ctr" eaLnBrk="0" fontAlgn="base" hangingPunct="0">
              <a:spcBef>
                <a:spcPct val="50000"/>
              </a:spcBef>
              <a:spcAft>
                <a:spcPct val="0"/>
              </a:spcAft>
              <a:defRPr sz="800" b="1">
                <a:solidFill>
                  <a:srgbClr val="000099"/>
                </a:solidFill>
                <a:latin typeface="Verdana" charset="0"/>
                <a:ea typeface="ＭＳ Ｐゴシック" charset="0"/>
              </a:defRPr>
            </a:lvl9pPr>
          </a:lstStyle>
          <a:p>
            <a:r>
              <a:rPr lang="en-US" sz="2000" b="0" dirty="0">
                <a:solidFill>
                  <a:srgbClr val="800000"/>
                </a:solidFill>
              </a:rPr>
              <a:t>~ </a:t>
            </a:r>
            <a:r>
              <a:rPr lang="en-US" sz="2000" b="0" dirty="0" smtClean="0">
                <a:solidFill>
                  <a:srgbClr val="800000"/>
                </a:solidFill>
              </a:rPr>
              <a:t>4-6 </a:t>
            </a:r>
            <a:r>
              <a:rPr lang="en-US" sz="2000" b="0" dirty="0" err="1" smtClean="0">
                <a:solidFill>
                  <a:srgbClr val="800000"/>
                </a:solidFill>
              </a:rPr>
              <a:t>hν</a:t>
            </a:r>
            <a:r>
              <a:rPr lang="en-US" sz="2000" b="0" dirty="0" smtClean="0">
                <a:solidFill>
                  <a:srgbClr val="800000"/>
                </a:solidFill>
              </a:rPr>
              <a:t>/</a:t>
            </a:r>
            <a:r>
              <a:rPr lang="en-US" sz="2000" b="0" dirty="0">
                <a:solidFill>
                  <a:srgbClr val="800000"/>
                </a:solidFill>
              </a:rPr>
              <a:t>k</a:t>
            </a:r>
          </a:p>
        </p:txBody>
      </p:sp>
      <p:sp>
        <p:nvSpPr>
          <p:cNvPr id="72713" name="Ellipse 11"/>
          <p:cNvSpPr>
            <a:spLocks noChangeArrowheads="1"/>
          </p:cNvSpPr>
          <p:nvPr/>
        </p:nvSpPr>
        <p:spPr bwMode="auto">
          <a:xfrm>
            <a:off x="4375150" y="990600"/>
            <a:ext cx="2146300" cy="8382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14" name="Ellipse 12"/>
          <p:cNvSpPr>
            <a:spLocks noChangeArrowheads="1"/>
          </p:cNvSpPr>
          <p:nvPr/>
        </p:nvSpPr>
        <p:spPr bwMode="auto">
          <a:xfrm>
            <a:off x="4375150" y="4038600"/>
            <a:ext cx="2146300" cy="8382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72715" name="Grouper 14"/>
          <p:cNvGrpSpPr>
            <a:grpSpLocks/>
          </p:cNvGrpSpPr>
          <p:nvPr/>
        </p:nvGrpSpPr>
        <p:grpSpPr bwMode="auto">
          <a:xfrm>
            <a:off x="8172450" y="2590800"/>
            <a:ext cx="1981200" cy="776288"/>
            <a:chOff x="7543800" y="2590800"/>
            <a:chExt cx="1828800" cy="776645"/>
          </a:xfrm>
        </p:grpSpPr>
        <p:sp>
          <p:nvSpPr>
            <p:cNvPr id="72727" name="Flèche vers la gauche 13"/>
            <p:cNvSpPr>
              <a:spLocks noChangeArrowheads="1"/>
            </p:cNvSpPr>
            <p:nvPr/>
          </p:nvSpPr>
          <p:spPr bwMode="auto">
            <a:xfrm rot="10800000">
              <a:off x="8001000" y="2590800"/>
              <a:ext cx="914400" cy="381000"/>
            </a:xfrm>
            <a:prstGeom prst="leftArrow">
              <a:avLst>
                <a:gd name="adj1" fmla="val 50000"/>
                <a:gd name="adj2" fmla="val 50000"/>
              </a:avLst>
            </a:prstGeom>
            <a:solidFill>
              <a:srgbClr val="FF6600">
                <a:alpha val="43137"/>
              </a:srgbClr>
            </a:solidFill>
            <a:ln w="9525">
              <a:solidFill>
                <a:schemeClr val="tx1"/>
              </a:solidFill>
              <a:round/>
              <a:headEnd/>
              <a:tailEnd/>
            </a:ln>
          </p:spPr>
          <p:txBody>
            <a:bodyPr/>
            <a:lstStyle/>
            <a:p>
              <a:endParaRPr lang="en-US" sz="2400"/>
            </a:p>
          </p:txBody>
        </p:sp>
        <p:sp>
          <p:nvSpPr>
            <p:cNvPr id="72728" name="ZoneTexte 6"/>
            <p:cNvSpPr txBox="1">
              <a:spLocks noChangeArrowheads="1"/>
            </p:cNvSpPr>
            <p:nvPr/>
          </p:nvSpPr>
          <p:spPr bwMode="auto">
            <a:xfrm>
              <a:off x="7543800" y="2905780"/>
              <a:ext cx="1828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b="1">
                  <a:solidFill>
                    <a:srgbClr val="000099"/>
                  </a:solidFill>
                  <a:latin typeface="Verdana" charset="0"/>
                  <a:ea typeface="ＭＳ Ｐゴシック" charset="0"/>
                  <a:cs typeface="ＭＳ Ｐゴシック" charset="0"/>
                </a:defRPr>
              </a:lvl1pPr>
              <a:lvl2pPr marL="742950" indent="-285750">
                <a:defRPr sz="800" b="1">
                  <a:solidFill>
                    <a:srgbClr val="000099"/>
                  </a:solidFill>
                  <a:latin typeface="Verdana" charset="0"/>
                  <a:ea typeface="ＭＳ Ｐゴシック" charset="0"/>
                </a:defRPr>
              </a:lvl2pPr>
              <a:lvl3pPr marL="1143000" indent="-228600">
                <a:defRPr sz="800" b="1">
                  <a:solidFill>
                    <a:srgbClr val="000099"/>
                  </a:solidFill>
                  <a:latin typeface="Verdana" charset="0"/>
                  <a:ea typeface="ＭＳ Ｐゴシック" charset="0"/>
                </a:defRPr>
              </a:lvl3pPr>
              <a:lvl4pPr marL="1600200" indent="-228600">
                <a:defRPr sz="800" b="1">
                  <a:solidFill>
                    <a:srgbClr val="000099"/>
                  </a:solidFill>
                  <a:latin typeface="Verdana" charset="0"/>
                  <a:ea typeface="ＭＳ Ｐゴシック" charset="0"/>
                </a:defRPr>
              </a:lvl4pPr>
              <a:lvl5pPr marL="2057400" indent="-228600">
                <a:defRPr sz="800" b="1">
                  <a:solidFill>
                    <a:srgbClr val="000099"/>
                  </a:solidFill>
                  <a:latin typeface="Verdana" charset="0"/>
                  <a:ea typeface="ＭＳ Ｐゴシック" charset="0"/>
                </a:defRPr>
              </a:lvl5pPr>
              <a:lvl6pPr marL="2514600" indent="-228600" algn="ctr" eaLnBrk="0" fontAlgn="base" hangingPunct="0">
                <a:spcBef>
                  <a:spcPct val="50000"/>
                </a:spcBef>
                <a:spcAft>
                  <a:spcPct val="0"/>
                </a:spcAft>
                <a:defRPr sz="800" b="1">
                  <a:solidFill>
                    <a:srgbClr val="000099"/>
                  </a:solidFill>
                  <a:latin typeface="Verdana" charset="0"/>
                  <a:ea typeface="ＭＳ Ｐゴシック" charset="0"/>
                </a:defRPr>
              </a:lvl6pPr>
              <a:lvl7pPr marL="2971800" indent="-228600" algn="ctr" eaLnBrk="0" fontAlgn="base" hangingPunct="0">
                <a:spcBef>
                  <a:spcPct val="50000"/>
                </a:spcBef>
                <a:spcAft>
                  <a:spcPct val="0"/>
                </a:spcAft>
                <a:defRPr sz="800" b="1">
                  <a:solidFill>
                    <a:srgbClr val="000099"/>
                  </a:solidFill>
                  <a:latin typeface="Verdana" charset="0"/>
                  <a:ea typeface="ＭＳ Ｐゴシック" charset="0"/>
                </a:defRPr>
              </a:lvl7pPr>
              <a:lvl8pPr marL="3429000" indent="-228600" algn="ctr" eaLnBrk="0" fontAlgn="base" hangingPunct="0">
                <a:spcBef>
                  <a:spcPct val="50000"/>
                </a:spcBef>
                <a:spcAft>
                  <a:spcPct val="0"/>
                </a:spcAft>
                <a:defRPr sz="800" b="1">
                  <a:solidFill>
                    <a:srgbClr val="000099"/>
                  </a:solidFill>
                  <a:latin typeface="Verdana" charset="0"/>
                  <a:ea typeface="ＭＳ Ｐゴシック" charset="0"/>
                </a:defRPr>
              </a:lvl8pPr>
              <a:lvl9pPr marL="3886200" indent="-228600" algn="ctr" eaLnBrk="0" fontAlgn="base" hangingPunct="0">
                <a:spcBef>
                  <a:spcPct val="50000"/>
                </a:spcBef>
                <a:spcAft>
                  <a:spcPct val="0"/>
                </a:spcAft>
                <a:defRPr sz="800" b="1">
                  <a:solidFill>
                    <a:srgbClr val="000099"/>
                  </a:solidFill>
                  <a:latin typeface="Verdana" charset="0"/>
                  <a:ea typeface="ＭＳ Ｐゴシック" charset="0"/>
                </a:defRPr>
              </a:lvl9pPr>
            </a:lstStyle>
            <a:p>
              <a:r>
                <a:rPr lang="en-US" sz="2400" b="0">
                  <a:solidFill>
                    <a:srgbClr val="800000"/>
                  </a:solidFill>
                </a:rPr>
                <a:t>+4 GHz</a:t>
              </a:r>
            </a:p>
          </p:txBody>
        </p:sp>
      </p:grpSp>
      <p:grpSp>
        <p:nvGrpSpPr>
          <p:cNvPr id="72716" name="Grouper 15"/>
          <p:cNvGrpSpPr>
            <a:grpSpLocks/>
          </p:cNvGrpSpPr>
          <p:nvPr/>
        </p:nvGrpSpPr>
        <p:grpSpPr bwMode="auto">
          <a:xfrm>
            <a:off x="8172450" y="5613400"/>
            <a:ext cx="1981200" cy="776288"/>
            <a:chOff x="7543800" y="2590800"/>
            <a:chExt cx="1828800" cy="776645"/>
          </a:xfrm>
        </p:grpSpPr>
        <p:sp>
          <p:nvSpPr>
            <p:cNvPr id="72725" name="Flèche vers la gauche 16"/>
            <p:cNvSpPr>
              <a:spLocks noChangeArrowheads="1"/>
            </p:cNvSpPr>
            <p:nvPr/>
          </p:nvSpPr>
          <p:spPr bwMode="auto">
            <a:xfrm rot="10800000">
              <a:off x="8001000" y="2590800"/>
              <a:ext cx="914400" cy="381000"/>
            </a:xfrm>
            <a:prstGeom prst="leftArrow">
              <a:avLst>
                <a:gd name="adj1" fmla="val 50000"/>
                <a:gd name="adj2" fmla="val 50000"/>
              </a:avLst>
            </a:prstGeom>
            <a:solidFill>
              <a:srgbClr val="FF6600">
                <a:alpha val="43137"/>
              </a:srgbClr>
            </a:solidFill>
            <a:ln w="9525">
              <a:solidFill>
                <a:schemeClr val="tx1"/>
              </a:solidFill>
              <a:round/>
              <a:headEnd/>
              <a:tailEnd/>
            </a:ln>
          </p:spPr>
          <p:txBody>
            <a:bodyPr/>
            <a:lstStyle/>
            <a:p>
              <a:endParaRPr lang="en-US" sz="2400"/>
            </a:p>
          </p:txBody>
        </p:sp>
        <p:sp>
          <p:nvSpPr>
            <p:cNvPr id="72726" name="ZoneTexte 17"/>
            <p:cNvSpPr txBox="1">
              <a:spLocks noChangeArrowheads="1"/>
            </p:cNvSpPr>
            <p:nvPr/>
          </p:nvSpPr>
          <p:spPr bwMode="auto">
            <a:xfrm>
              <a:off x="7543800" y="2905780"/>
              <a:ext cx="1828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b="1">
                  <a:solidFill>
                    <a:srgbClr val="000099"/>
                  </a:solidFill>
                  <a:latin typeface="Verdana" charset="0"/>
                  <a:ea typeface="ＭＳ Ｐゴシック" charset="0"/>
                  <a:cs typeface="ＭＳ Ｐゴシック" charset="0"/>
                </a:defRPr>
              </a:lvl1pPr>
              <a:lvl2pPr marL="742950" indent="-285750">
                <a:defRPr sz="800" b="1">
                  <a:solidFill>
                    <a:srgbClr val="000099"/>
                  </a:solidFill>
                  <a:latin typeface="Verdana" charset="0"/>
                  <a:ea typeface="ＭＳ Ｐゴシック" charset="0"/>
                </a:defRPr>
              </a:lvl2pPr>
              <a:lvl3pPr marL="1143000" indent="-228600">
                <a:defRPr sz="800" b="1">
                  <a:solidFill>
                    <a:srgbClr val="000099"/>
                  </a:solidFill>
                  <a:latin typeface="Verdana" charset="0"/>
                  <a:ea typeface="ＭＳ Ｐゴシック" charset="0"/>
                </a:defRPr>
              </a:lvl3pPr>
              <a:lvl4pPr marL="1600200" indent="-228600">
                <a:defRPr sz="800" b="1">
                  <a:solidFill>
                    <a:srgbClr val="000099"/>
                  </a:solidFill>
                  <a:latin typeface="Verdana" charset="0"/>
                  <a:ea typeface="ＭＳ Ｐゴシック" charset="0"/>
                </a:defRPr>
              </a:lvl4pPr>
              <a:lvl5pPr marL="2057400" indent="-228600">
                <a:defRPr sz="800" b="1">
                  <a:solidFill>
                    <a:srgbClr val="000099"/>
                  </a:solidFill>
                  <a:latin typeface="Verdana" charset="0"/>
                  <a:ea typeface="ＭＳ Ｐゴシック" charset="0"/>
                </a:defRPr>
              </a:lvl5pPr>
              <a:lvl6pPr marL="2514600" indent="-228600" algn="ctr" eaLnBrk="0" fontAlgn="base" hangingPunct="0">
                <a:spcBef>
                  <a:spcPct val="50000"/>
                </a:spcBef>
                <a:spcAft>
                  <a:spcPct val="0"/>
                </a:spcAft>
                <a:defRPr sz="800" b="1">
                  <a:solidFill>
                    <a:srgbClr val="000099"/>
                  </a:solidFill>
                  <a:latin typeface="Verdana" charset="0"/>
                  <a:ea typeface="ＭＳ Ｐゴシック" charset="0"/>
                </a:defRPr>
              </a:lvl6pPr>
              <a:lvl7pPr marL="2971800" indent="-228600" algn="ctr" eaLnBrk="0" fontAlgn="base" hangingPunct="0">
                <a:spcBef>
                  <a:spcPct val="50000"/>
                </a:spcBef>
                <a:spcAft>
                  <a:spcPct val="0"/>
                </a:spcAft>
                <a:defRPr sz="800" b="1">
                  <a:solidFill>
                    <a:srgbClr val="000099"/>
                  </a:solidFill>
                  <a:latin typeface="Verdana" charset="0"/>
                  <a:ea typeface="ＭＳ Ｐゴシック" charset="0"/>
                </a:defRPr>
              </a:lvl7pPr>
              <a:lvl8pPr marL="3429000" indent="-228600" algn="ctr" eaLnBrk="0" fontAlgn="base" hangingPunct="0">
                <a:spcBef>
                  <a:spcPct val="50000"/>
                </a:spcBef>
                <a:spcAft>
                  <a:spcPct val="0"/>
                </a:spcAft>
                <a:defRPr sz="800" b="1">
                  <a:solidFill>
                    <a:srgbClr val="000099"/>
                  </a:solidFill>
                  <a:latin typeface="Verdana" charset="0"/>
                  <a:ea typeface="ＭＳ Ｐゴシック" charset="0"/>
                </a:defRPr>
              </a:lvl8pPr>
              <a:lvl9pPr marL="3886200" indent="-228600" algn="ctr" eaLnBrk="0" fontAlgn="base" hangingPunct="0">
                <a:spcBef>
                  <a:spcPct val="50000"/>
                </a:spcBef>
                <a:spcAft>
                  <a:spcPct val="0"/>
                </a:spcAft>
                <a:defRPr sz="800" b="1">
                  <a:solidFill>
                    <a:srgbClr val="000099"/>
                  </a:solidFill>
                  <a:latin typeface="Verdana" charset="0"/>
                  <a:ea typeface="ＭＳ Ｐゴシック" charset="0"/>
                </a:defRPr>
              </a:lvl9pPr>
            </a:lstStyle>
            <a:p>
              <a:r>
                <a:rPr lang="en-US" sz="2400" b="0">
                  <a:solidFill>
                    <a:srgbClr val="800000"/>
                  </a:solidFill>
                </a:rPr>
                <a:t>+4 GHz</a:t>
              </a:r>
            </a:p>
          </p:txBody>
        </p:sp>
      </p:grpSp>
      <p:grpSp>
        <p:nvGrpSpPr>
          <p:cNvPr id="72717" name="Grouper 18"/>
          <p:cNvGrpSpPr>
            <a:grpSpLocks/>
          </p:cNvGrpSpPr>
          <p:nvPr/>
        </p:nvGrpSpPr>
        <p:grpSpPr bwMode="auto">
          <a:xfrm>
            <a:off x="-98777" y="2633133"/>
            <a:ext cx="1981200" cy="776288"/>
            <a:chOff x="7543800" y="2590800"/>
            <a:chExt cx="1828800" cy="776645"/>
          </a:xfrm>
        </p:grpSpPr>
        <p:sp>
          <p:nvSpPr>
            <p:cNvPr id="72723" name="ZoneTexte 20"/>
            <p:cNvSpPr txBox="1">
              <a:spLocks noChangeArrowheads="1"/>
            </p:cNvSpPr>
            <p:nvPr/>
          </p:nvSpPr>
          <p:spPr bwMode="auto">
            <a:xfrm>
              <a:off x="7543800" y="2905780"/>
              <a:ext cx="1828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b="1">
                  <a:solidFill>
                    <a:srgbClr val="000099"/>
                  </a:solidFill>
                  <a:latin typeface="Verdana" charset="0"/>
                  <a:ea typeface="ＭＳ Ｐゴシック" charset="0"/>
                  <a:cs typeface="ＭＳ Ｐゴシック" charset="0"/>
                </a:defRPr>
              </a:lvl1pPr>
              <a:lvl2pPr marL="742950" indent="-285750">
                <a:defRPr sz="800" b="1">
                  <a:solidFill>
                    <a:srgbClr val="000099"/>
                  </a:solidFill>
                  <a:latin typeface="Verdana" charset="0"/>
                  <a:ea typeface="ＭＳ Ｐゴシック" charset="0"/>
                </a:defRPr>
              </a:lvl2pPr>
              <a:lvl3pPr marL="1143000" indent="-228600">
                <a:defRPr sz="800" b="1">
                  <a:solidFill>
                    <a:srgbClr val="000099"/>
                  </a:solidFill>
                  <a:latin typeface="Verdana" charset="0"/>
                  <a:ea typeface="ＭＳ Ｐゴシック" charset="0"/>
                </a:defRPr>
              </a:lvl3pPr>
              <a:lvl4pPr marL="1600200" indent="-228600">
                <a:defRPr sz="800" b="1">
                  <a:solidFill>
                    <a:srgbClr val="000099"/>
                  </a:solidFill>
                  <a:latin typeface="Verdana" charset="0"/>
                  <a:ea typeface="ＭＳ Ｐゴシック" charset="0"/>
                </a:defRPr>
              </a:lvl4pPr>
              <a:lvl5pPr marL="2057400" indent="-228600">
                <a:defRPr sz="800" b="1">
                  <a:solidFill>
                    <a:srgbClr val="000099"/>
                  </a:solidFill>
                  <a:latin typeface="Verdana" charset="0"/>
                  <a:ea typeface="ＭＳ Ｐゴシック" charset="0"/>
                </a:defRPr>
              </a:lvl5pPr>
              <a:lvl6pPr marL="2514600" indent="-228600" algn="ctr" eaLnBrk="0" fontAlgn="base" hangingPunct="0">
                <a:spcBef>
                  <a:spcPct val="50000"/>
                </a:spcBef>
                <a:spcAft>
                  <a:spcPct val="0"/>
                </a:spcAft>
                <a:defRPr sz="800" b="1">
                  <a:solidFill>
                    <a:srgbClr val="000099"/>
                  </a:solidFill>
                  <a:latin typeface="Verdana" charset="0"/>
                  <a:ea typeface="ＭＳ Ｐゴシック" charset="0"/>
                </a:defRPr>
              </a:lvl6pPr>
              <a:lvl7pPr marL="2971800" indent="-228600" algn="ctr" eaLnBrk="0" fontAlgn="base" hangingPunct="0">
                <a:spcBef>
                  <a:spcPct val="50000"/>
                </a:spcBef>
                <a:spcAft>
                  <a:spcPct val="0"/>
                </a:spcAft>
                <a:defRPr sz="800" b="1">
                  <a:solidFill>
                    <a:srgbClr val="000099"/>
                  </a:solidFill>
                  <a:latin typeface="Verdana" charset="0"/>
                  <a:ea typeface="ＭＳ Ｐゴシック" charset="0"/>
                </a:defRPr>
              </a:lvl7pPr>
              <a:lvl8pPr marL="3429000" indent="-228600" algn="ctr" eaLnBrk="0" fontAlgn="base" hangingPunct="0">
                <a:spcBef>
                  <a:spcPct val="50000"/>
                </a:spcBef>
                <a:spcAft>
                  <a:spcPct val="0"/>
                </a:spcAft>
                <a:defRPr sz="800" b="1">
                  <a:solidFill>
                    <a:srgbClr val="000099"/>
                  </a:solidFill>
                  <a:latin typeface="Verdana" charset="0"/>
                  <a:ea typeface="ＭＳ Ｐゴシック" charset="0"/>
                </a:defRPr>
              </a:lvl8pPr>
              <a:lvl9pPr marL="3886200" indent="-228600" algn="ctr" eaLnBrk="0" fontAlgn="base" hangingPunct="0">
                <a:spcBef>
                  <a:spcPct val="50000"/>
                </a:spcBef>
                <a:spcAft>
                  <a:spcPct val="0"/>
                </a:spcAft>
                <a:defRPr sz="800" b="1">
                  <a:solidFill>
                    <a:srgbClr val="000099"/>
                  </a:solidFill>
                  <a:latin typeface="Verdana" charset="0"/>
                  <a:ea typeface="ＭＳ Ｐゴシック" charset="0"/>
                </a:defRPr>
              </a:lvl9pPr>
            </a:lstStyle>
            <a:p>
              <a:r>
                <a:rPr lang="en-US" sz="2400" b="0">
                  <a:solidFill>
                    <a:srgbClr val="800000"/>
                  </a:solidFill>
                </a:rPr>
                <a:t>+4 GHz</a:t>
              </a:r>
            </a:p>
          </p:txBody>
        </p:sp>
        <p:sp>
          <p:nvSpPr>
            <p:cNvPr id="72724" name="Flèche vers la gauche 19"/>
            <p:cNvSpPr>
              <a:spLocks noChangeArrowheads="1"/>
            </p:cNvSpPr>
            <p:nvPr/>
          </p:nvSpPr>
          <p:spPr bwMode="auto">
            <a:xfrm>
              <a:off x="8001000" y="2590800"/>
              <a:ext cx="914400" cy="381000"/>
            </a:xfrm>
            <a:prstGeom prst="leftArrow">
              <a:avLst>
                <a:gd name="adj1" fmla="val 50000"/>
                <a:gd name="adj2" fmla="val 50000"/>
              </a:avLst>
            </a:prstGeom>
            <a:solidFill>
              <a:srgbClr val="FF6600">
                <a:alpha val="43137"/>
              </a:srgbClr>
            </a:solidFill>
            <a:ln w="9525">
              <a:solidFill>
                <a:schemeClr val="tx1"/>
              </a:solidFill>
              <a:round/>
              <a:headEnd/>
              <a:tailEnd/>
            </a:ln>
          </p:spPr>
          <p:txBody>
            <a:bodyPr/>
            <a:lstStyle/>
            <a:p>
              <a:endParaRPr lang="en-US"/>
            </a:p>
          </p:txBody>
        </p:sp>
      </p:grpSp>
      <p:grpSp>
        <p:nvGrpSpPr>
          <p:cNvPr id="72718" name="Grouper 21"/>
          <p:cNvGrpSpPr>
            <a:grpSpLocks/>
          </p:cNvGrpSpPr>
          <p:nvPr/>
        </p:nvGrpSpPr>
        <p:grpSpPr bwMode="auto">
          <a:xfrm>
            <a:off x="0" y="5613400"/>
            <a:ext cx="1981200" cy="776288"/>
            <a:chOff x="7543800" y="2590800"/>
            <a:chExt cx="1828800" cy="776645"/>
          </a:xfrm>
        </p:grpSpPr>
        <p:sp>
          <p:nvSpPr>
            <p:cNvPr id="72721" name="Flèche vers la gauche 22"/>
            <p:cNvSpPr>
              <a:spLocks noChangeArrowheads="1"/>
            </p:cNvSpPr>
            <p:nvPr/>
          </p:nvSpPr>
          <p:spPr bwMode="auto">
            <a:xfrm>
              <a:off x="8001000" y="2590800"/>
              <a:ext cx="914400" cy="381000"/>
            </a:xfrm>
            <a:prstGeom prst="leftArrow">
              <a:avLst>
                <a:gd name="adj1" fmla="val 50000"/>
                <a:gd name="adj2" fmla="val 50000"/>
              </a:avLst>
            </a:prstGeom>
            <a:solidFill>
              <a:srgbClr val="FF6600">
                <a:alpha val="43137"/>
              </a:srgbClr>
            </a:solidFill>
            <a:ln w="9525">
              <a:solidFill>
                <a:schemeClr val="tx1"/>
              </a:solidFill>
              <a:round/>
              <a:headEnd/>
              <a:tailEnd/>
            </a:ln>
          </p:spPr>
          <p:txBody>
            <a:bodyPr/>
            <a:lstStyle/>
            <a:p>
              <a:endParaRPr lang="en-US"/>
            </a:p>
          </p:txBody>
        </p:sp>
        <p:sp>
          <p:nvSpPr>
            <p:cNvPr id="72722" name="ZoneTexte 23"/>
            <p:cNvSpPr txBox="1">
              <a:spLocks noChangeArrowheads="1"/>
            </p:cNvSpPr>
            <p:nvPr/>
          </p:nvSpPr>
          <p:spPr bwMode="auto">
            <a:xfrm>
              <a:off x="7543800" y="2905780"/>
              <a:ext cx="1828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b="1">
                  <a:solidFill>
                    <a:srgbClr val="000099"/>
                  </a:solidFill>
                  <a:latin typeface="Verdana" charset="0"/>
                  <a:ea typeface="ＭＳ Ｐゴシック" charset="0"/>
                  <a:cs typeface="ＭＳ Ｐゴシック" charset="0"/>
                </a:defRPr>
              </a:lvl1pPr>
              <a:lvl2pPr marL="742950" indent="-285750">
                <a:defRPr sz="800" b="1">
                  <a:solidFill>
                    <a:srgbClr val="000099"/>
                  </a:solidFill>
                  <a:latin typeface="Verdana" charset="0"/>
                  <a:ea typeface="ＭＳ Ｐゴシック" charset="0"/>
                </a:defRPr>
              </a:lvl2pPr>
              <a:lvl3pPr marL="1143000" indent="-228600">
                <a:defRPr sz="800" b="1">
                  <a:solidFill>
                    <a:srgbClr val="000099"/>
                  </a:solidFill>
                  <a:latin typeface="Verdana" charset="0"/>
                  <a:ea typeface="ＭＳ Ｐゴシック" charset="0"/>
                </a:defRPr>
              </a:lvl3pPr>
              <a:lvl4pPr marL="1600200" indent="-228600">
                <a:defRPr sz="800" b="1">
                  <a:solidFill>
                    <a:srgbClr val="000099"/>
                  </a:solidFill>
                  <a:latin typeface="Verdana" charset="0"/>
                  <a:ea typeface="ＭＳ Ｐゴシック" charset="0"/>
                </a:defRPr>
              </a:lvl4pPr>
              <a:lvl5pPr marL="2057400" indent="-228600">
                <a:defRPr sz="800" b="1">
                  <a:solidFill>
                    <a:srgbClr val="000099"/>
                  </a:solidFill>
                  <a:latin typeface="Verdana" charset="0"/>
                  <a:ea typeface="ＭＳ Ｐゴシック" charset="0"/>
                </a:defRPr>
              </a:lvl5pPr>
              <a:lvl6pPr marL="2514600" indent="-228600" algn="ctr" eaLnBrk="0" fontAlgn="base" hangingPunct="0">
                <a:spcBef>
                  <a:spcPct val="50000"/>
                </a:spcBef>
                <a:spcAft>
                  <a:spcPct val="0"/>
                </a:spcAft>
                <a:defRPr sz="800" b="1">
                  <a:solidFill>
                    <a:srgbClr val="000099"/>
                  </a:solidFill>
                  <a:latin typeface="Verdana" charset="0"/>
                  <a:ea typeface="ＭＳ Ｐゴシック" charset="0"/>
                </a:defRPr>
              </a:lvl6pPr>
              <a:lvl7pPr marL="2971800" indent="-228600" algn="ctr" eaLnBrk="0" fontAlgn="base" hangingPunct="0">
                <a:spcBef>
                  <a:spcPct val="50000"/>
                </a:spcBef>
                <a:spcAft>
                  <a:spcPct val="0"/>
                </a:spcAft>
                <a:defRPr sz="800" b="1">
                  <a:solidFill>
                    <a:srgbClr val="000099"/>
                  </a:solidFill>
                  <a:latin typeface="Verdana" charset="0"/>
                  <a:ea typeface="ＭＳ Ｐゴシック" charset="0"/>
                </a:defRPr>
              </a:lvl7pPr>
              <a:lvl8pPr marL="3429000" indent="-228600" algn="ctr" eaLnBrk="0" fontAlgn="base" hangingPunct="0">
                <a:spcBef>
                  <a:spcPct val="50000"/>
                </a:spcBef>
                <a:spcAft>
                  <a:spcPct val="0"/>
                </a:spcAft>
                <a:defRPr sz="800" b="1">
                  <a:solidFill>
                    <a:srgbClr val="000099"/>
                  </a:solidFill>
                  <a:latin typeface="Verdana" charset="0"/>
                  <a:ea typeface="ＭＳ Ｐゴシック" charset="0"/>
                </a:defRPr>
              </a:lvl8pPr>
              <a:lvl9pPr marL="3886200" indent="-228600" algn="ctr" eaLnBrk="0" fontAlgn="base" hangingPunct="0">
                <a:spcBef>
                  <a:spcPct val="50000"/>
                </a:spcBef>
                <a:spcAft>
                  <a:spcPct val="0"/>
                </a:spcAft>
                <a:defRPr sz="800" b="1">
                  <a:solidFill>
                    <a:srgbClr val="000099"/>
                  </a:solidFill>
                  <a:latin typeface="Verdana" charset="0"/>
                  <a:ea typeface="ＭＳ Ｐゴシック" charset="0"/>
                </a:defRPr>
              </a:lvl9pPr>
            </a:lstStyle>
            <a:p>
              <a:r>
                <a:rPr lang="en-US" sz="2400" b="0">
                  <a:solidFill>
                    <a:srgbClr val="800000"/>
                  </a:solidFill>
                </a:rPr>
                <a:t>+4 GHz</a:t>
              </a:r>
            </a:p>
          </p:txBody>
        </p:sp>
      </p:grpSp>
      <p:sp>
        <p:nvSpPr>
          <p:cNvPr id="72719" name="Rectangle 7"/>
          <p:cNvSpPr>
            <a:spLocks noChangeArrowheads="1"/>
          </p:cNvSpPr>
          <p:nvPr/>
        </p:nvSpPr>
        <p:spPr bwMode="auto">
          <a:xfrm>
            <a:off x="7429500" y="3352800"/>
            <a:ext cx="1898650" cy="2286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 name="ZoneTexte 2"/>
          <p:cNvSpPr txBox="1"/>
          <p:nvPr/>
        </p:nvSpPr>
        <p:spPr>
          <a:xfrm>
            <a:off x="2448983" y="6307434"/>
            <a:ext cx="5819775" cy="400110"/>
          </a:xfrm>
          <a:prstGeom prst="rect">
            <a:avLst/>
          </a:prstGeom>
          <a:solidFill>
            <a:schemeClr val="bg1"/>
          </a:solidFill>
        </p:spPr>
        <p:txBody>
          <a:bodyPr wrap="square" rtlCol="0">
            <a:spAutoFit/>
          </a:bodyPr>
          <a:lstStyle/>
          <a:p>
            <a:pPr algn="ctr"/>
            <a:r>
              <a:rPr lang="en-US" sz="2000" dirty="0" smtClean="0">
                <a:latin typeface="Verdana"/>
                <a:cs typeface="Verdana"/>
              </a:rPr>
              <a:t>SSB </a:t>
            </a:r>
            <a:r>
              <a:rPr lang="en-US" sz="2000" dirty="0" err="1" smtClean="0">
                <a:latin typeface="Verdana"/>
                <a:cs typeface="Verdana"/>
              </a:rPr>
              <a:t>Trec</a:t>
            </a:r>
            <a:r>
              <a:rPr lang="en-US" sz="2000" dirty="0" smtClean="0">
                <a:latin typeface="Verdana"/>
                <a:cs typeface="Verdana"/>
              </a:rPr>
              <a:t> (K) </a:t>
            </a:r>
            <a:r>
              <a:rPr lang="en-US" sz="2000" dirty="0" err="1" smtClean="0">
                <a:latin typeface="Verdana"/>
                <a:cs typeface="Verdana"/>
              </a:rPr>
              <a:t>vs</a:t>
            </a:r>
            <a:r>
              <a:rPr lang="en-US" sz="2000" dirty="0" smtClean="0">
                <a:latin typeface="Verdana"/>
                <a:cs typeface="Verdana"/>
              </a:rPr>
              <a:t> Sky </a:t>
            </a:r>
            <a:r>
              <a:rPr lang="en-US" sz="2000" dirty="0" err="1" smtClean="0">
                <a:latin typeface="Verdana"/>
                <a:cs typeface="Verdana"/>
              </a:rPr>
              <a:t>Freq</a:t>
            </a:r>
            <a:r>
              <a:rPr lang="en-US" sz="2000" dirty="0" smtClean="0">
                <a:latin typeface="Verdana"/>
                <a:cs typeface="Verdana"/>
              </a:rPr>
              <a:t> (GHz) </a:t>
            </a:r>
            <a:endParaRPr lang="en-US" sz="2000" dirty="0">
              <a:latin typeface="Verdana"/>
              <a:cs typeface="Verdana"/>
            </a:endParaRPr>
          </a:p>
        </p:txBody>
      </p:sp>
      <p:sp>
        <p:nvSpPr>
          <p:cNvPr id="27" name="ZoneTexte 26"/>
          <p:cNvSpPr txBox="1"/>
          <p:nvPr/>
        </p:nvSpPr>
        <p:spPr>
          <a:xfrm>
            <a:off x="2448983" y="3272135"/>
            <a:ext cx="5819775" cy="400110"/>
          </a:xfrm>
          <a:prstGeom prst="rect">
            <a:avLst/>
          </a:prstGeom>
          <a:solidFill>
            <a:schemeClr val="bg1"/>
          </a:solidFill>
        </p:spPr>
        <p:txBody>
          <a:bodyPr wrap="square" rtlCol="0">
            <a:spAutoFit/>
          </a:bodyPr>
          <a:lstStyle/>
          <a:p>
            <a:pPr algn="ctr"/>
            <a:r>
              <a:rPr lang="en-US" sz="2000" dirty="0" smtClean="0">
                <a:latin typeface="Verdana"/>
                <a:cs typeface="Verdana"/>
              </a:rPr>
              <a:t>SSB </a:t>
            </a:r>
            <a:r>
              <a:rPr lang="en-US" sz="2000" dirty="0" err="1" smtClean="0">
                <a:latin typeface="Verdana"/>
                <a:cs typeface="Verdana"/>
              </a:rPr>
              <a:t>T</a:t>
            </a:r>
            <a:r>
              <a:rPr lang="en-US" sz="2000" baseline="-25000" dirty="0" err="1" smtClean="0">
                <a:latin typeface="Verdana"/>
                <a:cs typeface="Verdana"/>
              </a:rPr>
              <a:t>rec</a:t>
            </a:r>
            <a:r>
              <a:rPr lang="en-US" sz="2000" dirty="0" smtClean="0">
                <a:latin typeface="Verdana"/>
                <a:cs typeface="Verdana"/>
              </a:rPr>
              <a:t> (K) </a:t>
            </a:r>
            <a:r>
              <a:rPr lang="en-US" sz="2000" dirty="0" err="1" smtClean="0">
                <a:latin typeface="Verdana"/>
                <a:cs typeface="Verdana"/>
              </a:rPr>
              <a:t>vs</a:t>
            </a:r>
            <a:r>
              <a:rPr lang="en-US" sz="2000" dirty="0" smtClean="0">
                <a:latin typeface="Verdana"/>
                <a:cs typeface="Verdana"/>
              </a:rPr>
              <a:t> Sky </a:t>
            </a:r>
            <a:r>
              <a:rPr lang="en-US" sz="2000" dirty="0" err="1" smtClean="0">
                <a:latin typeface="Verdana"/>
                <a:cs typeface="Verdana"/>
              </a:rPr>
              <a:t>Freq</a:t>
            </a:r>
            <a:r>
              <a:rPr lang="en-US" sz="2000" dirty="0" smtClean="0">
                <a:latin typeface="Verdana"/>
                <a:cs typeface="Verdana"/>
              </a:rPr>
              <a:t> (GHz) </a:t>
            </a:r>
            <a:endParaRPr lang="en-US" sz="2000" dirty="0">
              <a:latin typeface="Verdana"/>
              <a:cs typeface="Verdana"/>
            </a:endParaRPr>
          </a:p>
        </p:txBody>
      </p:sp>
      <p:sp>
        <p:nvSpPr>
          <p:cNvPr id="28" name="Text Placeholder 4"/>
          <p:cNvSpPr txBox="1">
            <a:spLocks/>
          </p:cNvSpPr>
          <p:nvPr/>
        </p:nvSpPr>
        <p:spPr>
          <a:xfrm>
            <a:off x="268111" y="60681"/>
            <a:ext cx="9115778" cy="838199"/>
          </a:xfrm>
          <a:prstGeom prst="rect">
            <a:avLst/>
          </a:prstGeom>
        </p:spPr>
        <p:txBody>
          <a:bodyPr/>
          <a:lstStyle>
            <a:lvl1pPr marL="359197" indent="-359197" algn="l" defTabSz="478929" rtl="0" eaLnBrk="1" latinLnBrk="0" hangingPunct="1">
              <a:spcBef>
                <a:spcPct val="20000"/>
              </a:spcBef>
              <a:buFont typeface="Arial"/>
              <a:buChar char="•"/>
              <a:defRPr sz="3300" b="0" i="0" kern="1200">
                <a:solidFill>
                  <a:schemeClr val="tx1"/>
                </a:solidFill>
                <a:latin typeface="Arial"/>
                <a:ea typeface="+mn-ea"/>
                <a:cs typeface="Arial"/>
              </a:defRPr>
            </a:lvl1pPr>
            <a:lvl2pPr marL="778259" indent="-299330" algn="l" defTabSz="478929" rtl="0" eaLnBrk="1" latinLnBrk="0" hangingPunct="1">
              <a:spcBef>
                <a:spcPct val="20000"/>
              </a:spcBef>
              <a:buFont typeface="Arial"/>
              <a:buChar char="–"/>
              <a:defRPr sz="3000" b="0" i="0" kern="1200">
                <a:solidFill>
                  <a:schemeClr val="tx1"/>
                </a:solidFill>
                <a:latin typeface="Arial"/>
                <a:ea typeface="+mn-ea"/>
                <a:cs typeface="Arial"/>
              </a:defRPr>
            </a:lvl2pPr>
            <a:lvl3pPr marL="1197322" indent="-239465" algn="l" defTabSz="478929" rtl="0" eaLnBrk="1" latinLnBrk="0" hangingPunct="1">
              <a:spcBef>
                <a:spcPct val="20000"/>
              </a:spcBef>
              <a:buFont typeface="Arial"/>
              <a:buChar char="•"/>
              <a:defRPr sz="2600" b="0" i="0" kern="1200">
                <a:solidFill>
                  <a:schemeClr val="tx1"/>
                </a:solidFill>
                <a:latin typeface="Arial"/>
                <a:ea typeface="+mn-ea"/>
                <a:cs typeface="Arial"/>
              </a:defRPr>
            </a:lvl3pPr>
            <a:lvl4pPr marL="1676251" indent="-239465" algn="l" defTabSz="478929" rtl="0" eaLnBrk="1" latinLnBrk="0" hangingPunct="1">
              <a:spcBef>
                <a:spcPct val="20000"/>
              </a:spcBef>
              <a:buFont typeface="Arial"/>
              <a:buChar char="–"/>
              <a:defRPr sz="2100" b="0" i="0" kern="1200">
                <a:solidFill>
                  <a:schemeClr val="tx1"/>
                </a:solidFill>
                <a:latin typeface="Arial"/>
                <a:ea typeface="+mn-ea"/>
                <a:cs typeface="Arial"/>
              </a:defRPr>
            </a:lvl4pPr>
            <a:lvl5pPr marL="2155180" indent="-239465" algn="l" defTabSz="478929" rtl="0" eaLnBrk="1" latinLnBrk="0" hangingPunct="1">
              <a:spcBef>
                <a:spcPct val="20000"/>
              </a:spcBef>
              <a:buFont typeface="Arial"/>
              <a:buChar char="»"/>
              <a:defRPr sz="2100" b="0" i="0" kern="1200">
                <a:solidFill>
                  <a:schemeClr val="tx1"/>
                </a:solidFill>
                <a:latin typeface="Arial"/>
                <a:ea typeface="+mn-ea"/>
                <a:cs typeface="Arial"/>
              </a:defRPr>
            </a:lvl5pPr>
            <a:lvl6pPr marL="2634108" indent="-239465" algn="l" defTabSz="478929" rtl="0" eaLnBrk="1" latinLnBrk="0" hangingPunct="1">
              <a:spcBef>
                <a:spcPct val="20000"/>
              </a:spcBef>
              <a:buFont typeface="Arial"/>
              <a:buChar char="•"/>
              <a:defRPr sz="2100" kern="1200">
                <a:solidFill>
                  <a:schemeClr val="tx1"/>
                </a:solidFill>
                <a:latin typeface="+mn-lt"/>
                <a:ea typeface="+mn-ea"/>
                <a:cs typeface="+mn-cs"/>
              </a:defRPr>
            </a:lvl6pPr>
            <a:lvl7pPr marL="3113037" indent="-239465" algn="l" defTabSz="478929" rtl="0" eaLnBrk="1" latinLnBrk="0" hangingPunct="1">
              <a:spcBef>
                <a:spcPct val="20000"/>
              </a:spcBef>
              <a:buFont typeface="Arial"/>
              <a:buChar char="•"/>
              <a:defRPr sz="2100" kern="1200">
                <a:solidFill>
                  <a:schemeClr val="tx1"/>
                </a:solidFill>
                <a:latin typeface="+mn-lt"/>
                <a:ea typeface="+mn-ea"/>
                <a:cs typeface="+mn-cs"/>
              </a:defRPr>
            </a:lvl7pPr>
            <a:lvl8pPr marL="3591966" indent="-239465" algn="l" defTabSz="478929" rtl="0" eaLnBrk="1" latinLnBrk="0" hangingPunct="1">
              <a:spcBef>
                <a:spcPct val="20000"/>
              </a:spcBef>
              <a:buFont typeface="Arial"/>
              <a:buChar char="•"/>
              <a:defRPr sz="2100" kern="1200">
                <a:solidFill>
                  <a:schemeClr val="tx1"/>
                </a:solidFill>
                <a:latin typeface="+mn-lt"/>
                <a:ea typeface="+mn-ea"/>
                <a:cs typeface="+mn-cs"/>
              </a:defRPr>
            </a:lvl8pPr>
            <a:lvl9pPr marL="4070895" indent="-239465" algn="l" defTabSz="478929" rtl="0" eaLnBrk="1" latinLnBrk="0" hangingPunct="1">
              <a:spcBef>
                <a:spcPct val="20000"/>
              </a:spcBef>
              <a:buFont typeface="Arial"/>
              <a:buChar char="•"/>
              <a:defRPr sz="2100" kern="1200">
                <a:solidFill>
                  <a:schemeClr val="tx1"/>
                </a:solidFill>
                <a:latin typeface="+mn-lt"/>
                <a:ea typeface="+mn-ea"/>
                <a:cs typeface="+mn-cs"/>
              </a:defRPr>
            </a:lvl9pPr>
          </a:lstStyle>
          <a:p>
            <a:pPr marL="0" indent="0">
              <a:buNone/>
            </a:pPr>
            <a:r>
              <a:rPr lang="en-US" dirty="0" smtClean="0"/>
              <a:t>               </a:t>
            </a:r>
            <a:r>
              <a:rPr lang="en-US" dirty="0" smtClean="0">
                <a:solidFill>
                  <a:schemeClr val="tx2">
                    <a:lumMod val="60000"/>
                    <a:lumOff val="40000"/>
                  </a:schemeClr>
                </a:solidFill>
              </a:rPr>
              <a:t>New Receivers for NOEMA</a:t>
            </a:r>
            <a:endParaRPr lang="en-US" dirty="0">
              <a:solidFill>
                <a:schemeClr val="tx2">
                  <a:lumMod val="60000"/>
                  <a:lumOff val="40000"/>
                </a:schemeClr>
              </a:solidFill>
            </a:endParaRPr>
          </a:p>
        </p:txBody>
      </p:sp>
    </p:spTree>
    <p:extLst>
      <p:ext uri="{BB962C8B-B14F-4D97-AF65-F5344CB8AC3E}">
        <p14:creationId xmlns:p14="http://schemas.microsoft.com/office/powerpoint/2010/main" val="227137005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E624C5B-C152-4E73-B1F9-9E4180DA906A}" type="datetime4">
              <a:rPr lang="en-US" smtClean="0"/>
              <a:t>August 25, 2017</a:t>
            </a:fld>
            <a:endParaRPr lang="es-ES_tradnl" dirty="0"/>
          </a:p>
        </p:txBody>
      </p:sp>
      <p:sp>
        <p:nvSpPr>
          <p:cNvPr id="6" name="Text Placeholder 5"/>
          <p:cNvSpPr>
            <a:spLocks noGrp="1"/>
          </p:cNvSpPr>
          <p:nvPr>
            <p:ph type="body" sz="quarter" idx="14"/>
          </p:nvPr>
        </p:nvSpPr>
        <p:spPr>
          <a:xfrm>
            <a:off x="949325" y="18348"/>
            <a:ext cx="8204835" cy="838199"/>
          </a:xfrm>
        </p:spPr>
        <p:txBody>
          <a:bodyPr/>
          <a:lstStyle/>
          <a:p>
            <a:r>
              <a:rPr lang="en-GB" sz="2800" dirty="0" smtClean="0"/>
              <a:t>Increase in Sensitivity at IRAM Interferometer</a:t>
            </a:r>
            <a:endParaRPr lang="en-GB" sz="2800" dirty="0"/>
          </a:p>
        </p:txBody>
      </p:sp>
      <p:pic>
        <p:nvPicPr>
          <p:cNvPr id="3" name="Picture 2"/>
          <p:cNvPicPr>
            <a:picLocks noChangeAspect="1"/>
          </p:cNvPicPr>
          <p:nvPr/>
        </p:nvPicPr>
        <p:blipFill>
          <a:blip r:embed="rId2"/>
          <a:stretch>
            <a:fillRect/>
          </a:stretch>
        </p:blipFill>
        <p:spPr>
          <a:xfrm rot="5400000">
            <a:off x="2468152" y="-720960"/>
            <a:ext cx="4387971" cy="8596841"/>
          </a:xfrm>
          <a:prstGeom prst="rect">
            <a:avLst/>
          </a:prstGeom>
        </p:spPr>
      </p:pic>
      <p:sp>
        <p:nvSpPr>
          <p:cNvPr id="14" name="ZoneTexte 11"/>
          <p:cNvSpPr txBox="1"/>
          <p:nvPr/>
        </p:nvSpPr>
        <p:spPr>
          <a:xfrm>
            <a:off x="1123903" y="919824"/>
            <a:ext cx="5675890" cy="523220"/>
          </a:xfrm>
          <a:prstGeom prst="rect">
            <a:avLst/>
          </a:prstGeom>
          <a:noFill/>
        </p:spPr>
        <p:txBody>
          <a:bodyPr wrap="square" rtlCol="0">
            <a:spAutoFit/>
          </a:bodyPr>
          <a:lstStyle/>
          <a:p>
            <a:pPr algn="ctr"/>
            <a:r>
              <a:rPr lang="en-US" sz="2800" dirty="0" smtClean="0">
                <a:solidFill>
                  <a:srgbClr val="0000FF"/>
                </a:solidFill>
                <a:effectLst>
                  <a:outerShdw blurRad="50800" dist="38100" dir="2700000" algn="tl" rotWithShape="0">
                    <a:srgbClr val="000000">
                      <a:alpha val="43000"/>
                    </a:srgbClr>
                  </a:outerShdw>
                </a:effectLst>
                <a:latin typeface="Verdana"/>
                <a:cs typeface="Verdana"/>
              </a:rPr>
              <a:t>Plateau de Bure</a:t>
            </a:r>
          </a:p>
        </p:txBody>
      </p:sp>
      <p:cxnSp>
        <p:nvCxnSpPr>
          <p:cNvPr id="15" name="Connecteur droit avec flèche 9"/>
          <p:cNvCxnSpPr/>
          <p:nvPr/>
        </p:nvCxnSpPr>
        <p:spPr>
          <a:xfrm flipH="1">
            <a:off x="1361932" y="1560988"/>
            <a:ext cx="5862957" cy="1"/>
          </a:xfrm>
          <a:prstGeom prst="straightConnector1">
            <a:avLst/>
          </a:prstGeom>
          <a:ln w="31750">
            <a:solidFill>
              <a:srgbClr val="0000FF"/>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cxnSp>
        <p:nvCxnSpPr>
          <p:cNvPr id="17" name="Connecteur droit avec flèche 5"/>
          <p:cNvCxnSpPr/>
          <p:nvPr/>
        </p:nvCxnSpPr>
        <p:spPr>
          <a:xfrm flipH="1">
            <a:off x="7224889" y="1555644"/>
            <a:ext cx="1553130" cy="0"/>
          </a:xfrm>
          <a:prstGeom prst="straightConnector1">
            <a:avLst/>
          </a:prstGeom>
          <a:ln w="31750">
            <a:solidFill>
              <a:srgbClr val="FF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sp>
        <p:nvSpPr>
          <p:cNvPr id="20" name="ZoneTexte 3"/>
          <p:cNvSpPr txBox="1"/>
          <p:nvPr/>
        </p:nvSpPr>
        <p:spPr>
          <a:xfrm>
            <a:off x="6502328" y="981379"/>
            <a:ext cx="2792942" cy="461665"/>
          </a:xfrm>
          <a:prstGeom prst="rect">
            <a:avLst/>
          </a:prstGeom>
          <a:noFill/>
        </p:spPr>
        <p:txBody>
          <a:bodyPr wrap="square" rtlCol="0">
            <a:spAutoFit/>
          </a:bodyPr>
          <a:lstStyle/>
          <a:p>
            <a:pPr algn="ctr"/>
            <a:r>
              <a:rPr lang="en-US" sz="2400" dirty="0" smtClean="0">
                <a:solidFill>
                  <a:srgbClr val="FF6600"/>
                </a:solidFill>
                <a:effectLst>
                  <a:outerShdw blurRad="50800" dist="38100" dir="2700000" algn="tl" rotWithShape="0">
                    <a:srgbClr val="000000">
                      <a:alpha val="43000"/>
                    </a:srgbClr>
                  </a:outerShdw>
                </a:effectLst>
                <a:latin typeface="Verdana"/>
                <a:cs typeface="Verdana"/>
              </a:rPr>
              <a:t>NOEMA</a:t>
            </a:r>
          </a:p>
        </p:txBody>
      </p:sp>
      <p:sp>
        <p:nvSpPr>
          <p:cNvPr id="21" name="ZoneTexte 7"/>
          <p:cNvSpPr txBox="1"/>
          <p:nvPr/>
        </p:nvSpPr>
        <p:spPr>
          <a:xfrm>
            <a:off x="1766005" y="1926322"/>
            <a:ext cx="2081389" cy="400110"/>
          </a:xfrm>
          <a:prstGeom prst="rect">
            <a:avLst/>
          </a:prstGeom>
          <a:noFill/>
        </p:spPr>
        <p:txBody>
          <a:bodyPr wrap="square" rtlCol="0">
            <a:spAutoFit/>
          </a:bodyPr>
          <a:lstStyle/>
          <a:p>
            <a:r>
              <a:rPr lang="en-US" sz="2000" dirty="0">
                <a:latin typeface="Verdana"/>
                <a:cs typeface="Verdana"/>
              </a:rPr>
              <a:t>C</a:t>
            </a:r>
            <a:r>
              <a:rPr lang="en-US" sz="2000" dirty="0" smtClean="0">
                <a:latin typeface="Verdana"/>
                <a:cs typeface="Verdana"/>
              </a:rPr>
              <a:t>ontinuum</a:t>
            </a:r>
            <a:endParaRPr lang="en-US" sz="2000" dirty="0">
              <a:latin typeface="Verdana"/>
              <a:cs typeface="Verdana"/>
            </a:endParaRPr>
          </a:p>
        </p:txBody>
      </p:sp>
      <p:sp>
        <p:nvSpPr>
          <p:cNvPr id="2" name="TextBox 1"/>
          <p:cNvSpPr txBox="1"/>
          <p:nvPr/>
        </p:nvSpPr>
        <p:spPr>
          <a:xfrm>
            <a:off x="4696297" y="5358504"/>
            <a:ext cx="714571" cy="384721"/>
          </a:xfrm>
          <a:prstGeom prst="rect">
            <a:avLst/>
          </a:prstGeom>
          <a:noFill/>
        </p:spPr>
        <p:txBody>
          <a:bodyPr wrap="none" rtlCol="0">
            <a:spAutoFit/>
          </a:bodyPr>
          <a:lstStyle/>
          <a:p>
            <a:r>
              <a:rPr lang="en-US" dirty="0" smtClean="0">
                <a:latin typeface="Verdana"/>
                <a:cs typeface="Verdana"/>
              </a:rPr>
              <a:t>Year</a:t>
            </a:r>
            <a:endParaRPr lang="en-US" dirty="0">
              <a:latin typeface="Verdana"/>
              <a:cs typeface="Verdana"/>
            </a:endParaRPr>
          </a:p>
        </p:txBody>
      </p:sp>
      <p:sp>
        <p:nvSpPr>
          <p:cNvPr id="11" name="TextBox 10"/>
          <p:cNvSpPr txBox="1"/>
          <p:nvPr/>
        </p:nvSpPr>
        <p:spPr>
          <a:xfrm rot="16200000">
            <a:off x="-914867" y="3168462"/>
            <a:ext cx="2900936" cy="384721"/>
          </a:xfrm>
          <a:prstGeom prst="rect">
            <a:avLst/>
          </a:prstGeom>
          <a:noFill/>
        </p:spPr>
        <p:txBody>
          <a:bodyPr wrap="none" rtlCol="0">
            <a:spAutoFit/>
          </a:bodyPr>
          <a:lstStyle/>
          <a:p>
            <a:r>
              <a:rPr lang="en-US" dirty="0" smtClean="0">
                <a:latin typeface="Verdana"/>
                <a:cs typeface="Verdana"/>
              </a:rPr>
              <a:t>Increase in Sensitivity</a:t>
            </a:r>
            <a:endParaRPr lang="en-US" dirty="0">
              <a:latin typeface="Verdana"/>
              <a:cs typeface="Verdana"/>
            </a:endParaRPr>
          </a:p>
        </p:txBody>
      </p:sp>
    </p:spTree>
    <p:extLst>
      <p:ext uri="{BB962C8B-B14F-4D97-AF65-F5344CB8AC3E}">
        <p14:creationId xmlns:p14="http://schemas.microsoft.com/office/powerpoint/2010/main" val="253355120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ED2568-F2F2-4465-B14D-8D9E5761A720}" type="datetime4">
              <a:rPr lang="en-US" smtClean="0"/>
              <a:t>August 25, 2017</a:t>
            </a:fld>
            <a:endParaRPr lang="es-ES_tradnl" dirty="0"/>
          </a:p>
        </p:txBody>
      </p:sp>
      <p:sp>
        <p:nvSpPr>
          <p:cNvPr id="3" name="Content Placeholder 2"/>
          <p:cNvSpPr>
            <a:spLocks noGrp="1"/>
          </p:cNvSpPr>
          <p:nvPr>
            <p:ph sz="quarter" idx="12"/>
          </p:nvPr>
        </p:nvSpPr>
        <p:spPr>
          <a:xfrm>
            <a:off x="268111" y="987779"/>
            <a:ext cx="9355667" cy="5241574"/>
          </a:xfrm>
        </p:spPr>
        <p:txBody>
          <a:bodyPr>
            <a:normAutofit fontScale="92500"/>
          </a:bodyPr>
          <a:lstStyle/>
          <a:p>
            <a:pPr>
              <a:buFont typeface="Wingdings" charset="2"/>
              <a:buChar char="Ø"/>
            </a:pPr>
            <a:r>
              <a:rPr lang="en-US" sz="2400" dirty="0" smtClean="0">
                <a:latin typeface="Calibri"/>
                <a:cs typeface="Calibri"/>
              </a:rPr>
              <a:t>Provided equipment for other facilities including HIFI on Herschel, SMA, GBT, APEX or the Sardinia Radio Telescope</a:t>
            </a:r>
          </a:p>
          <a:p>
            <a:pPr>
              <a:buFont typeface="Wingdings" charset="2"/>
              <a:buChar char="Ø"/>
            </a:pPr>
            <a:r>
              <a:rPr lang="en-US" sz="2400" dirty="0">
                <a:latin typeface="Calibri"/>
                <a:cs typeface="Calibri"/>
              </a:rPr>
              <a:t>Prototype and </a:t>
            </a:r>
            <a:r>
              <a:rPr lang="en-US" sz="2400" dirty="0" smtClean="0">
                <a:latin typeface="Calibri"/>
                <a:cs typeface="Calibri"/>
              </a:rPr>
              <a:t>construction </a:t>
            </a:r>
            <a:r>
              <a:rPr lang="en-US" sz="2400" dirty="0">
                <a:latin typeface="Calibri"/>
                <a:cs typeface="Calibri"/>
              </a:rPr>
              <a:t>of the highly successful ALMA Band 7 cartridges – also positive impact on the internal IRAM </a:t>
            </a:r>
            <a:r>
              <a:rPr lang="en-US" sz="2400" dirty="0" smtClean="0">
                <a:latin typeface="Calibri"/>
                <a:cs typeface="Calibri"/>
              </a:rPr>
              <a:t>organization</a:t>
            </a:r>
          </a:p>
          <a:p>
            <a:pPr>
              <a:buFont typeface="Wingdings" charset="2"/>
              <a:buChar char="Ø"/>
            </a:pPr>
            <a:r>
              <a:rPr lang="en-US" sz="2400" dirty="0" smtClean="0">
                <a:latin typeface="Calibri"/>
                <a:cs typeface="Calibri"/>
              </a:rPr>
              <a:t>Data reduction package (GILDAS) is now used in many observatories</a:t>
            </a:r>
          </a:p>
          <a:p>
            <a:pPr>
              <a:buFont typeface="Wingdings" charset="2"/>
              <a:buChar char="Ø"/>
            </a:pPr>
            <a:r>
              <a:rPr lang="en-US" sz="2400" dirty="0">
                <a:latin typeface="Calibri"/>
                <a:cs typeface="Calibri"/>
              </a:rPr>
              <a:t>Starting in 1991, IRAM has been part of the mm-VLBI network (first at 3, then at 1-mm), most recently in the Event Horizon </a:t>
            </a:r>
            <a:r>
              <a:rPr lang="en-US" sz="2400" dirty="0" smtClean="0">
                <a:latin typeface="Calibri"/>
                <a:cs typeface="Calibri"/>
              </a:rPr>
              <a:t>Project </a:t>
            </a:r>
            <a:r>
              <a:rPr lang="en-US" sz="2400" dirty="0">
                <a:latin typeface="Calibri"/>
                <a:cs typeface="Calibri"/>
              </a:rPr>
              <a:t>including </a:t>
            </a:r>
            <a:r>
              <a:rPr lang="en-US" sz="2400" dirty="0" smtClean="0">
                <a:latin typeface="Calibri"/>
                <a:cs typeface="Calibri"/>
              </a:rPr>
              <a:t>ALMA</a:t>
            </a:r>
          </a:p>
          <a:p>
            <a:pPr>
              <a:buFont typeface="Wingdings" charset="2"/>
              <a:buChar char="Ø"/>
            </a:pPr>
            <a:r>
              <a:rPr lang="en-US" sz="2400" dirty="0" smtClean="0">
                <a:latin typeface="Calibri"/>
                <a:cs typeface="Calibri"/>
              </a:rPr>
              <a:t>The outstanding performance of the IRAM facilities also lead to the installation of instruments built </a:t>
            </a:r>
            <a:r>
              <a:rPr lang="en-US" sz="2400" dirty="0">
                <a:latin typeface="Calibri"/>
                <a:cs typeface="Calibri"/>
              </a:rPr>
              <a:t>elsewhere and with internal participation, </a:t>
            </a:r>
            <a:r>
              <a:rPr lang="en-US" sz="2400" dirty="0" smtClean="0">
                <a:latin typeface="Calibri"/>
                <a:cs typeface="Calibri"/>
              </a:rPr>
              <a:t>in particular, the bolometers at the 30-meter (MAMBO 1 &amp;2, NIKA)</a:t>
            </a:r>
          </a:p>
          <a:p>
            <a:pPr>
              <a:buFont typeface="Wingdings" charset="2"/>
              <a:buChar char="Ø"/>
            </a:pPr>
            <a:r>
              <a:rPr lang="en-US" sz="2400" dirty="0" smtClean="0">
                <a:latin typeface="Calibri"/>
                <a:cs typeface="Calibri"/>
              </a:rPr>
              <a:t>Expertise center in mm-technology, providing a healthy coupling with on-going in-house developments and growth (e.g., NOEMA &amp; 30-meter). </a:t>
            </a:r>
          </a:p>
          <a:p>
            <a:pPr>
              <a:buFont typeface="Wingdings" charset="2"/>
              <a:buChar char="Ø"/>
            </a:pPr>
            <a:r>
              <a:rPr lang="en-US" sz="2400" dirty="0" smtClean="0">
                <a:latin typeface="Calibri"/>
                <a:cs typeface="Calibri"/>
              </a:rPr>
              <a:t>Natural frame for playing a role in future developments at other facilities, including ALMA (e.g., increasing the receivers’ throughput).</a:t>
            </a:r>
          </a:p>
        </p:txBody>
      </p:sp>
      <p:sp>
        <p:nvSpPr>
          <p:cNvPr id="5" name="Text Placeholder 4"/>
          <p:cNvSpPr>
            <a:spLocks noGrp="1"/>
          </p:cNvSpPr>
          <p:nvPr>
            <p:ph type="body" sz="quarter" idx="14"/>
          </p:nvPr>
        </p:nvSpPr>
        <p:spPr>
          <a:xfrm>
            <a:off x="949325" y="103014"/>
            <a:ext cx="8204835" cy="838199"/>
          </a:xfrm>
        </p:spPr>
        <p:txBody>
          <a:bodyPr/>
          <a:lstStyle/>
          <a:p>
            <a:r>
              <a:rPr lang="en-US" dirty="0" smtClean="0"/>
              <a:t>IRAM Synergies &amp; Future</a:t>
            </a:r>
            <a:endParaRPr lang="en-US" dirty="0"/>
          </a:p>
        </p:txBody>
      </p:sp>
    </p:spTree>
    <p:extLst>
      <p:ext uri="{BB962C8B-B14F-4D97-AF65-F5344CB8AC3E}">
        <p14:creationId xmlns:p14="http://schemas.microsoft.com/office/powerpoint/2010/main" val="35657278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E624C5B-C152-4E73-B1F9-9E4180DA906A}" type="datetime4">
              <a:rPr lang="en-US" smtClean="0"/>
              <a:t>August 25, 2017</a:t>
            </a:fld>
            <a:endParaRPr lang="es-ES_tradnl" dirty="0"/>
          </a:p>
        </p:txBody>
      </p:sp>
      <p:sp>
        <p:nvSpPr>
          <p:cNvPr id="6" name="Text Placeholder 5"/>
          <p:cNvSpPr>
            <a:spLocks noGrp="1"/>
          </p:cNvSpPr>
          <p:nvPr>
            <p:ph type="body" sz="quarter" idx="14"/>
          </p:nvPr>
        </p:nvSpPr>
        <p:spPr/>
        <p:txBody>
          <a:bodyPr/>
          <a:lstStyle/>
          <a:p>
            <a:r>
              <a:rPr lang="en-GB" dirty="0" smtClean="0"/>
              <a:t>Context in the1970’s </a:t>
            </a:r>
            <a:endParaRPr lang="en-GB" dirty="0"/>
          </a:p>
        </p:txBody>
      </p:sp>
      <p:sp>
        <p:nvSpPr>
          <p:cNvPr id="8" name="Text Placeholder 5"/>
          <p:cNvSpPr txBox="1">
            <a:spLocks/>
          </p:cNvSpPr>
          <p:nvPr/>
        </p:nvSpPr>
        <p:spPr>
          <a:xfrm>
            <a:off x="118532" y="1102499"/>
            <a:ext cx="9759794" cy="5261613"/>
          </a:xfrm>
          <a:prstGeom prst="rect">
            <a:avLst/>
          </a:prstGeom>
        </p:spPr>
        <p:txBody>
          <a:bodyPr vert="horz">
            <a:normAutofit/>
          </a:bodyPr>
          <a:lstStyle>
            <a:lvl1pPr marL="359197" indent="-359197" algn="l" defTabSz="478929" rtl="0" eaLnBrk="1" latinLnBrk="0" hangingPunct="1">
              <a:spcBef>
                <a:spcPct val="20000"/>
              </a:spcBef>
              <a:buFont typeface="Arial"/>
              <a:buChar char="•"/>
              <a:defRPr sz="3300" b="0" i="0" kern="1200">
                <a:solidFill>
                  <a:schemeClr val="tx1"/>
                </a:solidFill>
                <a:latin typeface="Arial"/>
                <a:ea typeface="+mn-ea"/>
                <a:cs typeface="Arial"/>
              </a:defRPr>
            </a:lvl1pPr>
            <a:lvl2pPr marL="778259" indent="-299330" algn="l" defTabSz="478929" rtl="0" eaLnBrk="1" latinLnBrk="0" hangingPunct="1">
              <a:spcBef>
                <a:spcPct val="20000"/>
              </a:spcBef>
              <a:buFont typeface="Arial"/>
              <a:buChar char="–"/>
              <a:defRPr sz="3000" b="0" i="0" kern="1200">
                <a:solidFill>
                  <a:schemeClr val="tx1"/>
                </a:solidFill>
                <a:latin typeface="Arial"/>
                <a:ea typeface="+mn-ea"/>
                <a:cs typeface="Arial"/>
              </a:defRPr>
            </a:lvl2pPr>
            <a:lvl3pPr marL="1197322" indent="-239465" algn="l" defTabSz="478929" rtl="0" eaLnBrk="1" latinLnBrk="0" hangingPunct="1">
              <a:spcBef>
                <a:spcPct val="20000"/>
              </a:spcBef>
              <a:buFont typeface="Arial"/>
              <a:buChar char="•"/>
              <a:defRPr sz="2600" b="0" i="0" kern="1200">
                <a:solidFill>
                  <a:schemeClr val="tx1"/>
                </a:solidFill>
                <a:latin typeface="Arial"/>
                <a:ea typeface="+mn-ea"/>
                <a:cs typeface="Arial"/>
              </a:defRPr>
            </a:lvl3pPr>
            <a:lvl4pPr marL="1676251" indent="-239465" algn="l" defTabSz="478929" rtl="0" eaLnBrk="1" latinLnBrk="0" hangingPunct="1">
              <a:spcBef>
                <a:spcPct val="20000"/>
              </a:spcBef>
              <a:buFont typeface="Arial"/>
              <a:buChar char="–"/>
              <a:defRPr sz="2100" b="0" i="0" kern="1200">
                <a:solidFill>
                  <a:schemeClr val="tx1"/>
                </a:solidFill>
                <a:latin typeface="Arial"/>
                <a:ea typeface="+mn-ea"/>
                <a:cs typeface="Arial"/>
              </a:defRPr>
            </a:lvl4pPr>
            <a:lvl5pPr marL="2155180" indent="-239465" algn="l" defTabSz="478929" rtl="0" eaLnBrk="1" latinLnBrk="0" hangingPunct="1">
              <a:spcBef>
                <a:spcPct val="20000"/>
              </a:spcBef>
              <a:buFont typeface="Arial"/>
              <a:buChar char="»"/>
              <a:defRPr sz="2100" b="0" i="0" kern="1200">
                <a:solidFill>
                  <a:schemeClr val="tx1"/>
                </a:solidFill>
                <a:latin typeface="Arial"/>
                <a:ea typeface="+mn-ea"/>
                <a:cs typeface="Arial"/>
              </a:defRPr>
            </a:lvl5pPr>
            <a:lvl6pPr marL="2634108" indent="-239465" algn="l" defTabSz="478929" rtl="0" eaLnBrk="1" latinLnBrk="0" hangingPunct="1">
              <a:spcBef>
                <a:spcPct val="20000"/>
              </a:spcBef>
              <a:buFont typeface="Arial"/>
              <a:buChar char="•"/>
              <a:defRPr sz="2100" kern="1200">
                <a:solidFill>
                  <a:schemeClr val="tx1"/>
                </a:solidFill>
                <a:latin typeface="+mn-lt"/>
                <a:ea typeface="+mn-ea"/>
                <a:cs typeface="+mn-cs"/>
              </a:defRPr>
            </a:lvl6pPr>
            <a:lvl7pPr marL="3113037" indent="-239465" algn="l" defTabSz="478929" rtl="0" eaLnBrk="1" latinLnBrk="0" hangingPunct="1">
              <a:spcBef>
                <a:spcPct val="20000"/>
              </a:spcBef>
              <a:buFont typeface="Arial"/>
              <a:buChar char="•"/>
              <a:defRPr sz="2100" kern="1200">
                <a:solidFill>
                  <a:schemeClr val="tx1"/>
                </a:solidFill>
                <a:latin typeface="+mn-lt"/>
                <a:ea typeface="+mn-ea"/>
                <a:cs typeface="+mn-cs"/>
              </a:defRPr>
            </a:lvl7pPr>
            <a:lvl8pPr marL="3591966" indent="-239465" algn="l" defTabSz="478929" rtl="0" eaLnBrk="1" latinLnBrk="0" hangingPunct="1">
              <a:spcBef>
                <a:spcPct val="20000"/>
              </a:spcBef>
              <a:buFont typeface="Arial"/>
              <a:buChar char="•"/>
              <a:defRPr sz="2100" kern="1200">
                <a:solidFill>
                  <a:schemeClr val="tx1"/>
                </a:solidFill>
                <a:latin typeface="+mn-lt"/>
                <a:ea typeface="+mn-ea"/>
                <a:cs typeface="+mn-cs"/>
              </a:defRPr>
            </a:lvl8pPr>
            <a:lvl9pPr marL="4070895" indent="-239465" algn="l" defTabSz="478929" rtl="0" eaLnBrk="1" latinLnBrk="0" hangingPunct="1">
              <a:spcBef>
                <a:spcPct val="20000"/>
              </a:spcBef>
              <a:buFont typeface="Arial"/>
              <a:buChar char="•"/>
              <a:defRPr sz="2100" kern="1200">
                <a:solidFill>
                  <a:schemeClr val="tx1"/>
                </a:solidFill>
                <a:latin typeface="+mn-lt"/>
                <a:ea typeface="+mn-ea"/>
                <a:cs typeface="+mn-cs"/>
              </a:defRPr>
            </a:lvl9pPr>
          </a:lstStyle>
          <a:p>
            <a:pPr>
              <a:buFont typeface="Wingdings" charset="2"/>
              <a:buChar char="Ø"/>
            </a:pPr>
            <a:r>
              <a:rPr lang="en-US" sz="2400" dirty="0" smtClean="0"/>
              <a:t>Discussions and studies were triggered by natural technical developments based on successful, complementary facilities, progress in detection of mm-wave signals as well as on-going scientific results that demonstrated the need to explore the millimeter wavelength windows. </a:t>
            </a:r>
          </a:p>
          <a:p>
            <a:pPr>
              <a:buFont typeface="Wingdings" charset="2"/>
              <a:buChar char="Ø"/>
            </a:pPr>
            <a:r>
              <a:rPr lang="en-US" sz="2400" dirty="0" smtClean="0"/>
              <a:t>In particular, detection of molecules at radio frequencies, study of compact H</a:t>
            </a:r>
            <a:r>
              <a:rPr lang="en-US" sz="2000" dirty="0" smtClean="0"/>
              <a:t>II</a:t>
            </a:r>
            <a:r>
              <a:rPr lang="en-US" sz="2400" dirty="0" smtClean="0"/>
              <a:t> regions and radio emission of quasars/galaxies.</a:t>
            </a:r>
          </a:p>
          <a:p>
            <a:pPr marL="0" indent="0">
              <a:buNone/>
            </a:pPr>
            <a:endParaRPr lang="en-US" sz="2400" dirty="0" smtClean="0"/>
          </a:p>
          <a:p>
            <a:pPr marL="0" indent="0">
              <a:buNone/>
            </a:pPr>
            <a:endParaRPr lang="en-US" sz="2400" dirty="0" smtClean="0"/>
          </a:p>
          <a:p>
            <a:pPr>
              <a:buFont typeface="Wingdings" charset="2"/>
              <a:buChar char="Ø"/>
            </a:pPr>
            <a:endParaRPr lang="en-US" sz="2400" dirty="0" smtClean="0"/>
          </a:p>
          <a:p>
            <a:pPr>
              <a:buFont typeface="Wingdings" charset="2"/>
              <a:buChar char="Ø"/>
            </a:pPr>
            <a:endParaRPr lang="en-US" sz="2400" dirty="0" smtClean="0"/>
          </a:p>
        </p:txBody>
      </p:sp>
      <p:pic>
        <p:nvPicPr>
          <p:cNvPr id="2" name="Picture 1"/>
          <p:cNvPicPr>
            <a:picLocks noChangeAspect="1"/>
          </p:cNvPicPr>
          <p:nvPr/>
        </p:nvPicPr>
        <p:blipFill>
          <a:blip r:embed="rId2"/>
          <a:stretch>
            <a:fillRect/>
          </a:stretch>
        </p:blipFill>
        <p:spPr>
          <a:xfrm>
            <a:off x="2712860" y="3889551"/>
            <a:ext cx="4533900" cy="2551466"/>
          </a:xfrm>
          <a:prstGeom prst="rect">
            <a:avLst/>
          </a:prstGeom>
        </p:spPr>
      </p:pic>
    </p:spTree>
    <p:extLst>
      <p:ext uri="{BB962C8B-B14F-4D97-AF65-F5344CB8AC3E}">
        <p14:creationId xmlns:p14="http://schemas.microsoft.com/office/powerpoint/2010/main" val="4154717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3" name="Picture 3" descr="world-map"/>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951" y="1557125"/>
            <a:ext cx="10115851" cy="410924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71" name="ZoneTexte 64520"/>
          <p:cNvSpPr txBox="1">
            <a:spLocks noChangeArrowheads="1"/>
          </p:cNvSpPr>
          <p:nvPr/>
        </p:nvSpPr>
        <p:spPr bwMode="auto">
          <a:xfrm>
            <a:off x="890411" y="119391"/>
            <a:ext cx="81724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b="1">
                <a:solidFill>
                  <a:srgbClr val="000099"/>
                </a:solidFill>
                <a:latin typeface="Verdana" charset="0"/>
                <a:ea typeface="ＭＳ Ｐゴシック" charset="0"/>
                <a:cs typeface="ＭＳ Ｐゴシック" charset="0"/>
              </a:defRPr>
            </a:lvl1pPr>
            <a:lvl2pPr marL="742950" indent="-285750">
              <a:defRPr sz="800" b="1">
                <a:solidFill>
                  <a:srgbClr val="000099"/>
                </a:solidFill>
                <a:latin typeface="Verdana" charset="0"/>
                <a:ea typeface="ＭＳ Ｐゴシック" charset="0"/>
              </a:defRPr>
            </a:lvl2pPr>
            <a:lvl3pPr marL="1143000" indent="-228600">
              <a:defRPr sz="800" b="1">
                <a:solidFill>
                  <a:srgbClr val="000099"/>
                </a:solidFill>
                <a:latin typeface="Verdana" charset="0"/>
                <a:ea typeface="ＭＳ Ｐゴシック" charset="0"/>
              </a:defRPr>
            </a:lvl3pPr>
            <a:lvl4pPr marL="1600200" indent="-228600">
              <a:defRPr sz="800" b="1">
                <a:solidFill>
                  <a:srgbClr val="000099"/>
                </a:solidFill>
                <a:latin typeface="Verdana" charset="0"/>
                <a:ea typeface="ＭＳ Ｐゴシック" charset="0"/>
              </a:defRPr>
            </a:lvl4pPr>
            <a:lvl5pPr marL="2057400" indent="-228600">
              <a:defRPr sz="800" b="1">
                <a:solidFill>
                  <a:srgbClr val="000099"/>
                </a:solidFill>
                <a:latin typeface="Verdana" charset="0"/>
                <a:ea typeface="ＭＳ Ｐゴシック" charset="0"/>
              </a:defRPr>
            </a:lvl5pPr>
            <a:lvl6pPr marL="2514600" indent="-228600" algn="ctr" eaLnBrk="0" fontAlgn="base" hangingPunct="0">
              <a:spcBef>
                <a:spcPct val="50000"/>
              </a:spcBef>
              <a:spcAft>
                <a:spcPct val="0"/>
              </a:spcAft>
              <a:defRPr sz="800" b="1">
                <a:solidFill>
                  <a:srgbClr val="000099"/>
                </a:solidFill>
                <a:latin typeface="Verdana" charset="0"/>
                <a:ea typeface="ＭＳ Ｐゴシック" charset="0"/>
              </a:defRPr>
            </a:lvl6pPr>
            <a:lvl7pPr marL="2971800" indent="-228600" algn="ctr" eaLnBrk="0" fontAlgn="base" hangingPunct="0">
              <a:spcBef>
                <a:spcPct val="50000"/>
              </a:spcBef>
              <a:spcAft>
                <a:spcPct val="0"/>
              </a:spcAft>
              <a:defRPr sz="800" b="1">
                <a:solidFill>
                  <a:srgbClr val="000099"/>
                </a:solidFill>
                <a:latin typeface="Verdana" charset="0"/>
                <a:ea typeface="ＭＳ Ｐゴシック" charset="0"/>
              </a:defRPr>
            </a:lvl7pPr>
            <a:lvl8pPr marL="3429000" indent="-228600" algn="ctr" eaLnBrk="0" fontAlgn="base" hangingPunct="0">
              <a:spcBef>
                <a:spcPct val="50000"/>
              </a:spcBef>
              <a:spcAft>
                <a:spcPct val="0"/>
              </a:spcAft>
              <a:defRPr sz="800" b="1">
                <a:solidFill>
                  <a:srgbClr val="000099"/>
                </a:solidFill>
                <a:latin typeface="Verdana" charset="0"/>
                <a:ea typeface="ＭＳ Ｐゴシック" charset="0"/>
              </a:defRPr>
            </a:lvl8pPr>
            <a:lvl9pPr marL="3886200" indent="-228600" algn="ctr" eaLnBrk="0" fontAlgn="base" hangingPunct="0">
              <a:spcBef>
                <a:spcPct val="50000"/>
              </a:spcBef>
              <a:spcAft>
                <a:spcPct val="0"/>
              </a:spcAft>
              <a:defRPr sz="800" b="1">
                <a:solidFill>
                  <a:srgbClr val="000099"/>
                </a:solidFill>
                <a:latin typeface="Verdana" charset="0"/>
                <a:ea typeface="ＭＳ Ｐゴシック" charset="0"/>
              </a:defRPr>
            </a:lvl9pPr>
          </a:lstStyle>
          <a:p>
            <a:pPr algn="ctr"/>
            <a:r>
              <a:rPr lang="en-US" sz="2800" b="0" dirty="0" smtClean="0"/>
              <a:t>Millimeter/</a:t>
            </a:r>
            <a:r>
              <a:rPr lang="en-US" sz="2800" b="0" dirty="0" err="1" smtClean="0"/>
              <a:t>submm</a:t>
            </a:r>
            <a:r>
              <a:rPr lang="en-US" sz="2800" b="0" dirty="0" smtClean="0"/>
              <a:t> Interferometers</a:t>
            </a:r>
            <a:endParaRPr lang="en-US" sz="2800" b="0" dirty="0"/>
          </a:p>
        </p:txBody>
      </p:sp>
      <p:pic>
        <p:nvPicPr>
          <p:cNvPr id="78" name="Picture 77"/>
          <p:cNvPicPr>
            <a:picLocks noChangeAspect="1"/>
          </p:cNvPicPr>
          <p:nvPr/>
        </p:nvPicPr>
        <p:blipFill>
          <a:blip r:embed="rId4"/>
          <a:stretch>
            <a:fillRect/>
          </a:stretch>
        </p:blipFill>
        <p:spPr>
          <a:xfrm>
            <a:off x="251168" y="3656705"/>
            <a:ext cx="1780823" cy="613416"/>
          </a:xfrm>
          <a:prstGeom prst="rect">
            <a:avLst/>
          </a:prstGeom>
        </p:spPr>
      </p:pic>
      <p:cxnSp>
        <p:nvCxnSpPr>
          <p:cNvPr id="81" name="Straight Connector 80"/>
          <p:cNvCxnSpPr/>
          <p:nvPr/>
        </p:nvCxnSpPr>
        <p:spPr>
          <a:xfrm>
            <a:off x="180614" y="3289814"/>
            <a:ext cx="500945" cy="366891"/>
          </a:xfrm>
          <a:prstGeom prst="line">
            <a:avLst/>
          </a:prstGeom>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67160" y="4329835"/>
            <a:ext cx="1433167" cy="369332"/>
          </a:xfrm>
          <a:prstGeom prst="rect">
            <a:avLst/>
          </a:prstGeom>
        </p:spPr>
        <p:txBody>
          <a:bodyPr wrap="none">
            <a:spAutoFit/>
          </a:bodyPr>
          <a:lstStyle/>
          <a:p>
            <a:r>
              <a:rPr lang="en-US" sz="1800" b="1" dirty="0"/>
              <a:t>SMA </a:t>
            </a:r>
            <a:r>
              <a:rPr lang="en-US" sz="1800" dirty="0"/>
              <a:t> 8 x 6-m</a:t>
            </a:r>
          </a:p>
        </p:txBody>
      </p:sp>
      <p:cxnSp>
        <p:nvCxnSpPr>
          <p:cNvPr id="14" name="Straight Connector 13"/>
          <p:cNvCxnSpPr/>
          <p:nvPr/>
        </p:nvCxnSpPr>
        <p:spPr>
          <a:xfrm>
            <a:off x="4064000" y="2301222"/>
            <a:ext cx="620889" cy="238778"/>
          </a:xfrm>
          <a:prstGeom prst="line">
            <a:avLst/>
          </a:prstGeom>
        </p:spPr>
        <p:style>
          <a:lnRef idx="2">
            <a:schemeClr val="accent1"/>
          </a:lnRef>
          <a:fillRef idx="0">
            <a:schemeClr val="accent1"/>
          </a:fillRef>
          <a:effectRef idx="1">
            <a:schemeClr val="accent1"/>
          </a:effectRef>
          <a:fontRef idx="minor">
            <a:schemeClr val="tx1"/>
          </a:fontRef>
        </p:style>
      </p:cxnSp>
      <p:sp>
        <p:nvSpPr>
          <p:cNvPr id="90" name="Rectangle 89"/>
          <p:cNvSpPr/>
          <p:nvPr/>
        </p:nvSpPr>
        <p:spPr>
          <a:xfrm>
            <a:off x="4156883" y="597272"/>
            <a:ext cx="1861808" cy="369332"/>
          </a:xfrm>
          <a:prstGeom prst="rect">
            <a:avLst/>
          </a:prstGeom>
        </p:spPr>
        <p:txBody>
          <a:bodyPr wrap="none">
            <a:spAutoFit/>
          </a:bodyPr>
          <a:lstStyle/>
          <a:p>
            <a:r>
              <a:rPr lang="en-US" sz="1800" b="1" dirty="0" smtClean="0"/>
              <a:t>NOEMA </a:t>
            </a:r>
            <a:r>
              <a:rPr lang="en-US" sz="1800" dirty="0" smtClean="0"/>
              <a:t> </a:t>
            </a:r>
            <a:r>
              <a:rPr lang="en-US" sz="1800" dirty="0"/>
              <a:t>9</a:t>
            </a:r>
            <a:r>
              <a:rPr lang="en-US" sz="1800" dirty="0" smtClean="0"/>
              <a:t> </a:t>
            </a:r>
            <a:r>
              <a:rPr lang="en-US" sz="1800" dirty="0"/>
              <a:t>x </a:t>
            </a:r>
            <a:r>
              <a:rPr lang="en-US" sz="1800" dirty="0" smtClean="0"/>
              <a:t>15-</a:t>
            </a:r>
            <a:r>
              <a:rPr lang="en-US" sz="1800" dirty="0"/>
              <a:t>m</a:t>
            </a:r>
          </a:p>
        </p:txBody>
      </p:sp>
      <p:pic>
        <p:nvPicPr>
          <p:cNvPr id="91" name="Picture 90" descr="ATCA_hybridarray.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6553" y="5065889"/>
            <a:ext cx="2521479" cy="883696"/>
          </a:xfrm>
          <a:prstGeom prst="rect">
            <a:avLst/>
          </a:prstGeom>
        </p:spPr>
      </p:pic>
      <p:sp>
        <p:nvSpPr>
          <p:cNvPr id="92" name="TextBox 91"/>
          <p:cNvSpPr txBox="1"/>
          <p:nvPr/>
        </p:nvSpPr>
        <p:spPr>
          <a:xfrm>
            <a:off x="5389454" y="6078722"/>
            <a:ext cx="1563461" cy="369332"/>
          </a:xfrm>
          <a:prstGeom prst="rect">
            <a:avLst/>
          </a:prstGeom>
          <a:noFill/>
        </p:spPr>
        <p:txBody>
          <a:bodyPr wrap="none" rtlCol="0">
            <a:spAutoFit/>
          </a:bodyPr>
          <a:lstStyle/>
          <a:p>
            <a:r>
              <a:rPr lang="en-US" sz="1800" b="1" dirty="0" smtClean="0"/>
              <a:t>ATCA </a:t>
            </a:r>
            <a:r>
              <a:rPr lang="en-US" sz="1800" dirty="0" smtClean="0"/>
              <a:t>6 x 22-m</a:t>
            </a:r>
            <a:endParaRPr lang="en-US" sz="1800" dirty="0"/>
          </a:p>
        </p:txBody>
      </p:sp>
      <p:cxnSp>
        <p:nvCxnSpPr>
          <p:cNvPr id="17" name="Straight Connector 16"/>
          <p:cNvCxnSpPr/>
          <p:nvPr/>
        </p:nvCxnSpPr>
        <p:spPr>
          <a:xfrm flipV="1">
            <a:off x="7416368" y="4670777"/>
            <a:ext cx="1359076" cy="564445"/>
          </a:xfrm>
          <a:prstGeom prst="line">
            <a:avLst/>
          </a:prstGeom>
        </p:spPr>
        <p:style>
          <a:lnRef idx="2">
            <a:schemeClr val="accent1"/>
          </a:lnRef>
          <a:fillRef idx="0">
            <a:schemeClr val="accent1"/>
          </a:fillRef>
          <a:effectRef idx="1">
            <a:schemeClr val="accent1"/>
          </a:effectRef>
          <a:fontRef idx="minor">
            <a:schemeClr val="tx1"/>
          </a:fontRef>
        </p:style>
      </p:cxnSp>
      <p:pic>
        <p:nvPicPr>
          <p:cNvPr id="21" name="Picture 20" descr="alma.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747" y="4957083"/>
            <a:ext cx="2133206" cy="1418582"/>
          </a:xfrm>
          <a:prstGeom prst="rect">
            <a:avLst/>
          </a:prstGeom>
        </p:spPr>
      </p:pic>
      <p:cxnSp>
        <p:nvCxnSpPr>
          <p:cNvPr id="7" name="Straight Connector 6"/>
          <p:cNvCxnSpPr/>
          <p:nvPr/>
        </p:nvCxnSpPr>
        <p:spPr>
          <a:xfrm flipV="1">
            <a:off x="2252953" y="4670777"/>
            <a:ext cx="287047" cy="395112"/>
          </a:xfrm>
          <a:prstGeom prst="line">
            <a:avLst/>
          </a:prstGeom>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801780" y="6387121"/>
            <a:ext cx="763776" cy="369332"/>
          </a:xfrm>
          <a:prstGeom prst="rect">
            <a:avLst/>
          </a:prstGeom>
        </p:spPr>
        <p:txBody>
          <a:bodyPr wrap="none">
            <a:spAutoFit/>
          </a:bodyPr>
          <a:lstStyle/>
          <a:p>
            <a:r>
              <a:rPr lang="en-US" sz="1800" b="1" dirty="0" smtClean="0"/>
              <a:t>ALMA</a:t>
            </a:r>
            <a:endParaRPr lang="en-US" sz="1800" dirty="0"/>
          </a:p>
        </p:txBody>
      </p:sp>
      <p:pic>
        <p:nvPicPr>
          <p:cNvPr id="26" name="Image 7" descr="IMG_4006.JPG"/>
          <p:cNvPicPr>
            <a:picLocks noChangeAspect="1"/>
          </p:cNvPicPr>
          <p:nvPr/>
        </p:nvPicPr>
        <p:blipFill rotWithShape="1">
          <a:blip r:embed="rId7">
            <a:extLst>
              <a:ext uri="{28A0092B-C50C-407E-A947-70E740481C1C}">
                <a14:useLocalDpi xmlns:a14="http://schemas.microsoft.com/office/drawing/2010/main" val="0"/>
              </a:ext>
            </a:extLst>
          </a:blip>
          <a:srcRect l="40267" t="38574" r="12042" b="41896"/>
          <a:stretch/>
        </p:blipFill>
        <p:spPr>
          <a:xfrm>
            <a:off x="2892779" y="929245"/>
            <a:ext cx="4902616" cy="1389962"/>
          </a:xfrm>
          <a:prstGeom prst="rect">
            <a:avLst/>
          </a:prstGeom>
        </p:spPr>
      </p:pic>
    </p:spTree>
    <p:extLst>
      <p:ext uri="{BB962C8B-B14F-4D97-AF65-F5344CB8AC3E}">
        <p14:creationId xmlns:p14="http://schemas.microsoft.com/office/powerpoint/2010/main" val="103085113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E624C5B-C152-4E73-B1F9-9E4180DA906A}" type="datetime4">
              <a:rPr lang="en-US" smtClean="0"/>
              <a:t>August 25, 2017</a:t>
            </a:fld>
            <a:endParaRPr lang="es-ES_tradnl" dirty="0"/>
          </a:p>
        </p:txBody>
      </p:sp>
      <p:sp>
        <p:nvSpPr>
          <p:cNvPr id="6" name="Text Placeholder 5"/>
          <p:cNvSpPr>
            <a:spLocks noGrp="1"/>
          </p:cNvSpPr>
          <p:nvPr>
            <p:ph type="body" sz="quarter" idx="14"/>
          </p:nvPr>
        </p:nvSpPr>
        <p:spPr>
          <a:xfrm>
            <a:off x="949325" y="145347"/>
            <a:ext cx="8204835" cy="838199"/>
          </a:xfrm>
        </p:spPr>
        <p:txBody>
          <a:bodyPr/>
          <a:lstStyle/>
          <a:p>
            <a:r>
              <a:rPr lang="en-GB" dirty="0" smtClean="0"/>
              <a:t>Towards the Creation of IRAM</a:t>
            </a:r>
            <a:endParaRPr lang="en-GB" dirty="0"/>
          </a:p>
        </p:txBody>
      </p:sp>
      <p:sp>
        <p:nvSpPr>
          <p:cNvPr id="8" name="Text Placeholder 5"/>
          <p:cNvSpPr txBox="1">
            <a:spLocks/>
          </p:cNvSpPr>
          <p:nvPr/>
        </p:nvSpPr>
        <p:spPr>
          <a:xfrm>
            <a:off x="0" y="947275"/>
            <a:ext cx="9878326" cy="5409075"/>
          </a:xfrm>
          <a:prstGeom prst="rect">
            <a:avLst/>
          </a:prstGeom>
        </p:spPr>
        <p:txBody>
          <a:bodyPr vert="horz">
            <a:normAutofit fontScale="92500" lnSpcReduction="10000"/>
          </a:bodyPr>
          <a:lstStyle>
            <a:lvl1pPr marL="359197" indent="-359197" algn="l" defTabSz="478929" rtl="0" eaLnBrk="1" latinLnBrk="0" hangingPunct="1">
              <a:spcBef>
                <a:spcPct val="20000"/>
              </a:spcBef>
              <a:buFont typeface="Arial"/>
              <a:buChar char="•"/>
              <a:defRPr sz="3300" b="0" i="0" kern="1200">
                <a:solidFill>
                  <a:schemeClr val="tx1"/>
                </a:solidFill>
                <a:latin typeface="Arial"/>
                <a:ea typeface="+mn-ea"/>
                <a:cs typeface="Arial"/>
              </a:defRPr>
            </a:lvl1pPr>
            <a:lvl2pPr marL="778259" indent="-299330" algn="l" defTabSz="478929" rtl="0" eaLnBrk="1" latinLnBrk="0" hangingPunct="1">
              <a:spcBef>
                <a:spcPct val="20000"/>
              </a:spcBef>
              <a:buFont typeface="Arial"/>
              <a:buChar char="–"/>
              <a:defRPr sz="3000" b="0" i="0" kern="1200">
                <a:solidFill>
                  <a:schemeClr val="tx1"/>
                </a:solidFill>
                <a:latin typeface="Arial"/>
                <a:ea typeface="+mn-ea"/>
                <a:cs typeface="Arial"/>
              </a:defRPr>
            </a:lvl2pPr>
            <a:lvl3pPr marL="1197322" indent="-239465" algn="l" defTabSz="478929" rtl="0" eaLnBrk="1" latinLnBrk="0" hangingPunct="1">
              <a:spcBef>
                <a:spcPct val="20000"/>
              </a:spcBef>
              <a:buFont typeface="Arial"/>
              <a:buChar char="•"/>
              <a:defRPr sz="2600" b="0" i="0" kern="1200">
                <a:solidFill>
                  <a:schemeClr val="tx1"/>
                </a:solidFill>
                <a:latin typeface="Arial"/>
                <a:ea typeface="+mn-ea"/>
                <a:cs typeface="Arial"/>
              </a:defRPr>
            </a:lvl3pPr>
            <a:lvl4pPr marL="1676251" indent="-239465" algn="l" defTabSz="478929" rtl="0" eaLnBrk="1" latinLnBrk="0" hangingPunct="1">
              <a:spcBef>
                <a:spcPct val="20000"/>
              </a:spcBef>
              <a:buFont typeface="Arial"/>
              <a:buChar char="–"/>
              <a:defRPr sz="2100" b="0" i="0" kern="1200">
                <a:solidFill>
                  <a:schemeClr val="tx1"/>
                </a:solidFill>
                <a:latin typeface="Arial"/>
                <a:ea typeface="+mn-ea"/>
                <a:cs typeface="Arial"/>
              </a:defRPr>
            </a:lvl4pPr>
            <a:lvl5pPr marL="2155180" indent="-239465" algn="l" defTabSz="478929" rtl="0" eaLnBrk="1" latinLnBrk="0" hangingPunct="1">
              <a:spcBef>
                <a:spcPct val="20000"/>
              </a:spcBef>
              <a:buFont typeface="Arial"/>
              <a:buChar char="»"/>
              <a:defRPr sz="2100" b="0" i="0" kern="1200">
                <a:solidFill>
                  <a:schemeClr val="tx1"/>
                </a:solidFill>
                <a:latin typeface="Arial"/>
                <a:ea typeface="+mn-ea"/>
                <a:cs typeface="Arial"/>
              </a:defRPr>
            </a:lvl5pPr>
            <a:lvl6pPr marL="2634108" indent="-239465" algn="l" defTabSz="478929" rtl="0" eaLnBrk="1" latinLnBrk="0" hangingPunct="1">
              <a:spcBef>
                <a:spcPct val="20000"/>
              </a:spcBef>
              <a:buFont typeface="Arial"/>
              <a:buChar char="•"/>
              <a:defRPr sz="2100" kern="1200">
                <a:solidFill>
                  <a:schemeClr val="tx1"/>
                </a:solidFill>
                <a:latin typeface="+mn-lt"/>
                <a:ea typeface="+mn-ea"/>
                <a:cs typeface="+mn-cs"/>
              </a:defRPr>
            </a:lvl6pPr>
            <a:lvl7pPr marL="3113037" indent="-239465" algn="l" defTabSz="478929" rtl="0" eaLnBrk="1" latinLnBrk="0" hangingPunct="1">
              <a:spcBef>
                <a:spcPct val="20000"/>
              </a:spcBef>
              <a:buFont typeface="Arial"/>
              <a:buChar char="•"/>
              <a:defRPr sz="2100" kern="1200">
                <a:solidFill>
                  <a:schemeClr val="tx1"/>
                </a:solidFill>
                <a:latin typeface="+mn-lt"/>
                <a:ea typeface="+mn-ea"/>
                <a:cs typeface="+mn-cs"/>
              </a:defRPr>
            </a:lvl7pPr>
            <a:lvl8pPr marL="3591966" indent="-239465" algn="l" defTabSz="478929" rtl="0" eaLnBrk="1" latinLnBrk="0" hangingPunct="1">
              <a:spcBef>
                <a:spcPct val="20000"/>
              </a:spcBef>
              <a:buFont typeface="Arial"/>
              <a:buChar char="•"/>
              <a:defRPr sz="2100" kern="1200">
                <a:solidFill>
                  <a:schemeClr val="tx1"/>
                </a:solidFill>
                <a:latin typeface="+mn-lt"/>
                <a:ea typeface="+mn-ea"/>
                <a:cs typeface="+mn-cs"/>
              </a:defRPr>
            </a:lvl8pPr>
            <a:lvl9pPr marL="4070895" indent="-239465" algn="l" defTabSz="478929" rtl="0" eaLnBrk="1" latinLnBrk="0" hangingPunct="1">
              <a:spcBef>
                <a:spcPct val="20000"/>
              </a:spcBef>
              <a:buFont typeface="Arial"/>
              <a:buChar char="•"/>
              <a:defRPr sz="2100" kern="1200">
                <a:solidFill>
                  <a:schemeClr val="tx1"/>
                </a:solidFill>
                <a:latin typeface="+mn-lt"/>
                <a:ea typeface="+mn-ea"/>
                <a:cs typeface="+mn-cs"/>
              </a:defRPr>
            </a:lvl9pPr>
          </a:lstStyle>
          <a:p>
            <a:pPr>
              <a:buFont typeface="Wingdings" charset="2"/>
              <a:buChar char="Ø"/>
            </a:pPr>
            <a:r>
              <a:rPr lang="en-US" sz="2400" dirty="0" smtClean="0"/>
              <a:t>In 1973, a joint proposal written by P. </a:t>
            </a:r>
            <a:r>
              <a:rPr lang="en-US" sz="2400" dirty="0" err="1" smtClean="0"/>
              <a:t>Mezger</a:t>
            </a:r>
            <a:r>
              <a:rPr lang="en-US" sz="2400" dirty="0" smtClean="0"/>
              <a:t>, D. </a:t>
            </a:r>
            <a:r>
              <a:rPr lang="en-US" sz="2400" dirty="0" err="1" smtClean="0"/>
              <a:t>Downes</a:t>
            </a:r>
            <a:r>
              <a:rPr lang="en-US" sz="2400" dirty="0" smtClean="0"/>
              <a:t>, J.-E. Blum and J. </a:t>
            </a:r>
            <a:r>
              <a:rPr lang="en-US" sz="2400" dirty="0" err="1" smtClean="0"/>
              <a:t>Lequeux</a:t>
            </a:r>
            <a:r>
              <a:rPr lang="en-US" sz="2400" dirty="0" smtClean="0"/>
              <a:t>, lead to the creation of ‘SAGMA’ suggesting the establishment of a French-German astronomy observatory with a single-dish of 30-meter diameter and an interferometer of 5x10-m dishes</a:t>
            </a:r>
          </a:p>
          <a:p>
            <a:pPr>
              <a:buFont typeface="Wingdings" charset="2"/>
              <a:buChar char="Ø"/>
            </a:pPr>
            <a:r>
              <a:rPr lang="en-US" sz="2400" dirty="0"/>
              <a:t>Search for sites suitable for high frequency </a:t>
            </a:r>
            <a:r>
              <a:rPr lang="en-US" sz="2400" dirty="0" smtClean="0"/>
              <a:t>(1mm</a:t>
            </a:r>
            <a:r>
              <a:rPr lang="en-US" sz="2400" dirty="0"/>
              <a:t>) observations: Pico </a:t>
            </a:r>
            <a:r>
              <a:rPr lang="en-US" sz="2400" dirty="0" err="1"/>
              <a:t>Veleta</a:t>
            </a:r>
            <a:r>
              <a:rPr lang="en-US" sz="2400" dirty="0"/>
              <a:t> (</a:t>
            </a:r>
            <a:r>
              <a:rPr lang="en-US" sz="2400" dirty="0" smtClean="0"/>
              <a:t>Spain) </a:t>
            </a:r>
            <a:r>
              <a:rPr lang="en-US" sz="2400" dirty="0"/>
              <a:t>and Plateau de </a:t>
            </a:r>
            <a:r>
              <a:rPr lang="en-US" sz="2400" dirty="0" err="1"/>
              <a:t>Bure</a:t>
            </a:r>
            <a:r>
              <a:rPr lang="en-US" sz="2400" dirty="0"/>
              <a:t> (</a:t>
            </a:r>
            <a:r>
              <a:rPr lang="en-US" sz="2400" dirty="0" smtClean="0"/>
              <a:t>France</a:t>
            </a:r>
            <a:r>
              <a:rPr lang="en-US" sz="2400" dirty="0" smtClean="0"/>
              <a:t>) were considered. </a:t>
            </a:r>
            <a:endParaRPr lang="en-US" sz="2400" dirty="0" smtClean="0"/>
          </a:p>
          <a:p>
            <a:pPr>
              <a:buFont typeface="Wingdings" charset="2"/>
              <a:buChar char="Ø"/>
            </a:pPr>
            <a:r>
              <a:rPr lang="en-US" sz="2400" dirty="0" smtClean="0"/>
              <a:t>Contacts with the Spanish IGN and authorities. </a:t>
            </a:r>
          </a:p>
          <a:p>
            <a:pPr>
              <a:buFont typeface="Wingdings" charset="2"/>
              <a:buChar char="Ø"/>
            </a:pPr>
            <a:r>
              <a:rPr lang="en-US" sz="2400" dirty="0"/>
              <a:t>D</a:t>
            </a:r>
            <a:r>
              <a:rPr lang="en-US" sz="2400" dirty="0" smtClean="0"/>
              <a:t>iscussions with the UK failed, who went along to build the JCMT.</a:t>
            </a:r>
          </a:p>
          <a:p>
            <a:pPr>
              <a:buFont typeface="Wingdings" charset="2"/>
              <a:buChar char="Ø"/>
            </a:pPr>
            <a:r>
              <a:rPr lang="en-US" sz="2400" dirty="0" smtClean="0"/>
              <a:t>Difficulties emerged on agreeing on the site selection. </a:t>
            </a:r>
          </a:p>
          <a:p>
            <a:pPr>
              <a:buFont typeface="Wingdings" charset="2"/>
              <a:buChar char="Ø"/>
            </a:pPr>
            <a:r>
              <a:rPr lang="en-US" sz="2400" dirty="0" smtClean="0"/>
              <a:t>International Committee (P. Wild, B. Burke, and K. Kellerman) in 1975</a:t>
            </a:r>
          </a:p>
          <a:p>
            <a:pPr lvl="1">
              <a:buFont typeface="Wingdings" charset="2"/>
              <a:buChar char="ü"/>
            </a:pPr>
            <a:r>
              <a:rPr lang="en-US" sz="2100" i="1" dirty="0" smtClean="0"/>
              <a:t>The Pico </a:t>
            </a:r>
            <a:r>
              <a:rPr lang="en-US" sz="2100" i="1" dirty="0" err="1" smtClean="0"/>
              <a:t>Veleta</a:t>
            </a:r>
            <a:r>
              <a:rPr lang="en-US" sz="2100" i="1" dirty="0" smtClean="0"/>
              <a:t> site is too unique not to build the single antenna there, but it restricts the array to an unacceptable small size; the Plateau de </a:t>
            </a:r>
            <a:r>
              <a:rPr lang="en-US" sz="2100" i="1" dirty="0" err="1" smtClean="0"/>
              <a:t>Bure</a:t>
            </a:r>
            <a:r>
              <a:rPr lang="en-US" sz="2100" i="1" dirty="0" smtClean="0"/>
              <a:t> provides an ideal location for the array and should be chosen for this instrument. </a:t>
            </a:r>
          </a:p>
          <a:p>
            <a:pPr lvl="1">
              <a:buFont typeface="Wingdings" charset="2"/>
              <a:buChar char="ü"/>
            </a:pPr>
            <a:r>
              <a:rPr lang="en-US" sz="2100" i="1" dirty="0" smtClean="0"/>
              <a:t>We propose to establish an </a:t>
            </a:r>
            <a:r>
              <a:rPr lang="en-US" sz="2100" b="1" i="1" dirty="0" smtClean="0"/>
              <a:t>independent Joint Institute with scientific, technical and administrative divisions</a:t>
            </a:r>
            <a:r>
              <a:rPr lang="en-US" sz="2100" i="1" dirty="0" smtClean="0"/>
              <a:t> in Grenoble, which is at a relatively short distance from the array. </a:t>
            </a:r>
          </a:p>
          <a:p>
            <a:pPr>
              <a:buFont typeface="Wingdings" charset="2"/>
              <a:buChar char="Ø"/>
            </a:pPr>
            <a:endParaRPr lang="en-US" sz="2400" dirty="0" smtClean="0"/>
          </a:p>
          <a:p>
            <a:pPr>
              <a:buFont typeface="Wingdings" charset="2"/>
              <a:buChar char="Ø"/>
            </a:pPr>
            <a:endParaRPr lang="en-US" sz="2400" dirty="0" smtClean="0"/>
          </a:p>
          <a:p>
            <a:pPr>
              <a:buFont typeface="Wingdings" charset="2"/>
              <a:buChar char="Ø"/>
            </a:pPr>
            <a:endParaRPr lang="en-US" sz="2400" dirty="0" smtClean="0"/>
          </a:p>
          <a:p>
            <a:pPr>
              <a:buFont typeface="Wingdings" charset="2"/>
              <a:buChar char="Ø"/>
            </a:pPr>
            <a:endParaRPr lang="en-US" sz="2400" dirty="0" smtClean="0"/>
          </a:p>
        </p:txBody>
      </p:sp>
    </p:spTree>
    <p:extLst>
      <p:ext uri="{BB962C8B-B14F-4D97-AF65-F5344CB8AC3E}">
        <p14:creationId xmlns:p14="http://schemas.microsoft.com/office/powerpoint/2010/main" val="664873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E624C5B-C152-4E73-B1F9-9E4180DA906A}" type="datetime4">
              <a:rPr lang="en-US" smtClean="0"/>
              <a:t>August 25, 2017</a:t>
            </a:fld>
            <a:endParaRPr lang="es-ES_tradnl" dirty="0"/>
          </a:p>
        </p:txBody>
      </p:sp>
      <p:sp>
        <p:nvSpPr>
          <p:cNvPr id="6" name="Text Placeholder 5"/>
          <p:cNvSpPr>
            <a:spLocks noGrp="1"/>
          </p:cNvSpPr>
          <p:nvPr>
            <p:ph type="body" sz="quarter" idx="14"/>
          </p:nvPr>
        </p:nvSpPr>
        <p:spPr/>
        <p:txBody>
          <a:bodyPr/>
          <a:lstStyle/>
          <a:p>
            <a:r>
              <a:rPr lang="en-GB" sz="2800" dirty="0" smtClean="0"/>
              <a:t>The Two </a:t>
            </a:r>
            <a:r>
              <a:rPr lang="en-GB" sz="2800" dirty="0" smtClean="0"/>
              <a:t>Sites</a:t>
            </a:r>
            <a:endParaRPr lang="en-GB" sz="2800" dirty="0"/>
          </a:p>
        </p:txBody>
      </p:sp>
      <p:pic>
        <p:nvPicPr>
          <p:cNvPr id="4" name="Picture 3" descr="PdB_landscap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6110" y="2790161"/>
            <a:ext cx="5289323" cy="2360395"/>
          </a:xfrm>
          <a:prstGeom prst="rect">
            <a:avLst/>
          </a:prstGeom>
        </p:spPr>
      </p:pic>
      <p:pic>
        <p:nvPicPr>
          <p:cNvPr id="5" name="Picture 4" descr="Pico_Velet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848556"/>
            <a:ext cx="4402666" cy="3302000"/>
          </a:xfrm>
          <a:prstGeom prst="rect">
            <a:avLst/>
          </a:prstGeom>
        </p:spPr>
      </p:pic>
      <p:sp>
        <p:nvSpPr>
          <p:cNvPr id="8" name="TextBox 7"/>
          <p:cNvSpPr txBox="1"/>
          <p:nvPr/>
        </p:nvSpPr>
        <p:spPr>
          <a:xfrm>
            <a:off x="395111" y="5644444"/>
            <a:ext cx="2300630" cy="677108"/>
          </a:xfrm>
          <a:prstGeom prst="rect">
            <a:avLst/>
          </a:prstGeom>
          <a:noFill/>
        </p:spPr>
        <p:txBody>
          <a:bodyPr wrap="none" rtlCol="0">
            <a:spAutoFit/>
          </a:bodyPr>
          <a:lstStyle/>
          <a:p>
            <a:r>
              <a:rPr lang="en-US" dirty="0" smtClean="0"/>
              <a:t>Pico </a:t>
            </a:r>
            <a:r>
              <a:rPr lang="en-US" dirty="0" err="1" smtClean="0"/>
              <a:t>Veleta</a:t>
            </a:r>
            <a:r>
              <a:rPr lang="en-US" dirty="0"/>
              <a:t> </a:t>
            </a:r>
            <a:r>
              <a:rPr lang="en-US" dirty="0" smtClean="0"/>
              <a:t>(Spain)</a:t>
            </a:r>
          </a:p>
          <a:p>
            <a:r>
              <a:rPr lang="en-US" dirty="0" smtClean="0"/>
              <a:t>1975 @J. W.M. </a:t>
            </a:r>
            <a:r>
              <a:rPr lang="en-US" dirty="0" err="1" smtClean="0"/>
              <a:t>Baars</a:t>
            </a:r>
            <a:endParaRPr lang="en-US" dirty="0"/>
          </a:p>
        </p:txBody>
      </p:sp>
      <p:sp>
        <p:nvSpPr>
          <p:cNvPr id="9" name="TextBox 8"/>
          <p:cNvSpPr txBox="1"/>
          <p:nvPr/>
        </p:nvSpPr>
        <p:spPr>
          <a:xfrm>
            <a:off x="4586110" y="5704643"/>
            <a:ext cx="2625632" cy="384721"/>
          </a:xfrm>
          <a:prstGeom prst="rect">
            <a:avLst/>
          </a:prstGeom>
          <a:noFill/>
        </p:spPr>
        <p:txBody>
          <a:bodyPr wrap="none" rtlCol="0">
            <a:spAutoFit/>
          </a:bodyPr>
          <a:lstStyle/>
          <a:p>
            <a:r>
              <a:rPr lang="en-US" dirty="0" smtClean="0"/>
              <a:t>Plateau de </a:t>
            </a:r>
            <a:r>
              <a:rPr lang="en-US" dirty="0" err="1" smtClean="0"/>
              <a:t>Bure</a:t>
            </a:r>
            <a:r>
              <a:rPr lang="en-US" dirty="0" smtClean="0"/>
              <a:t> (France)</a:t>
            </a:r>
            <a:endParaRPr lang="en-US" dirty="0"/>
          </a:p>
        </p:txBody>
      </p:sp>
    </p:spTree>
    <p:extLst>
      <p:ext uri="{BB962C8B-B14F-4D97-AF65-F5344CB8AC3E}">
        <p14:creationId xmlns:p14="http://schemas.microsoft.com/office/powerpoint/2010/main" val="187957741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E624C5B-C152-4E73-B1F9-9E4180DA906A}" type="datetime4">
              <a:rPr lang="en-US" smtClean="0"/>
              <a:t>August 25, 2017</a:t>
            </a:fld>
            <a:endParaRPr lang="es-ES_tradnl" dirty="0"/>
          </a:p>
        </p:txBody>
      </p:sp>
      <p:sp>
        <p:nvSpPr>
          <p:cNvPr id="6" name="Text Placeholder 5"/>
          <p:cNvSpPr>
            <a:spLocks noGrp="1"/>
          </p:cNvSpPr>
          <p:nvPr>
            <p:ph type="body" sz="quarter" idx="14"/>
          </p:nvPr>
        </p:nvSpPr>
        <p:spPr>
          <a:xfrm>
            <a:off x="949325" y="32457"/>
            <a:ext cx="8204835" cy="838199"/>
          </a:xfrm>
        </p:spPr>
        <p:txBody>
          <a:bodyPr/>
          <a:lstStyle/>
          <a:p>
            <a:r>
              <a:rPr lang="en-GB" dirty="0" smtClean="0"/>
              <a:t>The Creation of IRAM</a:t>
            </a:r>
            <a:endParaRPr lang="en-GB" dirty="0"/>
          </a:p>
        </p:txBody>
      </p:sp>
      <p:sp>
        <p:nvSpPr>
          <p:cNvPr id="8" name="Text Placeholder 5"/>
          <p:cNvSpPr txBox="1">
            <a:spLocks/>
          </p:cNvSpPr>
          <p:nvPr/>
        </p:nvSpPr>
        <p:spPr>
          <a:xfrm>
            <a:off x="84667" y="790222"/>
            <a:ext cx="9821333" cy="5566129"/>
          </a:xfrm>
          <a:prstGeom prst="rect">
            <a:avLst/>
          </a:prstGeom>
        </p:spPr>
        <p:txBody>
          <a:bodyPr vert="horz">
            <a:normAutofit fontScale="92500" lnSpcReduction="20000"/>
          </a:bodyPr>
          <a:lstStyle>
            <a:lvl1pPr marL="359197" indent="-359197" algn="l" defTabSz="478929" rtl="0" eaLnBrk="1" latinLnBrk="0" hangingPunct="1">
              <a:spcBef>
                <a:spcPct val="20000"/>
              </a:spcBef>
              <a:buFont typeface="Arial"/>
              <a:buChar char="•"/>
              <a:defRPr sz="3300" b="0" i="0" kern="1200">
                <a:solidFill>
                  <a:schemeClr val="tx1"/>
                </a:solidFill>
                <a:latin typeface="Arial"/>
                <a:ea typeface="+mn-ea"/>
                <a:cs typeface="Arial"/>
              </a:defRPr>
            </a:lvl1pPr>
            <a:lvl2pPr marL="778259" indent="-299330" algn="l" defTabSz="478929" rtl="0" eaLnBrk="1" latinLnBrk="0" hangingPunct="1">
              <a:spcBef>
                <a:spcPct val="20000"/>
              </a:spcBef>
              <a:buFont typeface="Arial"/>
              <a:buChar char="–"/>
              <a:defRPr sz="3000" b="0" i="0" kern="1200">
                <a:solidFill>
                  <a:schemeClr val="tx1"/>
                </a:solidFill>
                <a:latin typeface="Arial"/>
                <a:ea typeface="+mn-ea"/>
                <a:cs typeface="Arial"/>
              </a:defRPr>
            </a:lvl2pPr>
            <a:lvl3pPr marL="1197322" indent="-239465" algn="l" defTabSz="478929" rtl="0" eaLnBrk="1" latinLnBrk="0" hangingPunct="1">
              <a:spcBef>
                <a:spcPct val="20000"/>
              </a:spcBef>
              <a:buFont typeface="Arial"/>
              <a:buChar char="•"/>
              <a:defRPr sz="2600" b="0" i="0" kern="1200">
                <a:solidFill>
                  <a:schemeClr val="tx1"/>
                </a:solidFill>
                <a:latin typeface="Arial"/>
                <a:ea typeface="+mn-ea"/>
                <a:cs typeface="Arial"/>
              </a:defRPr>
            </a:lvl3pPr>
            <a:lvl4pPr marL="1676251" indent="-239465" algn="l" defTabSz="478929" rtl="0" eaLnBrk="1" latinLnBrk="0" hangingPunct="1">
              <a:spcBef>
                <a:spcPct val="20000"/>
              </a:spcBef>
              <a:buFont typeface="Arial"/>
              <a:buChar char="–"/>
              <a:defRPr sz="2100" b="0" i="0" kern="1200">
                <a:solidFill>
                  <a:schemeClr val="tx1"/>
                </a:solidFill>
                <a:latin typeface="Arial"/>
                <a:ea typeface="+mn-ea"/>
                <a:cs typeface="Arial"/>
              </a:defRPr>
            </a:lvl4pPr>
            <a:lvl5pPr marL="2155180" indent="-239465" algn="l" defTabSz="478929" rtl="0" eaLnBrk="1" latinLnBrk="0" hangingPunct="1">
              <a:spcBef>
                <a:spcPct val="20000"/>
              </a:spcBef>
              <a:buFont typeface="Arial"/>
              <a:buChar char="»"/>
              <a:defRPr sz="2100" b="0" i="0" kern="1200">
                <a:solidFill>
                  <a:schemeClr val="tx1"/>
                </a:solidFill>
                <a:latin typeface="Arial"/>
                <a:ea typeface="+mn-ea"/>
                <a:cs typeface="Arial"/>
              </a:defRPr>
            </a:lvl5pPr>
            <a:lvl6pPr marL="2634108" indent="-239465" algn="l" defTabSz="478929" rtl="0" eaLnBrk="1" latinLnBrk="0" hangingPunct="1">
              <a:spcBef>
                <a:spcPct val="20000"/>
              </a:spcBef>
              <a:buFont typeface="Arial"/>
              <a:buChar char="•"/>
              <a:defRPr sz="2100" kern="1200">
                <a:solidFill>
                  <a:schemeClr val="tx1"/>
                </a:solidFill>
                <a:latin typeface="+mn-lt"/>
                <a:ea typeface="+mn-ea"/>
                <a:cs typeface="+mn-cs"/>
              </a:defRPr>
            </a:lvl6pPr>
            <a:lvl7pPr marL="3113037" indent="-239465" algn="l" defTabSz="478929" rtl="0" eaLnBrk="1" latinLnBrk="0" hangingPunct="1">
              <a:spcBef>
                <a:spcPct val="20000"/>
              </a:spcBef>
              <a:buFont typeface="Arial"/>
              <a:buChar char="•"/>
              <a:defRPr sz="2100" kern="1200">
                <a:solidFill>
                  <a:schemeClr val="tx1"/>
                </a:solidFill>
                <a:latin typeface="+mn-lt"/>
                <a:ea typeface="+mn-ea"/>
                <a:cs typeface="+mn-cs"/>
              </a:defRPr>
            </a:lvl7pPr>
            <a:lvl8pPr marL="3591966" indent="-239465" algn="l" defTabSz="478929" rtl="0" eaLnBrk="1" latinLnBrk="0" hangingPunct="1">
              <a:spcBef>
                <a:spcPct val="20000"/>
              </a:spcBef>
              <a:buFont typeface="Arial"/>
              <a:buChar char="•"/>
              <a:defRPr sz="2100" kern="1200">
                <a:solidFill>
                  <a:schemeClr val="tx1"/>
                </a:solidFill>
                <a:latin typeface="+mn-lt"/>
                <a:ea typeface="+mn-ea"/>
                <a:cs typeface="+mn-cs"/>
              </a:defRPr>
            </a:lvl8pPr>
            <a:lvl9pPr marL="4070895" indent="-239465" algn="l" defTabSz="478929" rtl="0" eaLnBrk="1" latinLnBrk="0" hangingPunct="1">
              <a:spcBef>
                <a:spcPct val="20000"/>
              </a:spcBef>
              <a:buFont typeface="Arial"/>
              <a:buChar char="•"/>
              <a:defRPr sz="2100" kern="1200">
                <a:solidFill>
                  <a:schemeClr val="tx1"/>
                </a:solidFill>
                <a:latin typeface="+mn-lt"/>
                <a:ea typeface="+mn-ea"/>
                <a:cs typeface="+mn-cs"/>
              </a:defRPr>
            </a:lvl9pPr>
          </a:lstStyle>
          <a:p>
            <a:pPr>
              <a:buFont typeface="Wingdings" charset="2"/>
              <a:buChar char="Ø"/>
            </a:pPr>
            <a:r>
              <a:rPr lang="en-US" sz="2400" dirty="0" smtClean="0"/>
              <a:t>Further discussions to produce an organizational plan and budget estimate as well as with </a:t>
            </a:r>
            <a:r>
              <a:rPr lang="en-US" sz="2400" dirty="0"/>
              <a:t>the Spanish authorities and IGN to build the 30-meter near Pico </a:t>
            </a:r>
            <a:r>
              <a:rPr lang="en-US" sz="2400" dirty="0" err="1"/>
              <a:t>Veleta</a:t>
            </a:r>
            <a:r>
              <a:rPr lang="en-US" sz="2400" dirty="0"/>
              <a:t> </a:t>
            </a:r>
            <a:endParaRPr lang="en-US" sz="2400" dirty="0" smtClean="0"/>
          </a:p>
          <a:p>
            <a:pPr>
              <a:buFont typeface="Wingdings" charset="2"/>
              <a:buChar char="Ø"/>
            </a:pPr>
            <a:r>
              <a:rPr lang="en-US" sz="2400" dirty="0" smtClean="0"/>
              <a:t>Proposal for the Joint Institute for Millimeter Astronomy (JIMA) was issued on June 8, 1977 with recommendations regarding “the willingness of the MPG and CNRS to realize the project, nominate a provisional Administrative Council, set up a project office with an experienced project manager, continue preparatory activities, intensify contacts with Spanish authorities for Spanish participation and building at Pico </a:t>
            </a:r>
            <a:r>
              <a:rPr lang="en-US" sz="2400" dirty="0" err="1" smtClean="0"/>
              <a:t>Veleta</a:t>
            </a:r>
            <a:r>
              <a:rPr lang="en-US" sz="2400" dirty="0" smtClean="0"/>
              <a:t> and secure needed support for the development of the Plateau de </a:t>
            </a:r>
            <a:r>
              <a:rPr lang="en-US" sz="2400" dirty="0" err="1" smtClean="0"/>
              <a:t>Bure</a:t>
            </a:r>
            <a:r>
              <a:rPr lang="en-US" sz="2400" dirty="0" smtClean="0"/>
              <a:t>”. </a:t>
            </a:r>
          </a:p>
          <a:p>
            <a:pPr>
              <a:buFont typeface="Wingdings" charset="2"/>
              <a:buChar char="Ø"/>
            </a:pPr>
            <a:r>
              <a:rPr lang="en-US" sz="2400" b="1" dirty="0" smtClean="0"/>
              <a:t>The agreement between France, Germany was finally signed on April 2, 1979 and the name IRAM chosen. </a:t>
            </a:r>
          </a:p>
          <a:p>
            <a:pPr>
              <a:buFont typeface="Wingdings" charset="2"/>
              <a:buChar char="Ø"/>
            </a:pPr>
            <a:r>
              <a:rPr lang="en-US" sz="2400" b="1" dirty="0" smtClean="0"/>
              <a:t>Spain joined and signed the agreement in the fall of 1990. </a:t>
            </a:r>
            <a:r>
              <a:rPr lang="en-US" sz="2400" dirty="0" smtClean="0">
                <a:sym typeface="Wingdings"/>
              </a:rPr>
              <a:t> go-ahead for the construction of the 4</a:t>
            </a:r>
            <a:r>
              <a:rPr lang="en-US" sz="2400" baseline="30000" dirty="0" smtClean="0">
                <a:sym typeface="Wingdings"/>
              </a:rPr>
              <a:t>th</a:t>
            </a:r>
            <a:r>
              <a:rPr lang="en-US" sz="2400" dirty="0" smtClean="0">
                <a:sym typeface="Wingdings"/>
              </a:rPr>
              <a:t> </a:t>
            </a:r>
            <a:r>
              <a:rPr lang="en-US" sz="2400" dirty="0" err="1" smtClean="0">
                <a:sym typeface="Wingdings"/>
              </a:rPr>
              <a:t>PdBI</a:t>
            </a:r>
            <a:r>
              <a:rPr lang="en-US" sz="2400" dirty="0" smtClean="0">
                <a:sym typeface="Wingdings"/>
              </a:rPr>
              <a:t> antenna.</a:t>
            </a:r>
            <a:r>
              <a:rPr lang="en-US" sz="2400" b="1" dirty="0" smtClean="0">
                <a:sym typeface="Wingdings"/>
              </a:rPr>
              <a:t> </a:t>
            </a:r>
            <a:endParaRPr lang="en-US" sz="2400" b="1" dirty="0" smtClean="0"/>
          </a:p>
          <a:p>
            <a:pPr>
              <a:buFont typeface="Wingdings" charset="2"/>
              <a:buChar char="Ø"/>
            </a:pPr>
            <a:r>
              <a:rPr lang="en-US" sz="2400" dirty="0" smtClean="0"/>
              <a:t>Since then four decades of continuous success. </a:t>
            </a:r>
          </a:p>
          <a:p>
            <a:pPr lvl="1">
              <a:buFont typeface="Wingdings" charset="2"/>
              <a:buChar char="Ø"/>
            </a:pPr>
            <a:r>
              <a:rPr lang="en-US" sz="1900" i="1" dirty="0" smtClean="0"/>
              <a:t>It </a:t>
            </a:r>
            <a:r>
              <a:rPr lang="en-US" sz="1900" i="1" dirty="0"/>
              <a:t>is interesting to remember that 20 years ago there was still much discussion if </a:t>
            </a:r>
            <a:r>
              <a:rPr lang="en-US" sz="1900" i="1" dirty="0" smtClean="0"/>
              <a:t>there would </a:t>
            </a:r>
            <a:r>
              <a:rPr lang="en-US" sz="1900" i="1" dirty="0"/>
              <a:t>be small enough structures to resolve with a 1 km interferometer of if large </a:t>
            </a:r>
            <a:r>
              <a:rPr lang="en-US" sz="1900" i="1" dirty="0" smtClean="0"/>
              <a:t>dishes </a:t>
            </a:r>
            <a:r>
              <a:rPr lang="en-US" sz="1900" i="1" dirty="0"/>
              <a:t>were better suited to study the ISM. This finally resulted in the creation of IRAM, </a:t>
            </a:r>
            <a:r>
              <a:rPr lang="en-US" sz="1900" i="1" u="sng" dirty="0" smtClean="0"/>
              <a:t>a </a:t>
            </a:r>
            <a:r>
              <a:rPr lang="en-US" sz="1900" i="1" u="sng" dirty="0"/>
              <a:t>sort of forced marriage of a dish and an interferometer</a:t>
            </a:r>
            <a:r>
              <a:rPr lang="en-US" sz="1900" i="1" dirty="0"/>
              <a:t> which has been remarkably successful. </a:t>
            </a:r>
            <a:r>
              <a:rPr lang="en-US" sz="1900" dirty="0" smtClean="0"/>
              <a:t>(</a:t>
            </a:r>
            <a:r>
              <a:rPr lang="en-US" sz="1900" dirty="0"/>
              <a:t>L. </a:t>
            </a:r>
            <a:r>
              <a:rPr lang="en-US" sz="1900" dirty="0" err="1"/>
              <a:t>Woltjer</a:t>
            </a:r>
            <a:r>
              <a:rPr lang="en-US" sz="1900" dirty="0"/>
              <a:t>, 1996)</a:t>
            </a:r>
          </a:p>
          <a:p>
            <a:pPr>
              <a:buFont typeface="Wingdings" charset="2"/>
              <a:buChar char="Ø"/>
            </a:pPr>
            <a:endParaRPr lang="en-US" sz="2400" dirty="0" smtClean="0"/>
          </a:p>
          <a:p>
            <a:pPr>
              <a:buFont typeface="Wingdings" charset="2"/>
              <a:buChar char="Ø"/>
            </a:pPr>
            <a:endParaRPr lang="en-US" sz="2100" i="1" dirty="0" smtClean="0"/>
          </a:p>
          <a:p>
            <a:pPr>
              <a:buFont typeface="Wingdings" charset="2"/>
              <a:buChar char="Ø"/>
            </a:pPr>
            <a:endParaRPr lang="en-US" sz="2400" dirty="0" smtClean="0"/>
          </a:p>
          <a:p>
            <a:pPr>
              <a:buFont typeface="Wingdings" charset="2"/>
              <a:buChar char="Ø"/>
            </a:pPr>
            <a:endParaRPr lang="en-US" sz="2400" dirty="0" smtClean="0"/>
          </a:p>
          <a:p>
            <a:pPr>
              <a:buFont typeface="Wingdings" charset="2"/>
              <a:buChar char="Ø"/>
            </a:pPr>
            <a:endParaRPr lang="en-US" sz="2400" dirty="0" smtClean="0"/>
          </a:p>
          <a:p>
            <a:pPr>
              <a:buFont typeface="Wingdings" charset="2"/>
              <a:buChar char="Ø"/>
            </a:pPr>
            <a:endParaRPr lang="en-US" sz="2400" dirty="0" smtClean="0"/>
          </a:p>
        </p:txBody>
      </p:sp>
    </p:spTree>
    <p:extLst>
      <p:ext uri="{BB962C8B-B14F-4D97-AF65-F5344CB8AC3E}">
        <p14:creationId xmlns:p14="http://schemas.microsoft.com/office/powerpoint/2010/main" val="315045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E624C5B-C152-4E73-B1F9-9E4180DA906A}" type="datetime4">
              <a:rPr lang="en-US" smtClean="0"/>
              <a:t>August 25, 2017</a:t>
            </a:fld>
            <a:endParaRPr lang="es-ES_tradnl" dirty="0"/>
          </a:p>
        </p:txBody>
      </p:sp>
      <p:sp>
        <p:nvSpPr>
          <p:cNvPr id="6" name="Text Placeholder 5"/>
          <p:cNvSpPr>
            <a:spLocks noGrp="1"/>
          </p:cNvSpPr>
          <p:nvPr>
            <p:ph type="body" sz="quarter" idx="14"/>
          </p:nvPr>
        </p:nvSpPr>
        <p:spPr>
          <a:xfrm>
            <a:off x="949325" y="103014"/>
            <a:ext cx="8204835" cy="838199"/>
          </a:xfrm>
        </p:spPr>
        <p:txBody>
          <a:bodyPr/>
          <a:lstStyle/>
          <a:p>
            <a:r>
              <a:rPr lang="en-GB" sz="2400" dirty="0" smtClean="0"/>
              <a:t>Construction and First Observations: 30-meter</a:t>
            </a:r>
            <a:endParaRPr lang="en-GB" sz="2400" dirty="0"/>
          </a:p>
        </p:txBody>
      </p:sp>
      <p:pic>
        <p:nvPicPr>
          <p:cNvPr id="3" name="Picture 2" descr="30-meter_constru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0484" y="3838220"/>
            <a:ext cx="3937956" cy="2631017"/>
          </a:xfrm>
          <a:prstGeom prst="rect">
            <a:avLst/>
          </a:prstGeom>
        </p:spPr>
      </p:pic>
      <p:pic>
        <p:nvPicPr>
          <p:cNvPr id="10" name="Picture 9" descr="30mbackstructurewholewe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480" y="850235"/>
            <a:ext cx="4224229" cy="2989751"/>
          </a:xfrm>
          <a:prstGeom prst="rect">
            <a:avLst/>
          </a:prstGeom>
        </p:spPr>
      </p:pic>
      <p:pic>
        <p:nvPicPr>
          <p:cNvPr id="11" name="Picture 10" descr="30-m-Hoisting of Drive System Cabi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0485" y="850235"/>
            <a:ext cx="3937956" cy="2989751"/>
          </a:xfrm>
          <a:prstGeom prst="rect">
            <a:avLst/>
          </a:prstGeom>
        </p:spPr>
      </p:pic>
      <p:pic>
        <p:nvPicPr>
          <p:cNvPr id="12" name="Picture 11" descr="Pico1.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1404" y="723236"/>
            <a:ext cx="4174596" cy="5726564"/>
          </a:xfrm>
          <a:prstGeom prst="rect">
            <a:avLst/>
          </a:prstGeom>
        </p:spPr>
      </p:pic>
      <p:sp>
        <p:nvSpPr>
          <p:cNvPr id="13" name="TextBox 12"/>
          <p:cNvSpPr txBox="1"/>
          <p:nvPr/>
        </p:nvSpPr>
        <p:spPr>
          <a:xfrm>
            <a:off x="6164383" y="6477113"/>
            <a:ext cx="3741617" cy="338554"/>
          </a:xfrm>
          <a:prstGeom prst="rect">
            <a:avLst/>
          </a:prstGeom>
          <a:noFill/>
        </p:spPr>
        <p:txBody>
          <a:bodyPr wrap="none" rtlCol="0">
            <a:spAutoFit/>
          </a:bodyPr>
          <a:lstStyle/>
          <a:p>
            <a:r>
              <a:rPr lang="en-US" sz="1600" i="1" dirty="0" smtClean="0"/>
              <a:t>Picture credits: J. </a:t>
            </a:r>
            <a:r>
              <a:rPr lang="en-US" sz="1600" i="1" dirty="0" err="1" smtClean="0"/>
              <a:t>Baars</a:t>
            </a:r>
            <a:r>
              <a:rPr lang="en-US" sz="1600" i="1" dirty="0" smtClean="0"/>
              <a:t>, </a:t>
            </a:r>
            <a:r>
              <a:rPr lang="en-US" sz="1600" i="1" dirty="0" err="1" smtClean="0"/>
              <a:t>MPIfR</a:t>
            </a:r>
            <a:r>
              <a:rPr lang="en-US" sz="1600" i="1" dirty="0" smtClean="0"/>
              <a:t>, D. </a:t>
            </a:r>
            <a:r>
              <a:rPr lang="en-US" sz="1600" i="1" dirty="0" err="1" smtClean="0"/>
              <a:t>Downes</a:t>
            </a:r>
            <a:endParaRPr lang="en-US" sz="1600" i="1" dirty="0"/>
          </a:p>
        </p:txBody>
      </p:sp>
      <p:sp>
        <p:nvSpPr>
          <p:cNvPr id="14" name="TextBox 13"/>
          <p:cNvSpPr txBox="1"/>
          <p:nvPr/>
        </p:nvSpPr>
        <p:spPr>
          <a:xfrm>
            <a:off x="1" y="4032057"/>
            <a:ext cx="5606888" cy="2139047"/>
          </a:xfrm>
          <a:prstGeom prst="rect">
            <a:avLst/>
          </a:prstGeom>
          <a:noFill/>
        </p:spPr>
        <p:txBody>
          <a:bodyPr wrap="square" rtlCol="0">
            <a:spAutoFit/>
          </a:bodyPr>
          <a:lstStyle/>
          <a:p>
            <a:r>
              <a:rPr lang="en-US" dirty="0" smtClean="0"/>
              <a:t>Construction timeline:</a:t>
            </a:r>
          </a:p>
          <a:p>
            <a:pPr marL="342900" indent="-342900">
              <a:buFont typeface="Wingdings" charset="2"/>
              <a:buChar char="ü"/>
            </a:pPr>
            <a:r>
              <a:rPr lang="en-US" dirty="0" smtClean="0"/>
              <a:t>Construction contract (MAN &amp; Krupp) April 1979</a:t>
            </a:r>
          </a:p>
          <a:p>
            <a:pPr marL="342900" indent="-342900">
              <a:buFont typeface="Wingdings" charset="2"/>
              <a:buChar char="ü"/>
            </a:pPr>
            <a:r>
              <a:rPr lang="en-US" dirty="0" smtClean="0"/>
              <a:t>Mid-1981: all parts at the site</a:t>
            </a:r>
          </a:p>
          <a:p>
            <a:pPr marL="342900" indent="-342900">
              <a:buFont typeface="Wingdings" charset="2"/>
              <a:buChar char="ü"/>
            </a:pPr>
            <a:r>
              <a:rPr lang="en-US" dirty="0" smtClean="0"/>
              <a:t>Assembly completed on Nov. 19 1982</a:t>
            </a:r>
          </a:p>
          <a:p>
            <a:pPr marL="342900" indent="-342900">
              <a:buFont typeface="Wingdings" charset="2"/>
              <a:buChar char="ü"/>
            </a:pPr>
            <a:r>
              <a:rPr lang="en-US" dirty="0" smtClean="0"/>
              <a:t>First astronomical observations in Nov. 1983</a:t>
            </a:r>
          </a:p>
          <a:p>
            <a:pPr marL="342900" indent="-342900">
              <a:buFont typeface="Wingdings" charset="2"/>
              <a:buChar char="ü"/>
            </a:pPr>
            <a:r>
              <a:rPr lang="en-US" dirty="0" smtClean="0"/>
              <a:t>Final acceptance on Sep. 20, 1985</a:t>
            </a:r>
          </a:p>
          <a:p>
            <a:r>
              <a:rPr lang="en-US" dirty="0" smtClean="0"/>
              <a:t> </a:t>
            </a:r>
            <a:endParaRPr lang="en-US" dirty="0"/>
          </a:p>
        </p:txBody>
      </p:sp>
      <p:pic>
        <p:nvPicPr>
          <p:cNvPr id="2" name="Picture 1" descr="First_30m_result.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3847" y="723236"/>
            <a:ext cx="4402667" cy="3302000"/>
          </a:xfrm>
          <a:prstGeom prst="rect">
            <a:avLst/>
          </a:prstGeom>
        </p:spPr>
      </p:pic>
    </p:spTree>
    <p:extLst>
      <p:ext uri="{BB962C8B-B14F-4D97-AF65-F5344CB8AC3E}">
        <p14:creationId xmlns:p14="http://schemas.microsoft.com/office/powerpoint/2010/main" val="38005863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96331" y="1507725"/>
            <a:ext cx="4317707" cy="2822824"/>
          </a:xfrm>
          <a:prstGeom prst="rect">
            <a:avLst/>
          </a:prstGeom>
        </p:spPr>
      </p:pic>
      <p:sp>
        <p:nvSpPr>
          <p:cNvPr id="6" name="Text Placeholder 5"/>
          <p:cNvSpPr>
            <a:spLocks noGrp="1"/>
          </p:cNvSpPr>
          <p:nvPr>
            <p:ph type="body" sz="quarter" idx="14"/>
          </p:nvPr>
        </p:nvSpPr>
        <p:spPr>
          <a:xfrm>
            <a:off x="949325" y="18348"/>
            <a:ext cx="8204835" cy="838199"/>
          </a:xfrm>
        </p:spPr>
        <p:txBody>
          <a:bodyPr/>
          <a:lstStyle/>
          <a:p>
            <a:r>
              <a:rPr lang="en-GB" sz="1800" dirty="0" smtClean="0"/>
              <a:t>Construction and First Observations: Plateau de </a:t>
            </a:r>
            <a:r>
              <a:rPr lang="en-GB" sz="1800" dirty="0" err="1" smtClean="0"/>
              <a:t>Bure</a:t>
            </a:r>
            <a:r>
              <a:rPr lang="en-GB" sz="1800" dirty="0" smtClean="0"/>
              <a:t> Interferometer</a:t>
            </a:r>
            <a:endParaRPr lang="en-GB" sz="1800" dirty="0"/>
          </a:p>
        </p:txBody>
      </p:sp>
      <p:sp>
        <p:nvSpPr>
          <p:cNvPr id="14" name="TextBox 13"/>
          <p:cNvSpPr txBox="1"/>
          <p:nvPr/>
        </p:nvSpPr>
        <p:spPr>
          <a:xfrm>
            <a:off x="21920" y="4982576"/>
            <a:ext cx="9884080" cy="1754327"/>
          </a:xfrm>
          <a:prstGeom prst="rect">
            <a:avLst/>
          </a:prstGeom>
          <a:noFill/>
        </p:spPr>
        <p:txBody>
          <a:bodyPr wrap="square" rtlCol="0">
            <a:spAutoFit/>
          </a:bodyPr>
          <a:lstStyle/>
          <a:p>
            <a:r>
              <a:rPr lang="en-US" sz="1800" b="1" dirty="0"/>
              <a:t>T</a:t>
            </a:r>
            <a:r>
              <a:rPr lang="en-US" sz="1800" b="1" dirty="0" smtClean="0"/>
              <a:t>imeline:</a:t>
            </a:r>
            <a:r>
              <a:rPr lang="en-US" sz="1800" dirty="0" smtClean="0"/>
              <a:t> Design work started in 1979; after the completion of the cable car (only access to the Plateau de </a:t>
            </a:r>
            <a:r>
              <a:rPr lang="en-US" sz="1800" dirty="0" err="1" smtClean="0"/>
              <a:t>Bure</a:t>
            </a:r>
            <a:r>
              <a:rPr lang="en-US" sz="1800" dirty="0" smtClean="0"/>
              <a:t>), construction began in 1983 and by the fall of 1985 the tracks and hall were completed.   </a:t>
            </a:r>
          </a:p>
          <a:p>
            <a:pPr marL="342900" indent="-342900">
              <a:buFont typeface="Wingdings" charset="2"/>
              <a:buChar char="ü"/>
            </a:pPr>
            <a:r>
              <a:rPr lang="en-US" sz="1800" dirty="0" smtClean="0"/>
              <a:t>The first antenna was assembled by October 1986 </a:t>
            </a:r>
            <a:r>
              <a:rPr lang="en-US" sz="1800" dirty="0" smtClean="0"/>
              <a:t>(MAN &amp; </a:t>
            </a:r>
            <a:r>
              <a:rPr lang="en-US" sz="1800" dirty="0" err="1" smtClean="0"/>
              <a:t>Neyrtec</a:t>
            </a:r>
            <a:r>
              <a:rPr lang="en-US" sz="1800" dirty="0" smtClean="0"/>
              <a:t>)</a:t>
            </a:r>
            <a:endParaRPr lang="en-US" sz="1800" dirty="0" smtClean="0"/>
          </a:p>
          <a:p>
            <a:pPr marL="342900" indent="-342900">
              <a:buFont typeface="Wingdings" charset="2"/>
              <a:buChar char="ü"/>
            </a:pPr>
            <a:r>
              <a:rPr lang="en-US" sz="1800" dirty="0" smtClean="0"/>
              <a:t>First fringes </a:t>
            </a:r>
            <a:r>
              <a:rPr lang="en-US" sz="1800" dirty="0" smtClean="0"/>
              <a:t>with 2 </a:t>
            </a:r>
            <a:r>
              <a:rPr lang="en-US" sz="1800" dirty="0" smtClean="0"/>
              <a:t>antennas were obtained in Dec. 1988 (48-m</a:t>
            </a:r>
            <a:r>
              <a:rPr lang="en-US" sz="1800" dirty="0" smtClean="0"/>
              <a:t>); 3 </a:t>
            </a:r>
            <a:r>
              <a:rPr lang="en-US" sz="1800" dirty="0" smtClean="0"/>
              <a:t>antennas </a:t>
            </a:r>
            <a:r>
              <a:rPr lang="en-US" sz="1800" dirty="0" smtClean="0"/>
              <a:t>in </a:t>
            </a:r>
            <a:r>
              <a:rPr lang="en-US" sz="1800" dirty="0" smtClean="0"/>
              <a:t>June 1989 </a:t>
            </a:r>
          </a:p>
          <a:p>
            <a:pPr marL="342900" indent="-342900">
              <a:buFont typeface="Wingdings" charset="2"/>
              <a:buChar char="ü"/>
            </a:pPr>
            <a:r>
              <a:rPr lang="en-US" sz="1800" i="1" dirty="0" smtClean="0"/>
              <a:t>In 1990, both the 30-meter and the </a:t>
            </a:r>
            <a:r>
              <a:rPr lang="en-US" sz="1800" i="1" dirty="0" err="1" smtClean="0"/>
              <a:t>PdBI</a:t>
            </a:r>
            <a:r>
              <a:rPr lang="en-US" sz="1800" i="1" dirty="0" smtClean="0"/>
              <a:t> are offered together to the community</a:t>
            </a:r>
          </a:p>
          <a:p>
            <a:pPr marL="342900" indent="-342900">
              <a:buFont typeface="Wingdings" charset="2"/>
              <a:buChar char="ü"/>
            </a:pPr>
            <a:r>
              <a:rPr lang="en-US" sz="1800" dirty="0" smtClean="0"/>
              <a:t>Fourth and Fifth antennas 1992 &amp; 1995 / Sixth antenna (Dec. 2001)</a:t>
            </a:r>
            <a:endParaRPr lang="en-US" sz="1800" dirty="0"/>
          </a:p>
        </p:txBody>
      </p:sp>
      <p:pic>
        <p:nvPicPr>
          <p:cNvPr id="2" name="Picture 1" descr="finie87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9328" y="776581"/>
            <a:ext cx="5376672" cy="3553968"/>
          </a:xfrm>
          <a:prstGeom prst="rect">
            <a:avLst/>
          </a:prstGeom>
        </p:spPr>
      </p:pic>
      <p:pic>
        <p:nvPicPr>
          <p:cNvPr id="3" name="Picture 2"/>
          <p:cNvPicPr>
            <a:picLocks noChangeAspect="1"/>
          </p:cNvPicPr>
          <p:nvPr/>
        </p:nvPicPr>
        <p:blipFill>
          <a:blip r:embed="rId4"/>
          <a:stretch>
            <a:fillRect/>
          </a:stretch>
        </p:blipFill>
        <p:spPr>
          <a:xfrm>
            <a:off x="4529328" y="776581"/>
            <a:ext cx="5376672" cy="3586342"/>
          </a:xfrm>
          <a:prstGeom prst="rect">
            <a:avLst/>
          </a:prstGeom>
        </p:spPr>
      </p:pic>
      <p:pic>
        <p:nvPicPr>
          <p:cNvPr id="4" name="Picture 3"/>
          <p:cNvPicPr>
            <a:picLocks noChangeAspect="1"/>
          </p:cNvPicPr>
          <p:nvPr/>
        </p:nvPicPr>
        <p:blipFill>
          <a:blip r:embed="rId5"/>
          <a:stretch>
            <a:fillRect/>
          </a:stretch>
        </p:blipFill>
        <p:spPr>
          <a:xfrm>
            <a:off x="4363541" y="322034"/>
            <a:ext cx="5524668" cy="4434767"/>
          </a:xfrm>
          <a:prstGeom prst="rect">
            <a:avLst/>
          </a:prstGeom>
        </p:spPr>
      </p:pic>
      <p:pic>
        <p:nvPicPr>
          <p:cNvPr id="5" name="Picture 4"/>
          <p:cNvPicPr>
            <a:picLocks noChangeAspect="1"/>
          </p:cNvPicPr>
          <p:nvPr/>
        </p:nvPicPr>
        <p:blipFill>
          <a:blip r:embed="rId6"/>
          <a:stretch>
            <a:fillRect/>
          </a:stretch>
        </p:blipFill>
        <p:spPr>
          <a:xfrm>
            <a:off x="-289401" y="1497059"/>
            <a:ext cx="4310777" cy="2836626"/>
          </a:xfrm>
          <a:prstGeom prst="rect">
            <a:avLst/>
          </a:prstGeom>
        </p:spPr>
      </p:pic>
      <p:pic>
        <p:nvPicPr>
          <p:cNvPr id="15" name="Picture 14"/>
          <p:cNvPicPr>
            <a:picLocks noChangeAspect="1"/>
          </p:cNvPicPr>
          <p:nvPr/>
        </p:nvPicPr>
        <p:blipFill>
          <a:blip r:embed="rId7"/>
          <a:stretch>
            <a:fillRect/>
          </a:stretch>
        </p:blipFill>
        <p:spPr>
          <a:xfrm>
            <a:off x="3837933" y="920282"/>
            <a:ext cx="6085743" cy="3442641"/>
          </a:xfrm>
          <a:prstGeom prst="rect">
            <a:avLst/>
          </a:prstGeom>
        </p:spPr>
      </p:pic>
      <p:pic>
        <p:nvPicPr>
          <p:cNvPr id="9" name="Picture 8"/>
          <p:cNvPicPr>
            <a:picLocks noChangeAspect="1"/>
          </p:cNvPicPr>
          <p:nvPr/>
        </p:nvPicPr>
        <p:blipFill>
          <a:blip r:embed="rId8"/>
          <a:stretch>
            <a:fillRect/>
          </a:stretch>
        </p:blipFill>
        <p:spPr>
          <a:xfrm rot="5400000">
            <a:off x="3201663" y="-100987"/>
            <a:ext cx="4005532" cy="5760667"/>
          </a:xfrm>
          <a:prstGeom prst="rect">
            <a:avLst/>
          </a:prstGeom>
        </p:spPr>
      </p:pic>
      <p:pic>
        <p:nvPicPr>
          <p:cNvPr id="13" name="Picture 12"/>
          <p:cNvPicPr>
            <a:picLocks noChangeAspect="1"/>
          </p:cNvPicPr>
          <p:nvPr/>
        </p:nvPicPr>
        <p:blipFill>
          <a:blip r:embed="rId9"/>
          <a:stretch>
            <a:fillRect/>
          </a:stretch>
        </p:blipFill>
        <p:spPr>
          <a:xfrm>
            <a:off x="2110408" y="463144"/>
            <a:ext cx="6245911" cy="4477662"/>
          </a:xfrm>
          <a:prstGeom prst="rect">
            <a:avLst/>
          </a:prstGeom>
        </p:spPr>
      </p:pic>
      <p:pic>
        <p:nvPicPr>
          <p:cNvPr id="10" name="Picture 9" descr="fig1.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33363" y="511933"/>
            <a:ext cx="6549956" cy="4385978"/>
          </a:xfrm>
          <a:prstGeom prst="rect">
            <a:avLst/>
          </a:prstGeom>
        </p:spPr>
      </p:pic>
    </p:spTree>
    <p:extLst>
      <p:ext uri="{BB962C8B-B14F-4D97-AF65-F5344CB8AC3E}">
        <p14:creationId xmlns:p14="http://schemas.microsoft.com/office/powerpoint/2010/main" val="32993057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0-#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0-#ppt_w/2"/>
                                          </p:val>
                                        </p:tav>
                                        <p:tav tm="100000">
                                          <p:val>
                                            <p:strVal val="#ppt_x"/>
                                          </p:val>
                                        </p:tav>
                                      </p:tavLst>
                                    </p:anim>
                                    <p:anim calcmode="lin" valueType="num">
                                      <p:cBhvr additive="base">
                                        <p:cTn id="34" dur="500" fill="hold"/>
                                        <p:tgtEl>
                                          <p:spTgt spid="9"/>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0-#ppt_w/2"/>
                                          </p:val>
                                        </p:tav>
                                        <p:tav tm="100000">
                                          <p:val>
                                            <p:strVal val="#ppt_x"/>
                                          </p:val>
                                        </p:tav>
                                      </p:tavLst>
                                    </p:anim>
                                    <p:anim calcmode="lin" valueType="num">
                                      <p:cBhvr additive="base">
                                        <p:cTn id="40" dur="500" fill="hold"/>
                                        <p:tgtEl>
                                          <p:spTgt spid="13"/>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ED2568-F2F2-4465-B14D-8D9E5761A720}" type="datetime4">
              <a:rPr lang="en-US" smtClean="0"/>
              <a:t>August 25, 2017</a:t>
            </a:fld>
            <a:endParaRPr lang="es-ES_tradnl" dirty="0"/>
          </a:p>
        </p:txBody>
      </p:sp>
      <p:sp>
        <p:nvSpPr>
          <p:cNvPr id="3" name="Content Placeholder 2"/>
          <p:cNvSpPr>
            <a:spLocks noGrp="1"/>
          </p:cNvSpPr>
          <p:nvPr>
            <p:ph sz="quarter" idx="12"/>
          </p:nvPr>
        </p:nvSpPr>
        <p:spPr>
          <a:xfrm>
            <a:off x="1849968" y="6115756"/>
            <a:ext cx="8056032" cy="587023"/>
          </a:xfrm>
        </p:spPr>
        <p:txBody>
          <a:bodyPr>
            <a:normAutofit/>
          </a:bodyPr>
          <a:lstStyle/>
          <a:p>
            <a:pPr>
              <a:buFont typeface="Wingdings" charset="2"/>
              <a:buChar char="Ø"/>
            </a:pPr>
            <a:r>
              <a:rPr lang="en-US" sz="1800" dirty="0" smtClean="0"/>
              <a:t>Original Tracks</a:t>
            </a:r>
            <a:r>
              <a:rPr lang="en-US" sz="1800" dirty="0"/>
              <a:t>: 160-m NS &amp; 288-m </a:t>
            </a:r>
            <a:r>
              <a:rPr lang="en-US" sz="1800" dirty="0" smtClean="0"/>
              <a:t>EW</a:t>
            </a:r>
          </a:p>
          <a:p>
            <a:endParaRPr lang="en-US" dirty="0"/>
          </a:p>
        </p:txBody>
      </p:sp>
      <p:sp>
        <p:nvSpPr>
          <p:cNvPr id="5" name="Text Placeholder 4"/>
          <p:cNvSpPr>
            <a:spLocks noGrp="1"/>
          </p:cNvSpPr>
          <p:nvPr>
            <p:ph type="body" sz="quarter" idx="14"/>
          </p:nvPr>
        </p:nvSpPr>
        <p:spPr>
          <a:xfrm>
            <a:off x="949325" y="60681"/>
            <a:ext cx="8204835" cy="838199"/>
          </a:xfrm>
        </p:spPr>
        <p:txBody>
          <a:bodyPr/>
          <a:lstStyle/>
          <a:p>
            <a:r>
              <a:rPr lang="en-US" dirty="0" smtClean="0"/>
              <a:t>Plateau de </a:t>
            </a:r>
            <a:r>
              <a:rPr lang="en-US" dirty="0" err="1" smtClean="0"/>
              <a:t>Bure</a:t>
            </a:r>
            <a:r>
              <a:rPr lang="en-US" dirty="0" smtClean="0"/>
              <a:t> Baselines</a:t>
            </a:r>
            <a:endParaRPr lang="en-US" dirty="0"/>
          </a:p>
        </p:txBody>
      </p:sp>
      <p:pic>
        <p:nvPicPr>
          <p:cNvPr id="19" name="Picture 18"/>
          <p:cNvPicPr>
            <a:picLocks noChangeAspect="1"/>
          </p:cNvPicPr>
          <p:nvPr/>
        </p:nvPicPr>
        <p:blipFill>
          <a:blip r:embed="rId2"/>
          <a:stretch>
            <a:fillRect/>
          </a:stretch>
        </p:blipFill>
        <p:spPr>
          <a:xfrm>
            <a:off x="351467" y="687215"/>
            <a:ext cx="9121679" cy="4981476"/>
          </a:xfrm>
          <a:prstGeom prst="rect">
            <a:avLst/>
          </a:prstGeom>
        </p:spPr>
      </p:pic>
      <p:cxnSp>
        <p:nvCxnSpPr>
          <p:cNvPr id="21" name="Straight Arrow Connector 20"/>
          <p:cNvCxnSpPr/>
          <p:nvPr/>
        </p:nvCxnSpPr>
        <p:spPr>
          <a:xfrm flipV="1">
            <a:off x="2806700" y="3245556"/>
            <a:ext cx="1849967" cy="874888"/>
          </a:xfrm>
          <a:prstGeom prst="straightConnector1">
            <a:avLst/>
          </a:prstGeom>
          <a:ln>
            <a:solidFill>
              <a:srgbClr val="FFFF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rot="19998007">
            <a:off x="3619044" y="3526745"/>
            <a:ext cx="772229" cy="369332"/>
          </a:xfrm>
          <a:prstGeom prst="rect">
            <a:avLst/>
          </a:prstGeom>
          <a:noFill/>
        </p:spPr>
        <p:txBody>
          <a:bodyPr wrap="none" rtlCol="0">
            <a:spAutoFit/>
          </a:bodyPr>
          <a:lstStyle/>
          <a:p>
            <a:r>
              <a:rPr lang="en-US" sz="1800" dirty="0" smtClean="0">
                <a:solidFill>
                  <a:schemeClr val="bg1"/>
                </a:solidFill>
              </a:rPr>
              <a:t>160 m</a:t>
            </a:r>
            <a:endParaRPr lang="en-US" sz="1800" dirty="0">
              <a:solidFill>
                <a:schemeClr val="bg1"/>
              </a:solidFill>
            </a:endParaRPr>
          </a:p>
        </p:txBody>
      </p:sp>
      <p:sp>
        <p:nvSpPr>
          <p:cNvPr id="23" name="TextBox 22"/>
          <p:cNvSpPr txBox="1"/>
          <p:nvPr/>
        </p:nvSpPr>
        <p:spPr>
          <a:xfrm>
            <a:off x="4570359" y="2860835"/>
            <a:ext cx="341948" cy="384721"/>
          </a:xfrm>
          <a:prstGeom prst="rect">
            <a:avLst/>
          </a:prstGeom>
          <a:noFill/>
        </p:spPr>
        <p:txBody>
          <a:bodyPr wrap="none" rtlCol="0">
            <a:spAutoFit/>
          </a:bodyPr>
          <a:lstStyle/>
          <a:p>
            <a:r>
              <a:rPr lang="en-US" dirty="0" smtClean="0">
                <a:solidFill>
                  <a:srgbClr val="FFFFFF"/>
                </a:solidFill>
              </a:rPr>
              <a:t>N</a:t>
            </a:r>
            <a:endParaRPr lang="en-US" dirty="0">
              <a:solidFill>
                <a:srgbClr val="FFFFFF"/>
              </a:solidFill>
            </a:endParaRPr>
          </a:p>
        </p:txBody>
      </p:sp>
      <p:cxnSp>
        <p:nvCxnSpPr>
          <p:cNvPr id="25" name="Straight Arrow Connector 24"/>
          <p:cNvCxnSpPr/>
          <p:nvPr/>
        </p:nvCxnSpPr>
        <p:spPr>
          <a:xfrm>
            <a:off x="338667" y="3937000"/>
            <a:ext cx="8396111" cy="1100667"/>
          </a:xfrm>
          <a:prstGeom prst="straightConnector1">
            <a:avLst/>
          </a:prstGeom>
          <a:ln>
            <a:solidFill>
              <a:srgbClr val="FFFF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rot="567963">
            <a:off x="3663566" y="4412925"/>
            <a:ext cx="772229" cy="369332"/>
          </a:xfrm>
          <a:prstGeom prst="rect">
            <a:avLst/>
          </a:prstGeom>
          <a:noFill/>
        </p:spPr>
        <p:txBody>
          <a:bodyPr wrap="none" rtlCol="0">
            <a:spAutoFit/>
          </a:bodyPr>
          <a:lstStyle/>
          <a:p>
            <a:r>
              <a:rPr lang="en-US" sz="1800" dirty="0" smtClean="0">
                <a:solidFill>
                  <a:schemeClr val="bg1"/>
                </a:solidFill>
              </a:rPr>
              <a:t>288 m</a:t>
            </a:r>
            <a:endParaRPr lang="en-US" sz="1800" dirty="0">
              <a:solidFill>
                <a:schemeClr val="bg1"/>
              </a:solidFill>
            </a:endParaRPr>
          </a:p>
        </p:txBody>
      </p:sp>
      <p:sp>
        <p:nvSpPr>
          <p:cNvPr id="27" name="TextBox 26"/>
          <p:cNvSpPr txBox="1"/>
          <p:nvPr/>
        </p:nvSpPr>
        <p:spPr>
          <a:xfrm>
            <a:off x="8563804" y="4462003"/>
            <a:ext cx="303639" cy="384721"/>
          </a:xfrm>
          <a:prstGeom prst="rect">
            <a:avLst/>
          </a:prstGeom>
          <a:noFill/>
        </p:spPr>
        <p:txBody>
          <a:bodyPr wrap="none" rtlCol="0">
            <a:spAutoFit/>
          </a:bodyPr>
          <a:lstStyle/>
          <a:p>
            <a:r>
              <a:rPr lang="en-US" dirty="0" smtClean="0">
                <a:solidFill>
                  <a:srgbClr val="FFFFFF"/>
                </a:solidFill>
              </a:rPr>
              <a:t>E</a:t>
            </a:r>
            <a:endParaRPr lang="en-US" dirty="0">
              <a:solidFill>
                <a:srgbClr val="FFFFFF"/>
              </a:solidFill>
            </a:endParaRPr>
          </a:p>
        </p:txBody>
      </p:sp>
      <p:sp>
        <p:nvSpPr>
          <p:cNvPr id="28" name="TextBox 27"/>
          <p:cNvSpPr txBox="1"/>
          <p:nvPr/>
        </p:nvSpPr>
        <p:spPr>
          <a:xfrm>
            <a:off x="402187" y="3372947"/>
            <a:ext cx="402674" cy="384721"/>
          </a:xfrm>
          <a:prstGeom prst="rect">
            <a:avLst/>
          </a:prstGeom>
          <a:noFill/>
        </p:spPr>
        <p:txBody>
          <a:bodyPr wrap="none" rtlCol="0">
            <a:spAutoFit/>
          </a:bodyPr>
          <a:lstStyle/>
          <a:p>
            <a:r>
              <a:rPr lang="en-US" dirty="0">
                <a:solidFill>
                  <a:srgbClr val="FFFFFF"/>
                </a:solidFill>
              </a:rPr>
              <a:t>W</a:t>
            </a:r>
          </a:p>
        </p:txBody>
      </p:sp>
    </p:spTree>
    <p:extLst>
      <p:ext uri="{BB962C8B-B14F-4D97-AF65-F5344CB8AC3E}">
        <p14:creationId xmlns:p14="http://schemas.microsoft.com/office/powerpoint/2010/main" val="23332083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6" grpId="0"/>
      <p:bldP spid="26" grpId="1"/>
      <p:bldP spid="27" grpId="0"/>
      <p:bldP spid="28" grpId="0"/>
    </p:bldLst>
  </p:timing>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emplateal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13744</TotalTime>
  <Words>2933</Words>
  <Application>Microsoft Macintosh PowerPoint</Application>
  <PresentationFormat>A4 Paper (210x297 mm)</PresentationFormat>
  <Paragraphs>241</Paragraphs>
  <Slides>30</Slides>
  <Notes>2</Notes>
  <HiddenSlides>0</HiddenSlides>
  <MMClips>0</MMClip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1_Tema de Office</vt:lpstr>
      <vt:lpstr>1_templatealma</vt:lpstr>
      <vt:lpstr>The Role of IRAM in Millimeter Astronomy: An Historical Perspective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pictures of noema 7,8,9</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 Tiger Team - March 2014 Board Meeting</dc:title>
  <dc:creator>N D Whyborn</dc:creator>
  <cp:lastModifiedBy>Pierre Cox</cp:lastModifiedBy>
  <cp:revision>1073</cp:revision>
  <cp:lastPrinted>2014-11-07T16:39:53Z</cp:lastPrinted>
  <dcterms:created xsi:type="dcterms:W3CDTF">2014-03-08T00:18:18Z</dcterms:created>
  <dcterms:modified xsi:type="dcterms:W3CDTF">2017-08-25T12:40:09Z</dcterms:modified>
</cp:coreProperties>
</file>