
<file path=[Content_Types].xml><?xml version="1.0" encoding="utf-8"?>
<Types xmlns="http://schemas.openxmlformats.org/package/2006/content-types">
  <Default Extension="png" ContentType="image/png"/>
  <Default Extension="jpeg" ContentType="image/jpeg"/>
  <Default Extension="mov" ContentType="video/quicktime"/>
  <Default Extension="wmf" ContentType="image/x-wmf"/>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410" r:id="rId3"/>
    <p:sldId id="355" r:id="rId4"/>
    <p:sldId id="391" r:id="rId5"/>
    <p:sldId id="392" r:id="rId6"/>
    <p:sldId id="401" r:id="rId7"/>
    <p:sldId id="402" r:id="rId8"/>
    <p:sldId id="409" r:id="rId9"/>
    <p:sldId id="394" r:id="rId10"/>
    <p:sldId id="404" r:id="rId11"/>
    <p:sldId id="395" r:id="rId12"/>
    <p:sldId id="372" r:id="rId13"/>
    <p:sldId id="398" r:id="rId14"/>
    <p:sldId id="411" r:id="rId15"/>
    <p:sldId id="396" r:id="rId16"/>
    <p:sldId id="397" r:id="rId17"/>
    <p:sldId id="416" r:id="rId18"/>
    <p:sldId id="414" r:id="rId19"/>
    <p:sldId id="412" r:id="rId20"/>
    <p:sldId id="415" r:id="rId21"/>
    <p:sldId id="399" r:id="rId22"/>
    <p:sldId id="406" r:id="rId23"/>
    <p:sldId id="413" r:id="rId24"/>
    <p:sldId id="405" r:id="rId25"/>
    <p:sldId id="400" r:id="rId26"/>
    <p:sldId id="403" r:id="rId27"/>
    <p:sldId id="407" r:id="rId28"/>
    <p:sldId id="408" r:id="rId29"/>
    <p:sldId id="418" r:id="rId30"/>
    <p:sldId id="417" r:id="rId31"/>
    <p:sldId id="354" r:id="rId32"/>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8" autoAdjust="0"/>
    <p:restoredTop sz="94773" autoAdjust="0"/>
  </p:normalViewPr>
  <p:slideViewPr>
    <p:cSldViewPr snapToGrid="0" snapToObjects="1">
      <p:cViewPr varScale="1">
        <p:scale>
          <a:sx n="89" d="100"/>
          <a:sy n="89" d="100"/>
        </p:scale>
        <p:origin x="1282" y="77"/>
      </p:cViewPr>
      <p:guideLst>
        <p:guide orient="horz" pos="2160"/>
        <p:guide pos="2880"/>
      </p:guideLst>
    </p:cSldViewPr>
  </p:slideViewPr>
  <p:outlineViewPr>
    <p:cViewPr>
      <p:scale>
        <a:sx n="33" d="100"/>
        <a:sy n="33" d="100"/>
      </p:scale>
      <p:origin x="0" y="2286"/>
    </p:cViewPr>
  </p:outlineViewPr>
  <p:notesTextViewPr>
    <p:cViewPr>
      <p:scale>
        <a:sx n="100" d="100"/>
        <a:sy n="100" d="100"/>
      </p:scale>
      <p:origin x="0" y="0"/>
    </p:cViewPr>
  </p:notesTextViewPr>
  <p:sorterViewPr>
    <p:cViewPr varScale="1">
      <p:scale>
        <a:sx n="1" d="1"/>
        <a:sy n="1" d="1"/>
      </p:scale>
      <p:origin x="0" y="-448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8E36C7AE-DA91-A04F-A14E-4576CD3AE526}" type="datetimeFigureOut">
              <a:rPr lang="en-US" smtClean="0"/>
              <a:t>8/25/2017</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2002A096-FB8B-AC41-8FB7-79B4A2C79F06}" type="slidenum">
              <a:rPr lang="en-US" smtClean="0"/>
              <a:t>‹#›</a:t>
            </a:fld>
            <a:endParaRPr lang="en-US"/>
          </a:p>
        </p:txBody>
      </p:sp>
    </p:spTree>
    <p:extLst>
      <p:ext uri="{BB962C8B-B14F-4D97-AF65-F5344CB8AC3E}">
        <p14:creationId xmlns:p14="http://schemas.microsoft.com/office/powerpoint/2010/main" val="9082191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790">
              <a:defRPr/>
            </a:pPr>
            <a:r>
              <a:rPr lang="en-US" dirty="0" smtClean="0">
                <a:effectLst/>
              </a:rPr>
              <a:t>Good afternoon. My name is Tony Beasley, I’m the director of the US National Radio Astronomy Observatory, N-R-A-O. With funding from the National Science Foundation and support from Associated Universities Incorporated,</a:t>
            </a:r>
            <a:r>
              <a:rPr lang="en-US" baseline="0" dirty="0" smtClean="0">
                <a:effectLst/>
              </a:rPr>
              <a:t> </a:t>
            </a:r>
            <a:r>
              <a:rPr lang="en-US" dirty="0" smtClean="0">
                <a:effectLst/>
              </a:rPr>
              <a:t> we build and operate radio telescopes here in the US and around the world for use by researchers. Our headquarters is here in Charlottesville,</a:t>
            </a:r>
            <a:r>
              <a:rPr lang="en-US" baseline="0" dirty="0" smtClean="0">
                <a:effectLst/>
              </a:rPr>
              <a:t> on campus at the University of Virginia.</a:t>
            </a:r>
            <a:endParaRPr lang="en-US" dirty="0" smtClean="0">
              <a:effectLst/>
            </a:endParaRPr>
          </a:p>
        </p:txBody>
      </p:sp>
      <p:sp>
        <p:nvSpPr>
          <p:cNvPr id="4" name="Slide Number Placeholder 3"/>
          <p:cNvSpPr>
            <a:spLocks noGrp="1"/>
          </p:cNvSpPr>
          <p:nvPr>
            <p:ph type="sldNum" sz="quarter" idx="10"/>
          </p:nvPr>
        </p:nvSpPr>
        <p:spPr/>
        <p:txBody>
          <a:bodyPr/>
          <a:lstStyle/>
          <a:p>
            <a:fld id="{2002A096-FB8B-AC41-8FB7-79B4A2C79F06}" type="slidenum">
              <a:rPr lang="en-US" smtClean="0"/>
              <a:t>1</a:t>
            </a:fld>
            <a:endParaRPr lang="en-US"/>
          </a:p>
        </p:txBody>
      </p:sp>
    </p:spTree>
    <p:extLst>
      <p:ext uri="{BB962C8B-B14F-4D97-AF65-F5344CB8AC3E}">
        <p14:creationId xmlns:p14="http://schemas.microsoft.com/office/powerpoint/2010/main" val="3002100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2A096-FB8B-AC41-8FB7-79B4A2C79F06}" type="slidenum">
              <a:rPr lang="en-US" smtClean="0"/>
              <a:t>3</a:t>
            </a:fld>
            <a:endParaRPr lang="en-US"/>
          </a:p>
        </p:txBody>
      </p:sp>
    </p:spTree>
    <p:extLst>
      <p:ext uri="{BB962C8B-B14F-4D97-AF65-F5344CB8AC3E}">
        <p14:creationId xmlns:p14="http://schemas.microsoft.com/office/powerpoint/2010/main" val="1096968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OSF is the place where a</a:t>
            </a:r>
            <a:r>
              <a:rPr lang="en-US" baseline="0" dirty="0" smtClean="0"/>
              <a:t> lot of the day to day maintenance and operation of the array is done, and the international partners have created a joint ALMA observatory organization led by Dr. Pierre Cox to manage the day to day </a:t>
            </a:r>
            <a:r>
              <a:rPr lang="en-US" baseline="0" dirty="0" err="1" smtClean="0"/>
              <a:t>chilean</a:t>
            </a:r>
            <a:r>
              <a:rPr lang="en-US" baseline="0" dirty="0" smtClean="0"/>
              <a:t> operations of ALMA</a:t>
            </a:r>
            <a:endParaRPr lang="en-US" dirty="0"/>
          </a:p>
        </p:txBody>
      </p:sp>
      <p:sp>
        <p:nvSpPr>
          <p:cNvPr id="4" name="Slide Number Placeholder 3"/>
          <p:cNvSpPr>
            <a:spLocks noGrp="1"/>
          </p:cNvSpPr>
          <p:nvPr>
            <p:ph type="sldNum" sz="quarter" idx="10"/>
          </p:nvPr>
        </p:nvSpPr>
        <p:spPr/>
        <p:txBody>
          <a:bodyPr/>
          <a:lstStyle/>
          <a:p>
            <a:fld id="{2002A096-FB8B-AC41-8FB7-79B4A2C79F06}" type="slidenum">
              <a:rPr lang="en-US" smtClean="0"/>
              <a:t>5</a:t>
            </a:fld>
            <a:endParaRPr lang="en-US"/>
          </a:p>
        </p:txBody>
      </p:sp>
    </p:spTree>
    <p:extLst>
      <p:ext uri="{BB962C8B-B14F-4D97-AF65-F5344CB8AC3E}">
        <p14:creationId xmlns:p14="http://schemas.microsoft.com/office/powerpoint/2010/main" val="3108799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see the array operations site. </a:t>
            </a:r>
            <a:endParaRPr lang="en-US" dirty="0"/>
          </a:p>
        </p:txBody>
      </p:sp>
      <p:sp>
        <p:nvSpPr>
          <p:cNvPr id="4" name="Slide Number Placeholder 3"/>
          <p:cNvSpPr>
            <a:spLocks noGrp="1"/>
          </p:cNvSpPr>
          <p:nvPr>
            <p:ph type="sldNum" sz="quarter" idx="10"/>
          </p:nvPr>
        </p:nvSpPr>
        <p:spPr/>
        <p:txBody>
          <a:bodyPr/>
          <a:lstStyle/>
          <a:p>
            <a:fld id="{2002A096-FB8B-AC41-8FB7-79B4A2C79F06}" type="slidenum">
              <a:rPr lang="en-US" smtClean="0"/>
              <a:t>6</a:t>
            </a:fld>
            <a:endParaRPr lang="en-US"/>
          </a:p>
        </p:txBody>
      </p:sp>
    </p:spTree>
    <p:extLst>
      <p:ext uri="{BB962C8B-B14F-4D97-AF65-F5344CB8AC3E}">
        <p14:creationId xmlns:p14="http://schemas.microsoft.com/office/powerpoint/2010/main" val="2610960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2A096-FB8B-AC41-8FB7-79B4A2C79F06}" type="slidenum">
              <a:rPr lang="en-US" smtClean="0"/>
              <a:t>8</a:t>
            </a:fld>
            <a:endParaRPr lang="en-US"/>
          </a:p>
        </p:txBody>
      </p:sp>
    </p:spTree>
    <p:extLst>
      <p:ext uri="{BB962C8B-B14F-4D97-AF65-F5344CB8AC3E}">
        <p14:creationId xmlns:p14="http://schemas.microsoft.com/office/powerpoint/2010/main" val="2763531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2A096-FB8B-AC41-8FB7-79B4A2C79F06}" type="slidenum">
              <a:rPr lang="en-US" smtClean="0"/>
              <a:t>15</a:t>
            </a:fld>
            <a:endParaRPr lang="en-US"/>
          </a:p>
        </p:txBody>
      </p:sp>
    </p:spTree>
    <p:extLst>
      <p:ext uri="{BB962C8B-B14F-4D97-AF65-F5344CB8AC3E}">
        <p14:creationId xmlns:p14="http://schemas.microsoft.com/office/powerpoint/2010/main" val="2369235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2A096-FB8B-AC41-8FB7-79B4A2C79F06}" type="slidenum">
              <a:rPr lang="en-US" smtClean="0"/>
              <a:t>22</a:t>
            </a:fld>
            <a:endParaRPr lang="en-US"/>
          </a:p>
        </p:txBody>
      </p:sp>
    </p:spTree>
    <p:extLst>
      <p:ext uri="{BB962C8B-B14F-4D97-AF65-F5344CB8AC3E}">
        <p14:creationId xmlns:p14="http://schemas.microsoft.com/office/powerpoint/2010/main" val="1178670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2A096-FB8B-AC41-8FB7-79B4A2C79F06}" type="slidenum">
              <a:rPr lang="en-US" smtClean="0"/>
              <a:t>26</a:t>
            </a:fld>
            <a:endParaRPr lang="en-US"/>
          </a:p>
        </p:txBody>
      </p:sp>
    </p:spTree>
    <p:extLst>
      <p:ext uri="{BB962C8B-B14F-4D97-AF65-F5344CB8AC3E}">
        <p14:creationId xmlns:p14="http://schemas.microsoft.com/office/powerpoint/2010/main" val="3808581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In summary: there are at least four good reasons to do astronomy – seek our place in the universe; access a cosmic laboratory; create new technologies;</a:t>
            </a:r>
            <a:r>
              <a:rPr lang="en-US" baseline="0" dirty="0" smtClean="0">
                <a:effectLst/>
              </a:rPr>
              <a:t> and inspire STEM outcomes - </a:t>
            </a:r>
            <a:r>
              <a:rPr lang="en-US" dirty="0" smtClean="0">
                <a:effectLst/>
              </a:rPr>
              <a:t>and ALMA has a role to play in all of them. The different view of the universe ALMA delivers is already making incredible and important contributions to astronomy, and while we</a:t>
            </a:r>
            <a:r>
              <a:rPr lang="en-US" baseline="0" dirty="0" smtClean="0">
                <a:effectLst/>
              </a:rPr>
              <a:t> may or may not eventually </a:t>
            </a:r>
            <a:r>
              <a:rPr lang="en-US" dirty="0" smtClean="0">
                <a:effectLst/>
              </a:rPr>
              <a:t>better </a:t>
            </a:r>
            <a:r>
              <a:rPr lang="en-US" baseline="0" dirty="0" smtClean="0">
                <a:effectLst/>
              </a:rPr>
              <a:t>understand better our origin, place and role in the universe in future, I strongly believe that the</a:t>
            </a:r>
            <a:r>
              <a:rPr lang="en-US" dirty="0" smtClean="0">
                <a:effectLst/>
              </a:rPr>
              <a:t> broad interest and inspiration that science</a:t>
            </a:r>
            <a:r>
              <a:rPr lang="en-US" baseline="0" dirty="0" smtClean="0">
                <a:effectLst/>
              </a:rPr>
              <a:t> in general, and </a:t>
            </a:r>
            <a:r>
              <a:rPr lang="en-US" dirty="0" smtClean="0">
                <a:effectLst/>
              </a:rPr>
              <a:t>astronomy in particular, can trigger in</a:t>
            </a:r>
            <a:r>
              <a:rPr lang="en-US" baseline="0" dirty="0" smtClean="0">
                <a:effectLst/>
              </a:rPr>
              <a:t> students </a:t>
            </a:r>
            <a:r>
              <a:rPr lang="en-US" dirty="0" smtClean="0">
                <a:effectLst/>
              </a:rPr>
              <a:t>and in people like all of you, will be the difference that makes a difference across many lives and in our future. </a:t>
            </a:r>
          </a:p>
          <a:p>
            <a:r>
              <a:rPr lang="en-US" dirty="0" smtClean="0">
                <a:effectLst/>
              </a:rPr>
              <a:t> </a:t>
            </a:r>
          </a:p>
          <a:p>
            <a:r>
              <a:rPr lang="en-US" dirty="0" smtClean="0">
                <a:effectLst/>
              </a:rPr>
              <a:t>Thanks for your time.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002A096-FB8B-AC41-8FB7-79B4A2C79F06}" type="slidenum">
              <a:rPr lang="en-US" smtClean="0"/>
              <a:t>30</a:t>
            </a:fld>
            <a:endParaRPr lang="en-US"/>
          </a:p>
        </p:txBody>
      </p:sp>
    </p:spTree>
    <p:extLst>
      <p:ext uri="{BB962C8B-B14F-4D97-AF65-F5344CB8AC3E}">
        <p14:creationId xmlns:p14="http://schemas.microsoft.com/office/powerpoint/2010/main" val="2465794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altLang="en-US"/>
              <a:t>October 2005</a:t>
            </a:r>
          </a:p>
        </p:txBody>
      </p:sp>
      <p:sp>
        <p:nvSpPr>
          <p:cNvPr id="5" name="Footer Placeholder 4"/>
          <p:cNvSpPr>
            <a:spLocks noGrp="1"/>
          </p:cNvSpPr>
          <p:nvPr>
            <p:ph type="ftr" sz="quarter" idx="11"/>
          </p:nvPr>
        </p:nvSpPr>
        <p:spPr/>
        <p:txBody>
          <a:bodyPr/>
          <a:lstStyle>
            <a:lvl1pPr>
              <a:defRPr/>
            </a:lvl1pPr>
          </a:lstStyle>
          <a:p>
            <a:r>
              <a:rPr lang="en-US" altLang="en-US"/>
              <a:t>ALMA Cost Review</a:t>
            </a:r>
          </a:p>
        </p:txBody>
      </p:sp>
      <p:sp>
        <p:nvSpPr>
          <p:cNvPr id="6" name="Slide Number Placeholder 5"/>
          <p:cNvSpPr>
            <a:spLocks noGrp="1"/>
          </p:cNvSpPr>
          <p:nvPr>
            <p:ph type="sldNum" sz="quarter" idx="12"/>
          </p:nvPr>
        </p:nvSpPr>
        <p:spPr/>
        <p:txBody>
          <a:bodyPr/>
          <a:lstStyle>
            <a:lvl1pPr>
              <a:defRPr/>
            </a:lvl1pPr>
          </a:lstStyle>
          <a:p>
            <a:fld id="{573992F4-D60F-47AB-BFFD-CDE0CD683F78}" type="slidenum">
              <a:rPr lang="en-US" altLang="en-US"/>
              <a:pPr/>
              <a:t>‹#›</a:t>
            </a:fld>
            <a:endParaRPr lang="en-US" altLang="en-US"/>
          </a:p>
        </p:txBody>
      </p:sp>
    </p:spTree>
    <p:extLst>
      <p:ext uri="{BB962C8B-B14F-4D97-AF65-F5344CB8AC3E}">
        <p14:creationId xmlns:p14="http://schemas.microsoft.com/office/powerpoint/2010/main" val="21150848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a:t>October 2005</a:t>
            </a:r>
          </a:p>
        </p:txBody>
      </p:sp>
      <p:sp>
        <p:nvSpPr>
          <p:cNvPr id="5" name="Footer Placeholder 4"/>
          <p:cNvSpPr>
            <a:spLocks noGrp="1"/>
          </p:cNvSpPr>
          <p:nvPr>
            <p:ph type="ftr" sz="quarter" idx="11"/>
          </p:nvPr>
        </p:nvSpPr>
        <p:spPr/>
        <p:txBody>
          <a:bodyPr/>
          <a:lstStyle>
            <a:lvl1pPr>
              <a:defRPr/>
            </a:lvl1pPr>
          </a:lstStyle>
          <a:p>
            <a:r>
              <a:rPr lang="en-US" altLang="en-US"/>
              <a:t>ALMA Cost Review</a:t>
            </a:r>
          </a:p>
        </p:txBody>
      </p:sp>
      <p:sp>
        <p:nvSpPr>
          <p:cNvPr id="6" name="Slide Number Placeholder 5"/>
          <p:cNvSpPr>
            <a:spLocks noGrp="1"/>
          </p:cNvSpPr>
          <p:nvPr>
            <p:ph type="sldNum" sz="quarter" idx="12"/>
          </p:nvPr>
        </p:nvSpPr>
        <p:spPr/>
        <p:txBody>
          <a:bodyPr/>
          <a:lstStyle>
            <a:lvl1pPr>
              <a:defRPr/>
            </a:lvl1pPr>
          </a:lstStyle>
          <a:p>
            <a:fld id="{0803E72E-9A47-4744-8CA0-6016038BA899}" type="slidenum">
              <a:rPr lang="en-US" altLang="en-US"/>
              <a:pPr/>
              <a:t>‹#›</a:t>
            </a:fld>
            <a:endParaRPr lang="en-US" altLang="en-US"/>
          </a:p>
        </p:txBody>
      </p:sp>
    </p:spTree>
    <p:extLst>
      <p:ext uri="{BB962C8B-B14F-4D97-AF65-F5344CB8AC3E}">
        <p14:creationId xmlns:p14="http://schemas.microsoft.com/office/powerpoint/2010/main" val="36250709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r>
              <a:rPr lang="en-US" altLang="en-US"/>
              <a:t>October 2005</a:t>
            </a:r>
          </a:p>
        </p:txBody>
      </p:sp>
      <p:sp>
        <p:nvSpPr>
          <p:cNvPr id="5" name="Footer Placeholder 4"/>
          <p:cNvSpPr>
            <a:spLocks noGrp="1"/>
          </p:cNvSpPr>
          <p:nvPr>
            <p:ph type="ftr" sz="quarter" idx="11"/>
          </p:nvPr>
        </p:nvSpPr>
        <p:spPr/>
        <p:txBody>
          <a:bodyPr/>
          <a:lstStyle>
            <a:lvl1pPr>
              <a:defRPr/>
            </a:lvl1pPr>
          </a:lstStyle>
          <a:p>
            <a:r>
              <a:rPr lang="en-US" altLang="en-US"/>
              <a:t>ALMA Cost Review</a:t>
            </a:r>
          </a:p>
        </p:txBody>
      </p:sp>
      <p:sp>
        <p:nvSpPr>
          <p:cNvPr id="6" name="Slide Number Placeholder 5"/>
          <p:cNvSpPr>
            <a:spLocks noGrp="1"/>
          </p:cNvSpPr>
          <p:nvPr>
            <p:ph type="sldNum" sz="quarter" idx="12"/>
          </p:nvPr>
        </p:nvSpPr>
        <p:spPr/>
        <p:txBody>
          <a:bodyPr/>
          <a:lstStyle>
            <a:lvl1pPr>
              <a:defRPr/>
            </a:lvl1pPr>
          </a:lstStyle>
          <a:p>
            <a:fld id="{B02EAF18-2DA9-403D-A533-1D4A1E38D0FC}" type="slidenum">
              <a:rPr lang="en-US" altLang="en-US"/>
              <a:pPr/>
              <a:t>‹#›</a:t>
            </a:fld>
            <a:endParaRPr lang="en-US" altLang="en-US"/>
          </a:p>
        </p:txBody>
      </p:sp>
    </p:spTree>
    <p:extLst>
      <p:ext uri="{BB962C8B-B14F-4D97-AF65-F5344CB8AC3E}">
        <p14:creationId xmlns:p14="http://schemas.microsoft.com/office/powerpoint/2010/main" val="7911433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altLang="en-US"/>
              <a:t>October 2005</a:t>
            </a:r>
          </a:p>
        </p:txBody>
      </p:sp>
      <p:sp>
        <p:nvSpPr>
          <p:cNvPr id="6" name="Footer Placeholder 5"/>
          <p:cNvSpPr>
            <a:spLocks noGrp="1"/>
          </p:cNvSpPr>
          <p:nvPr>
            <p:ph type="ftr" sz="quarter" idx="11"/>
          </p:nvPr>
        </p:nvSpPr>
        <p:spPr/>
        <p:txBody>
          <a:bodyPr/>
          <a:lstStyle>
            <a:lvl1pPr>
              <a:defRPr/>
            </a:lvl1pPr>
          </a:lstStyle>
          <a:p>
            <a:r>
              <a:rPr lang="en-US" altLang="en-US"/>
              <a:t>ALMA Cost Review</a:t>
            </a:r>
          </a:p>
        </p:txBody>
      </p:sp>
      <p:sp>
        <p:nvSpPr>
          <p:cNvPr id="7" name="Slide Number Placeholder 6"/>
          <p:cNvSpPr>
            <a:spLocks noGrp="1"/>
          </p:cNvSpPr>
          <p:nvPr>
            <p:ph type="sldNum" sz="quarter" idx="12"/>
          </p:nvPr>
        </p:nvSpPr>
        <p:spPr/>
        <p:txBody>
          <a:bodyPr/>
          <a:lstStyle>
            <a:lvl1pPr>
              <a:defRPr/>
            </a:lvl1pPr>
          </a:lstStyle>
          <a:p>
            <a:fld id="{6D183992-3099-46DB-8A7C-3EF87A4B01B7}" type="slidenum">
              <a:rPr lang="en-US" altLang="en-US"/>
              <a:pPr/>
              <a:t>‹#›</a:t>
            </a:fld>
            <a:endParaRPr lang="en-US" altLang="en-US"/>
          </a:p>
        </p:txBody>
      </p:sp>
    </p:spTree>
    <p:extLst>
      <p:ext uri="{BB962C8B-B14F-4D97-AF65-F5344CB8AC3E}">
        <p14:creationId xmlns:p14="http://schemas.microsoft.com/office/powerpoint/2010/main" val="17447655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altLang="en-US"/>
              <a:t>October 2005</a:t>
            </a:r>
          </a:p>
        </p:txBody>
      </p:sp>
      <p:sp>
        <p:nvSpPr>
          <p:cNvPr id="8" name="Footer Placeholder 7"/>
          <p:cNvSpPr>
            <a:spLocks noGrp="1"/>
          </p:cNvSpPr>
          <p:nvPr>
            <p:ph type="ftr" sz="quarter" idx="11"/>
          </p:nvPr>
        </p:nvSpPr>
        <p:spPr/>
        <p:txBody>
          <a:bodyPr/>
          <a:lstStyle>
            <a:lvl1pPr>
              <a:defRPr/>
            </a:lvl1pPr>
          </a:lstStyle>
          <a:p>
            <a:r>
              <a:rPr lang="en-US" altLang="en-US"/>
              <a:t>ALMA Cost Review</a:t>
            </a:r>
          </a:p>
        </p:txBody>
      </p:sp>
      <p:sp>
        <p:nvSpPr>
          <p:cNvPr id="9" name="Slide Number Placeholder 8"/>
          <p:cNvSpPr>
            <a:spLocks noGrp="1"/>
          </p:cNvSpPr>
          <p:nvPr>
            <p:ph type="sldNum" sz="quarter" idx="12"/>
          </p:nvPr>
        </p:nvSpPr>
        <p:spPr/>
        <p:txBody>
          <a:bodyPr/>
          <a:lstStyle>
            <a:lvl1pPr>
              <a:defRPr/>
            </a:lvl1pPr>
          </a:lstStyle>
          <a:p>
            <a:fld id="{7CEF3E6B-BD29-41FB-BD32-974D54555E4A}" type="slidenum">
              <a:rPr lang="en-US" altLang="en-US"/>
              <a:pPr/>
              <a:t>‹#›</a:t>
            </a:fld>
            <a:endParaRPr lang="en-US" altLang="en-US"/>
          </a:p>
        </p:txBody>
      </p:sp>
    </p:spTree>
    <p:extLst>
      <p:ext uri="{BB962C8B-B14F-4D97-AF65-F5344CB8AC3E}">
        <p14:creationId xmlns:p14="http://schemas.microsoft.com/office/powerpoint/2010/main" val="31767364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altLang="en-US"/>
              <a:t>October 2005</a:t>
            </a:r>
          </a:p>
        </p:txBody>
      </p:sp>
      <p:sp>
        <p:nvSpPr>
          <p:cNvPr id="4" name="Footer Placeholder 3"/>
          <p:cNvSpPr>
            <a:spLocks noGrp="1"/>
          </p:cNvSpPr>
          <p:nvPr>
            <p:ph type="ftr" sz="quarter" idx="11"/>
          </p:nvPr>
        </p:nvSpPr>
        <p:spPr/>
        <p:txBody>
          <a:bodyPr/>
          <a:lstStyle>
            <a:lvl1pPr>
              <a:defRPr/>
            </a:lvl1pPr>
          </a:lstStyle>
          <a:p>
            <a:r>
              <a:rPr lang="en-US" altLang="en-US"/>
              <a:t>ALMA Cost Review</a:t>
            </a:r>
          </a:p>
        </p:txBody>
      </p:sp>
      <p:sp>
        <p:nvSpPr>
          <p:cNvPr id="5" name="Slide Number Placeholder 4"/>
          <p:cNvSpPr>
            <a:spLocks noGrp="1"/>
          </p:cNvSpPr>
          <p:nvPr>
            <p:ph type="sldNum" sz="quarter" idx="12"/>
          </p:nvPr>
        </p:nvSpPr>
        <p:spPr/>
        <p:txBody>
          <a:bodyPr/>
          <a:lstStyle>
            <a:lvl1pPr>
              <a:defRPr/>
            </a:lvl1pPr>
          </a:lstStyle>
          <a:p>
            <a:fld id="{DE73390C-26FE-4B95-8C9D-14039612B611}" type="slidenum">
              <a:rPr lang="en-US" altLang="en-US"/>
              <a:pPr/>
              <a:t>‹#›</a:t>
            </a:fld>
            <a:endParaRPr lang="en-US" altLang="en-US"/>
          </a:p>
        </p:txBody>
      </p:sp>
    </p:spTree>
    <p:extLst>
      <p:ext uri="{BB962C8B-B14F-4D97-AF65-F5344CB8AC3E}">
        <p14:creationId xmlns:p14="http://schemas.microsoft.com/office/powerpoint/2010/main" val="3209714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a:t>October 2005</a:t>
            </a:r>
          </a:p>
        </p:txBody>
      </p:sp>
      <p:sp>
        <p:nvSpPr>
          <p:cNvPr id="3" name="Footer Placeholder 2"/>
          <p:cNvSpPr>
            <a:spLocks noGrp="1"/>
          </p:cNvSpPr>
          <p:nvPr>
            <p:ph type="ftr" sz="quarter" idx="11"/>
          </p:nvPr>
        </p:nvSpPr>
        <p:spPr/>
        <p:txBody>
          <a:bodyPr/>
          <a:lstStyle>
            <a:lvl1pPr>
              <a:defRPr/>
            </a:lvl1pPr>
          </a:lstStyle>
          <a:p>
            <a:r>
              <a:rPr lang="en-US" altLang="en-US"/>
              <a:t>ALMA Cost Review</a:t>
            </a:r>
          </a:p>
        </p:txBody>
      </p:sp>
      <p:sp>
        <p:nvSpPr>
          <p:cNvPr id="4" name="Slide Number Placeholder 3"/>
          <p:cNvSpPr>
            <a:spLocks noGrp="1"/>
          </p:cNvSpPr>
          <p:nvPr>
            <p:ph type="sldNum" sz="quarter" idx="12"/>
          </p:nvPr>
        </p:nvSpPr>
        <p:spPr/>
        <p:txBody>
          <a:bodyPr/>
          <a:lstStyle>
            <a:lvl1pPr>
              <a:defRPr/>
            </a:lvl1pPr>
          </a:lstStyle>
          <a:p>
            <a:fld id="{284B0321-22BB-4CB0-BC9D-D4174C1FBEA5}" type="slidenum">
              <a:rPr lang="en-US" altLang="en-US"/>
              <a:pPr/>
              <a:t>‹#›</a:t>
            </a:fld>
            <a:endParaRPr lang="en-US" altLang="en-US"/>
          </a:p>
        </p:txBody>
      </p:sp>
    </p:spTree>
    <p:extLst>
      <p:ext uri="{BB962C8B-B14F-4D97-AF65-F5344CB8AC3E}">
        <p14:creationId xmlns:p14="http://schemas.microsoft.com/office/powerpoint/2010/main" val="39020088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r>
              <a:rPr lang="en-US" altLang="en-US"/>
              <a:t>October 2005</a:t>
            </a:r>
          </a:p>
        </p:txBody>
      </p:sp>
      <p:sp>
        <p:nvSpPr>
          <p:cNvPr id="6" name="Footer Placeholder 5"/>
          <p:cNvSpPr>
            <a:spLocks noGrp="1"/>
          </p:cNvSpPr>
          <p:nvPr>
            <p:ph type="ftr" sz="quarter" idx="11"/>
          </p:nvPr>
        </p:nvSpPr>
        <p:spPr/>
        <p:txBody>
          <a:bodyPr/>
          <a:lstStyle>
            <a:lvl1pPr>
              <a:defRPr/>
            </a:lvl1pPr>
          </a:lstStyle>
          <a:p>
            <a:r>
              <a:rPr lang="en-US" altLang="en-US"/>
              <a:t>ALMA Cost Review</a:t>
            </a:r>
          </a:p>
        </p:txBody>
      </p:sp>
      <p:sp>
        <p:nvSpPr>
          <p:cNvPr id="7" name="Slide Number Placeholder 6"/>
          <p:cNvSpPr>
            <a:spLocks noGrp="1"/>
          </p:cNvSpPr>
          <p:nvPr>
            <p:ph type="sldNum" sz="quarter" idx="12"/>
          </p:nvPr>
        </p:nvSpPr>
        <p:spPr/>
        <p:txBody>
          <a:bodyPr/>
          <a:lstStyle>
            <a:lvl1pPr>
              <a:defRPr/>
            </a:lvl1pPr>
          </a:lstStyle>
          <a:p>
            <a:fld id="{197E50E5-09B8-4998-9C87-AE1983810DEB}" type="slidenum">
              <a:rPr lang="en-US" altLang="en-US"/>
              <a:pPr/>
              <a:t>‹#›</a:t>
            </a:fld>
            <a:endParaRPr lang="en-US" altLang="en-US"/>
          </a:p>
        </p:txBody>
      </p:sp>
    </p:spTree>
    <p:extLst>
      <p:ext uri="{BB962C8B-B14F-4D97-AF65-F5344CB8AC3E}">
        <p14:creationId xmlns:p14="http://schemas.microsoft.com/office/powerpoint/2010/main" val="5831634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r>
              <a:rPr lang="en-US" altLang="en-US"/>
              <a:t>October 2005</a:t>
            </a:r>
          </a:p>
        </p:txBody>
      </p:sp>
      <p:sp>
        <p:nvSpPr>
          <p:cNvPr id="6" name="Footer Placeholder 5"/>
          <p:cNvSpPr>
            <a:spLocks noGrp="1"/>
          </p:cNvSpPr>
          <p:nvPr>
            <p:ph type="ftr" sz="quarter" idx="11"/>
          </p:nvPr>
        </p:nvSpPr>
        <p:spPr/>
        <p:txBody>
          <a:bodyPr/>
          <a:lstStyle>
            <a:lvl1pPr>
              <a:defRPr/>
            </a:lvl1pPr>
          </a:lstStyle>
          <a:p>
            <a:r>
              <a:rPr lang="en-US" altLang="en-US"/>
              <a:t>ALMA Cost Review</a:t>
            </a:r>
          </a:p>
        </p:txBody>
      </p:sp>
      <p:sp>
        <p:nvSpPr>
          <p:cNvPr id="7" name="Slide Number Placeholder 6"/>
          <p:cNvSpPr>
            <a:spLocks noGrp="1"/>
          </p:cNvSpPr>
          <p:nvPr>
            <p:ph type="sldNum" sz="quarter" idx="12"/>
          </p:nvPr>
        </p:nvSpPr>
        <p:spPr/>
        <p:txBody>
          <a:bodyPr/>
          <a:lstStyle>
            <a:lvl1pPr>
              <a:defRPr/>
            </a:lvl1pPr>
          </a:lstStyle>
          <a:p>
            <a:fld id="{62CA711E-1E27-404D-85A5-FBD61C4459BC}" type="slidenum">
              <a:rPr lang="en-US" altLang="en-US"/>
              <a:pPr/>
              <a:t>‹#›</a:t>
            </a:fld>
            <a:endParaRPr lang="en-US" altLang="en-US"/>
          </a:p>
        </p:txBody>
      </p:sp>
    </p:spTree>
    <p:extLst>
      <p:ext uri="{BB962C8B-B14F-4D97-AF65-F5344CB8AC3E}">
        <p14:creationId xmlns:p14="http://schemas.microsoft.com/office/powerpoint/2010/main" val="11156182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a:t>October 2005</a:t>
            </a:r>
          </a:p>
        </p:txBody>
      </p:sp>
      <p:sp>
        <p:nvSpPr>
          <p:cNvPr id="5" name="Footer Placeholder 4"/>
          <p:cNvSpPr>
            <a:spLocks noGrp="1"/>
          </p:cNvSpPr>
          <p:nvPr>
            <p:ph type="ftr" sz="quarter" idx="11"/>
          </p:nvPr>
        </p:nvSpPr>
        <p:spPr/>
        <p:txBody>
          <a:bodyPr/>
          <a:lstStyle>
            <a:lvl1pPr>
              <a:defRPr/>
            </a:lvl1pPr>
          </a:lstStyle>
          <a:p>
            <a:r>
              <a:rPr lang="en-US" altLang="en-US"/>
              <a:t>ALMA Cost Review</a:t>
            </a:r>
          </a:p>
        </p:txBody>
      </p:sp>
      <p:sp>
        <p:nvSpPr>
          <p:cNvPr id="6" name="Slide Number Placeholder 5"/>
          <p:cNvSpPr>
            <a:spLocks noGrp="1"/>
          </p:cNvSpPr>
          <p:nvPr>
            <p:ph type="sldNum" sz="quarter" idx="12"/>
          </p:nvPr>
        </p:nvSpPr>
        <p:spPr/>
        <p:txBody>
          <a:bodyPr/>
          <a:lstStyle>
            <a:lvl1pPr>
              <a:defRPr/>
            </a:lvl1pPr>
          </a:lstStyle>
          <a:p>
            <a:fld id="{EAB96180-D9F9-4267-B041-DC3FF6261C20}" type="slidenum">
              <a:rPr lang="en-US" altLang="en-US"/>
              <a:pPr/>
              <a:t>‹#›</a:t>
            </a:fld>
            <a:endParaRPr lang="en-US" altLang="en-US"/>
          </a:p>
        </p:txBody>
      </p:sp>
    </p:spTree>
    <p:extLst>
      <p:ext uri="{BB962C8B-B14F-4D97-AF65-F5344CB8AC3E}">
        <p14:creationId xmlns:p14="http://schemas.microsoft.com/office/powerpoint/2010/main" val="22687848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altLang="en-US"/>
              <a:t>October 2005</a:t>
            </a:r>
          </a:p>
        </p:txBody>
      </p:sp>
      <p:sp>
        <p:nvSpPr>
          <p:cNvPr id="5" name="Footer Placeholder 4"/>
          <p:cNvSpPr>
            <a:spLocks noGrp="1"/>
          </p:cNvSpPr>
          <p:nvPr>
            <p:ph type="ftr" sz="quarter" idx="11"/>
          </p:nvPr>
        </p:nvSpPr>
        <p:spPr/>
        <p:txBody>
          <a:bodyPr/>
          <a:lstStyle>
            <a:lvl1pPr>
              <a:defRPr/>
            </a:lvl1pPr>
          </a:lstStyle>
          <a:p>
            <a:r>
              <a:rPr lang="en-US" altLang="en-US"/>
              <a:t>ALMA Cost Review</a:t>
            </a:r>
          </a:p>
        </p:txBody>
      </p:sp>
      <p:sp>
        <p:nvSpPr>
          <p:cNvPr id="6" name="Slide Number Placeholder 5"/>
          <p:cNvSpPr>
            <a:spLocks noGrp="1"/>
          </p:cNvSpPr>
          <p:nvPr>
            <p:ph type="sldNum" sz="quarter" idx="12"/>
          </p:nvPr>
        </p:nvSpPr>
        <p:spPr/>
        <p:txBody>
          <a:bodyPr/>
          <a:lstStyle>
            <a:lvl1pPr>
              <a:defRPr/>
            </a:lvl1pPr>
          </a:lstStyle>
          <a:p>
            <a:fld id="{913CEB76-83D1-4206-9141-9B71F62C0DB4}" type="slidenum">
              <a:rPr lang="en-US" altLang="en-US"/>
              <a:pPr/>
              <a:t>‹#›</a:t>
            </a:fld>
            <a:endParaRPr lang="en-US" altLang="en-US"/>
          </a:p>
        </p:txBody>
      </p:sp>
    </p:spTree>
    <p:extLst>
      <p:ext uri="{BB962C8B-B14F-4D97-AF65-F5344CB8AC3E}">
        <p14:creationId xmlns:p14="http://schemas.microsoft.com/office/powerpoint/2010/main" val="253980038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239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800600"/>
          </a:xfrm>
        </p:spPr>
        <p:txBody>
          <a:bodyPr/>
          <a:lstStyle/>
          <a:p>
            <a:endParaRPr lang="en-US"/>
          </a:p>
        </p:txBody>
      </p:sp>
      <p:sp>
        <p:nvSpPr>
          <p:cNvPr id="4" name="Date Placeholder 3"/>
          <p:cNvSpPr>
            <a:spLocks noGrp="1"/>
          </p:cNvSpPr>
          <p:nvPr>
            <p:ph type="dt" sz="half" idx="10"/>
          </p:nvPr>
        </p:nvSpPr>
        <p:spPr>
          <a:xfrm>
            <a:off x="457200" y="6553200"/>
            <a:ext cx="2133600" cy="168275"/>
          </a:xfrm>
        </p:spPr>
        <p:txBody>
          <a:bodyPr/>
          <a:lstStyle>
            <a:lvl1pPr>
              <a:defRPr/>
            </a:lvl1pPr>
          </a:lstStyle>
          <a:p>
            <a:r>
              <a:rPr lang="en-US" altLang="en-US"/>
              <a:t>October 2005</a:t>
            </a:r>
          </a:p>
        </p:txBody>
      </p:sp>
      <p:sp>
        <p:nvSpPr>
          <p:cNvPr id="5" name="Footer Placeholder 4"/>
          <p:cNvSpPr>
            <a:spLocks noGrp="1"/>
          </p:cNvSpPr>
          <p:nvPr>
            <p:ph type="ftr" sz="quarter" idx="11"/>
          </p:nvPr>
        </p:nvSpPr>
        <p:spPr>
          <a:xfrm>
            <a:off x="3124200" y="6553200"/>
            <a:ext cx="2895600" cy="168275"/>
          </a:xfrm>
        </p:spPr>
        <p:txBody>
          <a:bodyPr/>
          <a:lstStyle>
            <a:lvl1pPr>
              <a:defRPr/>
            </a:lvl1pPr>
          </a:lstStyle>
          <a:p>
            <a:r>
              <a:rPr lang="en-US" altLang="en-US"/>
              <a:t>ALMA Cost Review</a:t>
            </a:r>
          </a:p>
        </p:txBody>
      </p:sp>
      <p:sp>
        <p:nvSpPr>
          <p:cNvPr id="6" name="Slide Number Placeholder 5"/>
          <p:cNvSpPr>
            <a:spLocks noGrp="1"/>
          </p:cNvSpPr>
          <p:nvPr>
            <p:ph type="sldNum" sz="quarter" idx="12"/>
          </p:nvPr>
        </p:nvSpPr>
        <p:spPr>
          <a:xfrm>
            <a:off x="6553200" y="6553200"/>
            <a:ext cx="2133600" cy="168275"/>
          </a:xfrm>
        </p:spPr>
        <p:txBody>
          <a:bodyPr/>
          <a:lstStyle>
            <a:lvl1pPr>
              <a:defRPr/>
            </a:lvl1pPr>
          </a:lstStyle>
          <a:p>
            <a:fld id="{7D54F86B-D6EC-4DB7-ACF7-3EC11038A8C4}" type="slidenum">
              <a:rPr lang="en-US" altLang="en-US"/>
              <a:pPr/>
              <a:t>‹#›</a:t>
            </a:fld>
            <a:endParaRPr lang="en-US" altLang="en-US"/>
          </a:p>
        </p:txBody>
      </p:sp>
    </p:spTree>
    <p:extLst>
      <p:ext uri="{BB962C8B-B14F-4D97-AF65-F5344CB8AC3E}">
        <p14:creationId xmlns:p14="http://schemas.microsoft.com/office/powerpoint/2010/main" val="6028327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8/25/2017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8/25/2017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8/25/2017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8/25/2017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74638"/>
            <a:ext cx="7239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553200"/>
            <a:ext cx="213360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800"/>
            </a:lvl1pPr>
          </a:lstStyle>
          <a:p>
            <a:r>
              <a:rPr lang="en-US" altLang="en-US"/>
              <a:t>October 2005</a:t>
            </a:r>
          </a:p>
        </p:txBody>
      </p:sp>
      <p:sp>
        <p:nvSpPr>
          <p:cNvPr id="1029" name="Rectangle 5"/>
          <p:cNvSpPr>
            <a:spLocks noGrp="1" noChangeArrowheads="1"/>
          </p:cNvSpPr>
          <p:nvPr>
            <p:ph type="ftr" sz="quarter" idx="3"/>
          </p:nvPr>
        </p:nvSpPr>
        <p:spPr bwMode="auto">
          <a:xfrm>
            <a:off x="3124200" y="6553200"/>
            <a:ext cx="289560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800"/>
            </a:lvl1pPr>
          </a:lstStyle>
          <a:p>
            <a:r>
              <a:rPr lang="en-US" altLang="en-US"/>
              <a:t>ALMA Cost Review</a:t>
            </a:r>
          </a:p>
        </p:txBody>
      </p:sp>
      <p:sp>
        <p:nvSpPr>
          <p:cNvPr id="1030" name="Rectangle 6"/>
          <p:cNvSpPr>
            <a:spLocks noGrp="1" noChangeArrowheads="1"/>
          </p:cNvSpPr>
          <p:nvPr>
            <p:ph type="sldNum" sz="quarter" idx="4"/>
          </p:nvPr>
        </p:nvSpPr>
        <p:spPr bwMode="auto">
          <a:xfrm>
            <a:off x="6553200" y="6553200"/>
            <a:ext cx="2133600" cy="16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a:lvl1pPr>
          </a:lstStyle>
          <a:p>
            <a:fld id="{189F6254-EA68-4719-BC35-F0070C3967E7}" type="slidenum">
              <a:rPr lang="en-US" altLang="en-US"/>
              <a:pPr/>
              <a:t>‹#›</a:t>
            </a:fld>
            <a:endParaRPr lang="en-US" altLang="en-US"/>
          </a:p>
        </p:txBody>
      </p:sp>
      <p:pic>
        <p:nvPicPr>
          <p:cNvPr id="1031" name="Picture 7" descr="almalogo"/>
          <p:cNvPicPr>
            <a:picLocks noChangeAspect="1" noChangeArrowheads="1"/>
          </p:cNvPicPr>
          <p:nvPr userDrawn="1"/>
        </p:nvPicPr>
        <p:blipFill>
          <a:blip r:embed="rId14" cstate="email">
            <a:extLst>
              <a:ext uri="{28A0092B-C50C-407E-A947-70E740481C1C}">
                <a14:useLocalDpi xmlns:a14="http://schemas.microsoft.com/office/drawing/2010/main" val="0"/>
              </a:ext>
            </a:extLst>
          </a:blip>
          <a:srcRect/>
          <a:stretch>
            <a:fillRect/>
          </a:stretch>
        </p:blipFill>
        <p:spPr bwMode="auto">
          <a:xfrm>
            <a:off x="468313" y="260350"/>
            <a:ext cx="788987" cy="118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446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hdr="0"/>
  <p:txStyles>
    <p:titleStyle>
      <a:lvl1pPr algn="ctr" rtl="0" fontAlgn="base">
        <a:spcBef>
          <a:spcPct val="0"/>
        </a:spcBef>
        <a:spcAft>
          <a:spcPct val="0"/>
        </a:spcAft>
        <a:defRPr sz="2800" kern="1200">
          <a:solidFill>
            <a:schemeClr val="tx1"/>
          </a:solidFill>
          <a:latin typeface="+mj-lt"/>
          <a:ea typeface="+mj-ea"/>
          <a:cs typeface="+mj-cs"/>
        </a:defRPr>
      </a:lvl1pPr>
      <a:lvl2pPr algn="ctr" rtl="0" fontAlgn="base">
        <a:spcBef>
          <a:spcPct val="0"/>
        </a:spcBef>
        <a:spcAft>
          <a:spcPct val="0"/>
        </a:spcAft>
        <a:defRPr sz="2800">
          <a:solidFill>
            <a:schemeClr val="tx1"/>
          </a:solidFill>
          <a:latin typeface="Arial" panose="020B0604020202020204" pitchFamily="34" charset="0"/>
        </a:defRPr>
      </a:lvl2pPr>
      <a:lvl3pPr algn="ctr" rtl="0" fontAlgn="base">
        <a:spcBef>
          <a:spcPct val="0"/>
        </a:spcBef>
        <a:spcAft>
          <a:spcPct val="0"/>
        </a:spcAft>
        <a:defRPr sz="2800">
          <a:solidFill>
            <a:schemeClr val="tx1"/>
          </a:solidFill>
          <a:latin typeface="Arial" panose="020B0604020202020204" pitchFamily="34" charset="0"/>
        </a:defRPr>
      </a:lvl3pPr>
      <a:lvl4pPr algn="ctr" rtl="0" fontAlgn="base">
        <a:spcBef>
          <a:spcPct val="0"/>
        </a:spcBef>
        <a:spcAft>
          <a:spcPct val="0"/>
        </a:spcAft>
        <a:defRPr sz="2800">
          <a:solidFill>
            <a:schemeClr val="tx1"/>
          </a:solidFill>
          <a:latin typeface="Arial" panose="020B0604020202020204" pitchFamily="34" charset="0"/>
        </a:defRPr>
      </a:lvl4pPr>
      <a:lvl5pPr algn="ctr" rtl="0" fontAlgn="base">
        <a:spcBef>
          <a:spcPct val="0"/>
        </a:spcBef>
        <a:spcAft>
          <a:spcPct val="0"/>
        </a:spcAft>
        <a:defRPr sz="2800">
          <a:solidFill>
            <a:schemeClr val="tx1"/>
          </a:solidFill>
          <a:latin typeface="Arial" panose="020B0604020202020204" pitchFamily="34" charset="0"/>
        </a:defRPr>
      </a:lvl5pPr>
      <a:lvl6pPr marL="457200" algn="ctr" rtl="0" fontAlgn="base">
        <a:spcBef>
          <a:spcPct val="0"/>
        </a:spcBef>
        <a:spcAft>
          <a:spcPct val="0"/>
        </a:spcAft>
        <a:defRPr sz="2800">
          <a:solidFill>
            <a:schemeClr val="tx1"/>
          </a:solidFill>
          <a:latin typeface="Arial" panose="020B0604020202020204" pitchFamily="34" charset="0"/>
        </a:defRPr>
      </a:lvl6pPr>
      <a:lvl7pPr marL="914400" algn="ctr" rtl="0" fontAlgn="base">
        <a:spcBef>
          <a:spcPct val="0"/>
        </a:spcBef>
        <a:spcAft>
          <a:spcPct val="0"/>
        </a:spcAft>
        <a:defRPr sz="2800">
          <a:solidFill>
            <a:schemeClr val="tx1"/>
          </a:solidFill>
          <a:latin typeface="Arial" panose="020B0604020202020204" pitchFamily="34" charset="0"/>
        </a:defRPr>
      </a:lvl7pPr>
      <a:lvl8pPr marL="1371600" algn="ctr" rtl="0" fontAlgn="base">
        <a:spcBef>
          <a:spcPct val="0"/>
        </a:spcBef>
        <a:spcAft>
          <a:spcPct val="0"/>
        </a:spcAft>
        <a:defRPr sz="2800">
          <a:solidFill>
            <a:schemeClr val="tx1"/>
          </a:solidFill>
          <a:latin typeface="Arial" panose="020B0604020202020204" pitchFamily="34" charset="0"/>
        </a:defRPr>
      </a:lvl8pPr>
      <a:lvl9pPr marL="1828800" algn="ctr" rtl="0" fontAlgn="base">
        <a:spcBef>
          <a:spcPct val="0"/>
        </a:spcBef>
        <a:spcAft>
          <a:spcPct val="0"/>
        </a:spcAft>
        <a:defRPr sz="2800">
          <a:solidFill>
            <a:schemeClr val="tx1"/>
          </a:solidFill>
          <a:latin typeface="Arial" panose="020B0604020202020204" pitchFamily="34" charset="0"/>
        </a:defRPr>
      </a:lvl9pPr>
    </p:titleStyle>
    <p:bodyStyle>
      <a:lvl1pPr marL="342900" indent="-342900" algn="l" rtl="0" fontAlgn="base">
        <a:spcBef>
          <a:spcPct val="20000"/>
        </a:spcBef>
        <a:spcAft>
          <a:spcPct val="0"/>
        </a:spcAft>
        <a:buChar char="•"/>
        <a:defRPr sz="2000" kern="1200">
          <a:solidFill>
            <a:schemeClr val="tx1"/>
          </a:solidFill>
          <a:latin typeface="+mn-lt"/>
          <a:ea typeface="+mn-ea"/>
          <a:cs typeface="+mn-cs"/>
        </a:defRPr>
      </a:lvl1pPr>
      <a:lvl2pPr marL="742950" indent="-285750" algn="l" rtl="0" fontAlgn="base">
        <a:spcBef>
          <a:spcPct val="20000"/>
        </a:spcBef>
        <a:spcAft>
          <a:spcPct val="0"/>
        </a:spcAft>
        <a:buChar char="–"/>
        <a:defRPr kern="1200">
          <a:solidFill>
            <a:schemeClr val="tx1"/>
          </a:solidFill>
          <a:latin typeface="+mn-lt"/>
          <a:ea typeface="+mn-ea"/>
          <a:cs typeface="+mn-cs"/>
        </a:defRPr>
      </a:lvl2pPr>
      <a:lvl3pPr marL="1143000" indent="-228600" algn="l" rtl="0" fontAlgn="base">
        <a:spcBef>
          <a:spcPct val="20000"/>
        </a:spcBef>
        <a:spcAft>
          <a:spcPct val="0"/>
        </a:spcAft>
        <a:buChar char="•"/>
        <a:defRPr sz="1600" kern="1200">
          <a:solidFill>
            <a:schemeClr val="tx1"/>
          </a:solidFill>
          <a:latin typeface="+mn-lt"/>
          <a:ea typeface="+mn-ea"/>
          <a:cs typeface="+mn-cs"/>
        </a:defRPr>
      </a:lvl3pPr>
      <a:lvl4pPr marL="1600200" indent="-228600" algn="l" rtl="0" fontAlgn="base">
        <a:spcBef>
          <a:spcPct val="20000"/>
        </a:spcBef>
        <a:spcAft>
          <a:spcPct val="0"/>
        </a:spcAft>
        <a:buChar char="–"/>
        <a:defRPr sz="1400" kern="1200">
          <a:solidFill>
            <a:schemeClr val="tx1"/>
          </a:solidFill>
          <a:latin typeface="+mn-lt"/>
          <a:ea typeface="+mn-ea"/>
          <a:cs typeface="+mn-cs"/>
        </a:defRPr>
      </a:lvl4pPr>
      <a:lvl5pPr marL="2057400" indent="-228600" algn="l" rtl="0" fontAlgn="base">
        <a:spcBef>
          <a:spcPct val="20000"/>
        </a:spcBef>
        <a:spcAft>
          <a:spcPct val="0"/>
        </a:spcAft>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wmv"/><Relationship Id="rId1" Type="http://schemas.openxmlformats.org/officeDocument/2006/relationships/video" Target="NULL" TargetMode="Externa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ALMA (1).JPG"/>
          <p:cNvPicPr>
            <a:picLocks noChangeAspect="1"/>
          </p:cNvPicPr>
          <p:nvPr/>
        </p:nvPicPr>
        <p:blipFill rotWithShape="1">
          <a:blip r:embed="rId3" cstate="email">
            <a:extLst>
              <a:ext uri="{28A0092B-C50C-407E-A947-70E740481C1C}">
                <a14:useLocalDpi xmlns:a14="http://schemas.microsoft.com/office/drawing/2010/main" val="0"/>
              </a:ext>
            </a:extLst>
          </a:blip>
          <a:srcRect l="7097" r="4813" b="896"/>
          <a:stretch/>
        </p:blipFill>
        <p:spPr>
          <a:xfrm>
            <a:off x="0" y="0"/>
            <a:ext cx="9144000" cy="6858000"/>
          </a:xfrm>
          <a:prstGeom prst="rect">
            <a:avLst/>
          </a:prstGeom>
        </p:spPr>
      </p:pic>
      <p:sp>
        <p:nvSpPr>
          <p:cNvPr id="4" name="TextBox 3"/>
          <p:cNvSpPr txBox="1"/>
          <p:nvPr/>
        </p:nvSpPr>
        <p:spPr>
          <a:xfrm>
            <a:off x="2866285" y="642339"/>
            <a:ext cx="5766322" cy="954107"/>
          </a:xfrm>
          <a:prstGeom prst="rect">
            <a:avLst/>
          </a:prstGeom>
          <a:noFill/>
        </p:spPr>
        <p:txBody>
          <a:bodyPr wrap="none" rtlCol="0">
            <a:spAutoFit/>
          </a:bodyPr>
          <a:lstStyle/>
          <a:p>
            <a:r>
              <a:rPr lang="en-US" sz="3200" dirty="0" smtClean="0"/>
              <a:t>Lessons From ALMA Construction</a:t>
            </a:r>
          </a:p>
          <a:p>
            <a:pPr algn="ctr"/>
            <a:r>
              <a:rPr lang="en-US" sz="2400" dirty="0" smtClean="0"/>
              <a:t>Tony Beasley/NRAO</a:t>
            </a:r>
            <a:endParaRPr lang="en-US" sz="2400" dirty="0"/>
          </a:p>
        </p:txBody>
      </p:sp>
    </p:spTree>
    <p:extLst>
      <p:ext uri="{BB962C8B-B14F-4D97-AF65-F5344CB8AC3E}">
        <p14:creationId xmlns:p14="http://schemas.microsoft.com/office/powerpoint/2010/main" val="95366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3644"/>
            <a:ext cx="8229600" cy="6217602"/>
          </a:xfrm>
        </p:spPr>
        <p:txBody>
          <a:bodyPr>
            <a:normAutofit/>
          </a:bodyPr>
          <a:lstStyle/>
          <a:p>
            <a:pPr>
              <a:lnSpc>
                <a:spcPct val="90000"/>
              </a:lnSpc>
            </a:pPr>
            <a:r>
              <a:rPr lang="en-US" altLang="en-US" dirty="0" smtClean="0"/>
              <a:t>Large </a:t>
            </a:r>
            <a:r>
              <a:rPr lang="en-US" altLang="en-US" dirty="0"/>
              <a:t>cultural differences between the organizations; reflected in people, interactions. Different strengths in the </a:t>
            </a:r>
            <a:r>
              <a:rPr lang="en-US" altLang="en-US" dirty="0" smtClean="0"/>
              <a:t>orgs, hard to combine effectively sometimes. </a:t>
            </a:r>
            <a:endParaRPr lang="en-US" altLang="en-US" dirty="0"/>
          </a:p>
          <a:p>
            <a:pPr>
              <a:lnSpc>
                <a:spcPct val="90000"/>
              </a:lnSpc>
            </a:pPr>
            <a:r>
              <a:rPr lang="en-US" altLang="en-US" dirty="0" smtClean="0"/>
              <a:t>Prototype developments (many subsystems) were complex, delayed… antennas: attempting very large step beyond state of the art; vendors performed slowly.</a:t>
            </a:r>
          </a:p>
          <a:p>
            <a:pPr>
              <a:lnSpc>
                <a:spcPct val="90000"/>
              </a:lnSpc>
            </a:pPr>
            <a:r>
              <a:rPr lang="en-US" altLang="en-US" dirty="0" smtClean="0"/>
              <a:t>ALMA technical </a:t>
            </a:r>
            <a:r>
              <a:rPr lang="en-US" altLang="en-US" dirty="0" err="1" smtClean="0"/>
              <a:t>mgt</a:t>
            </a:r>
            <a:r>
              <a:rPr lang="en-US" altLang="en-US" dirty="0" smtClean="0"/>
              <a:t> issues</a:t>
            </a:r>
            <a:r>
              <a:rPr lang="en-US" altLang="en-US" dirty="0"/>
              <a:t> </a:t>
            </a:r>
            <a:r>
              <a:rPr lang="en-US" altLang="en-US" dirty="0" smtClean="0"/>
              <a:t>were emerging… </a:t>
            </a:r>
            <a:endParaRPr lang="en-US" dirty="0"/>
          </a:p>
        </p:txBody>
      </p:sp>
    </p:spTree>
    <p:extLst>
      <p:ext uri="{BB962C8B-B14F-4D97-AF65-F5344CB8AC3E}">
        <p14:creationId xmlns:p14="http://schemas.microsoft.com/office/powerpoint/2010/main" val="14245406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1304578" name="Picture 2" descr="ProjectStructure"/>
          <p:cNvPicPr>
            <a:picLocks noGrp="1" noChangeAspect="1" noChangeArrowheads="1"/>
          </p:cNvPicPr>
          <p:nvPr>
            <p:ph idx="1"/>
          </p:nvPr>
        </p:nvPicPr>
        <p:blipFill>
          <a:blip r:embed="rId2" cstate="email">
            <a:lum bright="-12000" contrast="18000"/>
            <a:extLst>
              <a:ext uri="{28A0092B-C50C-407E-A947-70E740481C1C}">
                <a14:useLocalDpi xmlns:a14="http://schemas.microsoft.com/office/drawing/2010/main" val="0"/>
              </a:ext>
            </a:extLst>
          </a:blip>
          <a:srcRect/>
          <a:stretch>
            <a:fillRect/>
          </a:stretch>
        </p:blipFill>
        <p:spPr>
          <a:xfrm>
            <a:off x="2124075" y="692150"/>
            <a:ext cx="4157663" cy="5472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304580" name="AutoShape 4"/>
          <p:cNvCxnSpPr>
            <a:cxnSpLocks noChangeShapeType="1"/>
            <a:stCxn id="1304578" idx="2"/>
          </p:cNvCxnSpPr>
          <p:nvPr/>
        </p:nvCxnSpPr>
        <p:spPr bwMode="auto">
          <a:xfrm rot="16200000" flipH="1">
            <a:off x="4203700" y="6164263"/>
            <a:ext cx="1587" cy="1588"/>
          </a:xfrm>
          <a:prstGeom prst="bentConnector3">
            <a:avLst>
              <a:gd name="adj1" fmla="val 799995"/>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04581" name="Text Box 5"/>
          <p:cNvSpPr txBox="1">
            <a:spLocks noChangeArrowheads="1"/>
          </p:cNvSpPr>
          <p:nvPr/>
        </p:nvSpPr>
        <p:spPr bwMode="auto">
          <a:xfrm>
            <a:off x="6146800" y="469900"/>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2"/>
                </a:solidFill>
              </a:rPr>
              <a:t>Parties</a:t>
            </a:r>
          </a:p>
        </p:txBody>
      </p:sp>
      <p:sp>
        <p:nvSpPr>
          <p:cNvPr id="1304582" name="Text Box 6"/>
          <p:cNvSpPr txBox="1">
            <a:spLocks noChangeArrowheads="1"/>
          </p:cNvSpPr>
          <p:nvPr/>
        </p:nvSpPr>
        <p:spPr bwMode="auto">
          <a:xfrm>
            <a:off x="1322388" y="469900"/>
            <a:ext cx="94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2"/>
                </a:solidFill>
              </a:rPr>
              <a:t>Parties</a:t>
            </a:r>
          </a:p>
        </p:txBody>
      </p:sp>
      <p:sp>
        <p:nvSpPr>
          <p:cNvPr id="1304583" name="Text Box 7"/>
          <p:cNvSpPr txBox="1">
            <a:spLocks noChangeArrowheads="1"/>
          </p:cNvSpPr>
          <p:nvPr/>
        </p:nvSpPr>
        <p:spPr bwMode="auto">
          <a:xfrm>
            <a:off x="900113" y="2054225"/>
            <a:ext cx="137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2"/>
                </a:solidFill>
              </a:rPr>
              <a:t>Executives</a:t>
            </a:r>
          </a:p>
        </p:txBody>
      </p:sp>
      <p:sp>
        <p:nvSpPr>
          <p:cNvPr id="1304584" name="Text Box 8"/>
          <p:cNvSpPr txBox="1">
            <a:spLocks noChangeArrowheads="1"/>
          </p:cNvSpPr>
          <p:nvPr/>
        </p:nvSpPr>
        <p:spPr bwMode="auto">
          <a:xfrm>
            <a:off x="6146800" y="2060575"/>
            <a:ext cx="137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2"/>
                </a:solidFill>
              </a:rPr>
              <a:t>Executives</a:t>
            </a:r>
          </a:p>
        </p:txBody>
      </p:sp>
      <p:sp>
        <p:nvSpPr>
          <p:cNvPr id="1304585" name="Text Box 9"/>
          <p:cNvSpPr txBox="1">
            <a:spLocks noChangeArrowheads="1"/>
          </p:cNvSpPr>
          <p:nvPr/>
        </p:nvSpPr>
        <p:spPr bwMode="auto">
          <a:xfrm>
            <a:off x="5653088" y="3133725"/>
            <a:ext cx="216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2"/>
                </a:solidFill>
              </a:rPr>
              <a:t>Joint ALMA Office</a:t>
            </a:r>
          </a:p>
        </p:txBody>
      </p:sp>
      <p:sp>
        <p:nvSpPr>
          <p:cNvPr id="1304586" name="Line 10"/>
          <p:cNvSpPr>
            <a:spLocks noChangeShapeType="1"/>
          </p:cNvSpPr>
          <p:nvPr/>
        </p:nvSpPr>
        <p:spPr bwMode="auto">
          <a:xfrm flipH="1" flipV="1">
            <a:off x="4860925" y="2492375"/>
            <a:ext cx="936625" cy="720725"/>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4587" name="Text Box 11"/>
          <p:cNvSpPr txBox="1">
            <a:spLocks noChangeArrowheads="1"/>
          </p:cNvSpPr>
          <p:nvPr/>
        </p:nvSpPr>
        <p:spPr bwMode="auto">
          <a:xfrm>
            <a:off x="5724525" y="4141788"/>
            <a:ext cx="3003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2"/>
                </a:solidFill>
              </a:rPr>
              <a:t>Integrated Product Teams</a:t>
            </a:r>
          </a:p>
          <a:p>
            <a:r>
              <a:rPr lang="en-US" altLang="en-US">
                <a:solidFill>
                  <a:schemeClr val="bg2"/>
                </a:solidFill>
              </a:rPr>
              <a:t>(lead/deputy Execs)</a:t>
            </a:r>
          </a:p>
        </p:txBody>
      </p:sp>
      <p:sp>
        <p:nvSpPr>
          <p:cNvPr id="1304588" name="Line 12"/>
          <p:cNvSpPr>
            <a:spLocks noChangeShapeType="1"/>
          </p:cNvSpPr>
          <p:nvPr/>
        </p:nvSpPr>
        <p:spPr bwMode="auto">
          <a:xfrm flipH="1" flipV="1">
            <a:off x="4932363" y="4365625"/>
            <a:ext cx="792162" cy="0"/>
          </a:xfrm>
          <a:prstGeom prst="line">
            <a:avLst/>
          </a:prstGeom>
          <a:noFill/>
          <a:ln w="190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492185" y="4052465"/>
            <a:ext cx="2193806" cy="1077218"/>
          </a:xfrm>
          <a:prstGeom prst="rect">
            <a:avLst/>
          </a:prstGeom>
          <a:noFill/>
        </p:spPr>
        <p:txBody>
          <a:bodyPr wrap="none" rtlCol="0">
            <a:spAutoFit/>
          </a:bodyPr>
          <a:lstStyle/>
          <a:p>
            <a:pPr algn="ctr"/>
            <a:r>
              <a:rPr lang="en-US" sz="3200" dirty="0" smtClean="0">
                <a:solidFill>
                  <a:schemeClr val="bg1"/>
                </a:solidFill>
              </a:rPr>
              <a:t>ALMA</a:t>
            </a:r>
          </a:p>
          <a:p>
            <a:pPr algn="ctr"/>
            <a:r>
              <a:rPr lang="en-US" sz="3200" dirty="0" smtClean="0">
                <a:solidFill>
                  <a:schemeClr val="bg1"/>
                </a:solidFill>
              </a:rPr>
              <a:t>Governance</a:t>
            </a:r>
            <a:endParaRPr lang="en-US" sz="3200" dirty="0">
              <a:solidFill>
                <a:schemeClr val="bg1"/>
              </a:solidFill>
            </a:endParaRPr>
          </a:p>
        </p:txBody>
      </p:sp>
    </p:spTree>
    <p:extLst>
      <p:ext uri="{BB962C8B-B14F-4D97-AF65-F5344CB8AC3E}">
        <p14:creationId xmlns:p14="http://schemas.microsoft.com/office/powerpoint/2010/main" val="12307122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198"/>
            <a:ext cx="8229600" cy="1143000"/>
          </a:xfrm>
        </p:spPr>
        <p:txBody>
          <a:bodyPr/>
          <a:lstStyle/>
          <a:p>
            <a:r>
              <a:rPr lang="en-US" dirty="0" smtClean="0"/>
              <a:t>Joint ALMA Observatory</a:t>
            </a:r>
            <a:endParaRPr lang="en-US" dirty="0"/>
          </a:p>
        </p:txBody>
      </p:sp>
      <p:sp>
        <p:nvSpPr>
          <p:cNvPr id="3" name="Content Placeholder 2"/>
          <p:cNvSpPr>
            <a:spLocks noGrp="1"/>
          </p:cNvSpPr>
          <p:nvPr>
            <p:ph idx="1"/>
          </p:nvPr>
        </p:nvSpPr>
        <p:spPr>
          <a:xfrm>
            <a:off x="457200" y="1129936"/>
            <a:ext cx="8556171" cy="5571309"/>
          </a:xfrm>
        </p:spPr>
        <p:txBody>
          <a:bodyPr>
            <a:normAutofit/>
          </a:bodyPr>
          <a:lstStyle/>
          <a:p>
            <a:r>
              <a:rPr lang="en-US" altLang="en-US" dirty="0"/>
              <a:t>Management: strong desire of partners to retain independent management control… but agreed to necessary creation of a central project office to handle </a:t>
            </a:r>
            <a:r>
              <a:rPr lang="en-US" altLang="en-US" dirty="0" smtClean="0"/>
              <a:t>Chilean activities </a:t>
            </a:r>
            <a:r>
              <a:rPr lang="en-US" altLang="en-US" dirty="0"/>
              <a:t>(JAO).</a:t>
            </a:r>
          </a:p>
          <a:p>
            <a:r>
              <a:rPr lang="en-US" altLang="en-US" dirty="0" smtClean="0"/>
              <a:t>Not </a:t>
            </a:r>
            <a:r>
              <a:rPr lang="en-US" altLang="en-US" dirty="0"/>
              <a:t>a legal entity – overlay on top of Executive staff. Joint </a:t>
            </a:r>
            <a:r>
              <a:rPr lang="en-US" altLang="en-US" dirty="0" smtClean="0"/>
              <a:t>positions possible </a:t>
            </a:r>
            <a:r>
              <a:rPr lang="en-US" altLang="en-US" dirty="0"/>
              <a:t>(NDAs, etc</a:t>
            </a:r>
            <a:r>
              <a:rPr lang="en-US" altLang="en-US" dirty="0" smtClean="0"/>
              <a:t>.).</a:t>
            </a:r>
            <a:endParaRPr lang="en-US" altLang="en-US" dirty="0"/>
          </a:p>
          <a:p>
            <a:r>
              <a:rPr lang="en-US" altLang="en-US" dirty="0" smtClean="0"/>
              <a:t>JAO does </a:t>
            </a:r>
            <a:r>
              <a:rPr lang="en-US" altLang="en-US" dirty="0"/>
              <a:t>not control budgets – Executives </a:t>
            </a:r>
            <a:r>
              <a:rPr lang="en-US" altLang="en-US" dirty="0" smtClean="0"/>
              <a:t>do.</a:t>
            </a:r>
            <a:endParaRPr lang="en-US" altLang="en-US" dirty="0"/>
          </a:p>
          <a:p>
            <a:r>
              <a:rPr lang="en-US" altLang="en-US" dirty="0"/>
              <a:t>JAO </a:t>
            </a:r>
            <a:r>
              <a:rPr lang="en-US" altLang="en-US" dirty="0" smtClean="0"/>
              <a:t>controlled </a:t>
            </a:r>
            <a:r>
              <a:rPr lang="en-US" altLang="en-US" dirty="0"/>
              <a:t>project configuration, provides technical leadership, controls PMCS &amp; CCB, reports to ALMA Board</a:t>
            </a:r>
            <a:r>
              <a:rPr lang="en-US" altLang="en-US" dirty="0" smtClean="0"/>
              <a:t>.</a:t>
            </a:r>
            <a:endParaRPr lang="en-US" altLang="en-US" dirty="0"/>
          </a:p>
        </p:txBody>
      </p:sp>
    </p:spTree>
    <p:extLst>
      <p:ext uri="{BB962C8B-B14F-4D97-AF65-F5344CB8AC3E}">
        <p14:creationId xmlns:p14="http://schemas.microsoft.com/office/powerpoint/2010/main" val="28841653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0001"/>
            <a:ext cx="8556171" cy="5571309"/>
          </a:xfrm>
        </p:spPr>
        <p:txBody>
          <a:bodyPr>
            <a:normAutofit/>
          </a:bodyPr>
          <a:lstStyle/>
          <a:p>
            <a:r>
              <a:rPr lang="en-US" altLang="en-US" dirty="0" smtClean="0"/>
              <a:t>Complex interactions with Executives at all layers – governance, engineering, admin.  </a:t>
            </a:r>
            <a:endParaRPr lang="en-US" altLang="en-US" dirty="0"/>
          </a:p>
          <a:p>
            <a:r>
              <a:rPr lang="en-US" altLang="en-US" dirty="0"/>
              <a:t>Procurement </a:t>
            </a:r>
            <a:r>
              <a:rPr lang="en-US" altLang="en-US" dirty="0" smtClean="0"/>
              <a:t>&amp; Recruitment carried </a:t>
            </a:r>
            <a:r>
              <a:rPr lang="en-US" altLang="en-US" dirty="0"/>
              <a:t>out via standard </a:t>
            </a:r>
            <a:r>
              <a:rPr lang="en-US" altLang="en-US" dirty="0" smtClean="0"/>
              <a:t>NRAO, NAOJ </a:t>
            </a:r>
            <a:r>
              <a:rPr lang="en-US" altLang="en-US" dirty="0"/>
              <a:t>&amp; ESO </a:t>
            </a:r>
            <a:r>
              <a:rPr lang="en-US" altLang="en-US" dirty="0" smtClean="0"/>
              <a:t>systems... Timing, coordination issues. </a:t>
            </a:r>
          </a:p>
          <a:p>
            <a:r>
              <a:rPr lang="en-US" altLang="en-US" dirty="0" smtClean="0"/>
              <a:t>Local staff: one partner (AUI) cover – pros/cons.</a:t>
            </a:r>
            <a:endParaRPr lang="en-US" altLang="en-US" dirty="0"/>
          </a:p>
          <a:p>
            <a:r>
              <a:rPr lang="en-US" altLang="en-US" dirty="0" smtClean="0"/>
              <a:t>Lead by influence, not line authority. </a:t>
            </a:r>
          </a:p>
          <a:p>
            <a:r>
              <a:rPr lang="en-US" altLang="en-US" dirty="0" smtClean="0"/>
              <a:t>Problem: Decision </a:t>
            </a:r>
            <a:r>
              <a:rPr lang="en-US" altLang="en-US" dirty="0"/>
              <a:t>time within a complex responsibility </a:t>
            </a:r>
            <a:r>
              <a:rPr lang="en-US" altLang="en-US" dirty="0" smtClean="0"/>
              <a:t>matrix; inadequate alignment. </a:t>
            </a:r>
          </a:p>
          <a:p>
            <a:r>
              <a:rPr lang="en-US" altLang="en-US" dirty="0" smtClean="0"/>
              <a:t>JAO:   Observatory or Site?</a:t>
            </a:r>
          </a:p>
          <a:p>
            <a:pPr marL="0" indent="0">
              <a:buNone/>
            </a:pPr>
            <a:endParaRPr lang="en-US" dirty="0"/>
          </a:p>
        </p:txBody>
      </p:sp>
    </p:spTree>
    <p:extLst>
      <p:ext uri="{BB962C8B-B14F-4D97-AF65-F5344CB8AC3E}">
        <p14:creationId xmlns:p14="http://schemas.microsoft.com/office/powerpoint/2010/main" val="28841653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ALMA </a:t>
            </a:r>
            <a:r>
              <a:rPr lang="en-US" dirty="0" err="1" smtClean="0"/>
              <a:t>Rebaselining</a:t>
            </a:r>
            <a:endParaRPr lang="en-US" dirty="0"/>
          </a:p>
        </p:txBody>
      </p:sp>
      <p:sp>
        <p:nvSpPr>
          <p:cNvPr id="3" name="Content Placeholder 2"/>
          <p:cNvSpPr>
            <a:spLocks noGrp="1"/>
          </p:cNvSpPr>
          <p:nvPr>
            <p:ph idx="1"/>
          </p:nvPr>
        </p:nvSpPr>
        <p:spPr>
          <a:xfrm>
            <a:off x="457200" y="1286691"/>
            <a:ext cx="8229600" cy="5048795"/>
          </a:xfrm>
        </p:spPr>
        <p:txBody>
          <a:bodyPr>
            <a:normAutofit fontScale="92500" lnSpcReduction="20000"/>
          </a:bodyPr>
          <a:lstStyle/>
          <a:p>
            <a:r>
              <a:rPr lang="en-US" altLang="en-US" dirty="0" smtClean="0"/>
              <a:t>2004… major </a:t>
            </a:r>
            <a:r>
              <a:rPr lang="en-US" altLang="en-US" dirty="0"/>
              <a:t>issues </a:t>
            </a:r>
            <a:r>
              <a:rPr lang="en-US" altLang="en-US" dirty="0" smtClean="0"/>
              <a:t>apparent (no </a:t>
            </a:r>
            <a:r>
              <a:rPr lang="en-US" altLang="en-US" dirty="0"/>
              <a:t>PMCS, contingency depleting, </a:t>
            </a:r>
            <a:r>
              <a:rPr lang="en-US" altLang="en-US" dirty="0" smtClean="0"/>
              <a:t>communications poor). </a:t>
            </a:r>
            <a:endParaRPr lang="en-US" altLang="en-US" dirty="0"/>
          </a:p>
          <a:p>
            <a:r>
              <a:rPr lang="en-US" altLang="en-US" dirty="0"/>
              <a:t>World economy changing (oil, steel); </a:t>
            </a:r>
            <a:r>
              <a:rPr lang="en-US" altLang="en-US" dirty="0" smtClean="0"/>
              <a:t>Chile $$ </a:t>
            </a:r>
            <a:r>
              <a:rPr lang="en-US" altLang="en-US" dirty="0"/>
              <a:t>↑</a:t>
            </a:r>
          </a:p>
          <a:p>
            <a:r>
              <a:rPr lang="en-US" altLang="en-US" dirty="0"/>
              <a:t>Japan – initially in, then out, reappeared: more complex international collaboration </a:t>
            </a:r>
            <a:r>
              <a:rPr lang="en-US" altLang="en-US" dirty="0" smtClean="0"/>
              <a:t>model, technical definition. </a:t>
            </a:r>
            <a:endParaRPr lang="en-US" altLang="en-US" dirty="0"/>
          </a:p>
          <a:p>
            <a:r>
              <a:rPr lang="en-US" altLang="en-US" dirty="0"/>
              <a:t>Staffing issues: no </a:t>
            </a:r>
            <a:r>
              <a:rPr lang="en-US" altLang="en-US" dirty="0" smtClean="0"/>
              <a:t>JAO project </a:t>
            </a:r>
            <a:r>
              <a:rPr lang="en-US" altLang="en-US" dirty="0"/>
              <a:t>manager, project scientist, project engineer... ~mid </a:t>
            </a:r>
            <a:r>
              <a:rPr lang="en-US" altLang="en-US" dirty="0" smtClean="0"/>
              <a:t>2004. </a:t>
            </a:r>
            <a:endParaRPr lang="en-US" altLang="en-US" dirty="0"/>
          </a:p>
          <a:p>
            <a:r>
              <a:rPr lang="en-US" altLang="en-US" dirty="0" smtClean="0"/>
              <a:t>Late 2004</a:t>
            </a:r>
            <a:r>
              <a:rPr lang="en-US" altLang="en-US" dirty="0"/>
              <a:t>: </a:t>
            </a:r>
            <a:r>
              <a:rPr lang="en-US" altLang="en-US" u="sng" dirty="0" err="1"/>
              <a:t>rebaselining</a:t>
            </a:r>
            <a:r>
              <a:rPr lang="en-US" altLang="en-US" dirty="0"/>
              <a:t>: restoring morale &amp; confidence, process: change control, risk. </a:t>
            </a:r>
            <a:r>
              <a:rPr lang="en-US" altLang="en-US" dirty="0" err="1"/>
              <a:t>Descope</a:t>
            </a:r>
            <a:r>
              <a:rPr lang="en-US" altLang="en-US" dirty="0"/>
              <a:t> array science/technical goals (50 antennas). </a:t>
            </a:r>
            <a:r>
              <a:rPr lang="en-US" altLang="en-US" dirty="0" smtClean="0"/>
              <a:t> Add: Japan ACA, other contributions.</a:t>
            </a:r>
            <a:endParaRPr lang="en-US" altLang="en-US" dirty="0"/>
          </a:p>
          <a:p>
            <a:endParaRPr lang="en-US" dirty="0"/>
          </a:p>
        </p:txBody>
      </p:sp>
    </p:spTree>
    <p:extLst>
      <p:ext uri="{BB962C8B-B14F-4D97-AF65-F5344CB8AC3E}">
        <p14:creationId xmlns:p14="http://schemas.microsoft.com/office/powerpoint/2010/main" val="38741748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5628"/>
            <a:ext cx="8229600" cy="6680472"/>
          </a:xfrm>
        </p:spPr>
        <p:txBody>
          <a:bodyPr>
            <a:normAutofit/>
          </a:bodyPr>
          <a:lstStyle/>
          <a:p>
            <a:pPr>
              <a:lnSpc>
                <a:spcPct val="90000"/>
              </a:lnSpc>
            </a:pPr>
            <a:r>
              <a:rPr lang="en-US" altLang="en-US" dirty="0"/>
              <a:t>Bring PMCS online (budget, integrated schedule, preliminary reporting).</a:t>
            </a:r>
          </a:p>
          <a:p>
            <a:pPr>
              <a:lnSpc>
                <a:spcPct val="90000"/>
              </a:lnSpc>
            </a:pPr>
            <a:r>
              <a:rPr lang="en-US" altLang="en-US" dirty="0" smtClean="0"/>
              <a:t>Complete exploration of scope, followed by bottoms-up cost/schedule </a:t>
            </a:r>
            <a:r>
              <a:rPr lang="en-US" altLang="en-US" dirty="0"/>
              <a:t>estimates. Strong linkage of scope to technical definition, system framework. </a:t>
            </a:r>
            <a:endParaRPr lang="en-US" altLang="en-US" dirty="0" smtClean="0"/>
          </a:p>
          <a:p>
            <a:pPr>
              <a:lnSpc>
                <a:spcPct val="90000"/>
              </a:lnSpc>
            </a:pPr>
            <a:r>
              <a:rPr lang="en-US" altLang="en-US" dirty="0" smtClean="0"/>
              <a:t>Evaluate costs-to-date + define ownership of deliverables. </a:t>
            </a:r>
          </a:p>
          <a:p>
            <a:pPr>
              <a:lnSpc>
                <a:spcPct val="90000"/>
              </a:lnSpc>
            </a:pPr>
            <a:r>
              <a:rPr lang="en-US" altLang="en-US" dirty="0" smtClean="0"/>
              <a:t>Follow </a:t>
            </a:r>
            <a:r>
              <a:rPr lang="en-US" altLang="en-US" dirty="0"/>
              <a:t>formal project management techniques (CCB, risk, EV</a:t>
            </a:r>
            <a:r>
              <a:rPr lang="en-US" altLang="en-US" dirty="0" smtClean="0"/>
              <a:t>).   (mixed success…)</a:t>
            </a:r>
          </a:p>
          <a:p>
            <a:pPr>
              <a:lnSpc>
                <a:spcPct val="90000"/>
              </a:lnSpc>
            </a:pPr>
            <a:r>
              <a:rPr lang="en-US" altLang="en-US" dirty="0" smtClean="0">
                <a:solidFill>
                  <a:srgbClr val="FFFF00"/>
                </a:solidFill>
              </a:rPr>
              <a:t>Address antenna test issues at ATF – </a:t>
            </a:r>
            <a:r>
              <a:rPr lang="en-US" altLang="en-US" u="sng" dirty="0" smtClean="0">
                <a:solidFill>
                  <a:srgbClr val="FFFF00"/>
                </a:solidFill>
              </a:rPr>
              <a:t>Near Death Experience</a:t>
            </a:r>
            <a:r>
              <a:rPr lang="en-US" altLang="en-US" dirty="0" smtClean="0">
                <a:solidFill>
                  <a:srgbClr val="FFFF00"/>
                </a:solidFill>
              </a:rPr>
              <a:t>. Solved these to enable contracts.</a:t>
            </a:r>
            <a:endParaRPr lang="en-US" altLang="en-US" dirty="0">
              <a:solidFill>
                <a:srgbClr val="FFFF00"/>
              </a:solidFill>
            </a:endParaRPr>
          </a:p>
        </p:txBody>
      </p:sp>
    </p:spTree>
    <p:extLst>
      <p:ext uri="{BB962C8B-B14F-4D97-AF65-F5344CB8AC3E}">
        <p14:creationId xmlns:p14="http://schemas.microsoft.com/office/powerpoint/2010/main" val="412414469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lnSpc>
                <a:spcPct val="90000"/>
              </a:lnSpc>
            </a:pPr>
            <a:r>
              <a:rPr lang="en-US" altLang="en-US" dirty="0"/>
              <a:t>20 people ~1 year; additional 40% funding needed; </a:t>
            </a:r>
            <a:r>
              <a:rPr lang="en-US" altLang="en-US" dirty="0" smtClean="0"/>
              <a:t>Y2K$562M </a:t>
            </a:r>
            <a:r>
              <a:rPr lang="en-US" altLang="en-US" dirty="0" smtClean="0">
                <a:sym typeface="Symbol" panose="05050102010706020507" pitchFamily="18" charset="2"/>
              </a:rPr>
              <a:t> $786M.</a:t>
            </a:r>
          </a:p>
          <a:p>
            <a:pPr>
              <a:lnSpc>
                <a:spcPct val="90000"/>
              </a:lnSpc>
            </a:pPr>
            <a:r>
              <a:rPr lang="en-US" altLang="en-US" dirty="0" smtClean="0">
                <a:sym typeface="Symbol" panose="05050102010706020507" pitchFamily="18" charset="2"/>
              </a:rPr>
              <a:t>Currency fluctuations:  large impacts. </a:t>
            </a:r>
            <a:endParaRPr lang="en-US" altLang="en-US" dirty="0" smtClean="0"/>
          </a:p>
          <a:p>
            <a:pPr>
              <a:lnSpc>
                <a:spcPct val="90000"/>
              </a:lnSpc>
            </a:pPr>
            <a:r>
              <a:rPr lang="en-US" altLang="en-US" dirty="0"/>
              <a:t>R</a:t>
            </a:r>
            <a:r>
              <a:rPr lang="en-US" altLang="en-US" dirty="0" smtClean="0"/>
              <a:t>eviewed </a:t>
            </a:r>
            <a:r>
              <a:rPr lang="en-US" altLang="en-US" dirty="0"/>
              <a:t>several times; $$ </a:t>
            </a:r>
            <a:r>
              <a:rPr lang="en-US" altLang="en-US" dirty="0" smtClean="0"/>
              <a:t>awarded.</a:t>
            </a:r>
          </a:p>
          <a:p>
            <a:pPr>
              <a:lnSpc>
                <a:spcPct val="90000"/>
              </a:lnSpc>
            </a:pPr>
            <a:r>
              <a:rPr lang="en-US" altLang="en-US" dirty="0" smtClean="0"/>
              <a:t>Generated Value/Risk </a:t>
            </a:r>
            <a:r>
              <a:rPr lang="en-US" altLang="en-US" dirty="0"/>
              <a:t>Imbalance which </a:t>
            </a:r>
            <a:r>
              <a:rPr lang="en-US" altLang="en-US" dirty="0" smtClean="0"/>
              <a:t>drove another </a:t>
            </a:r>
            <a:r>
              <a:rPr lang="en-US" altLang="en-US" dirty="0"/>
              <a:t>year of analysis</a:t>
            </a:r>
            <a:r>
              <a:rPr lang="en-US" altLang="en-US" dirty="0">
                <a:sym typeface="Wingdings" panose="05000000000000000000" pitchFamily="2" charset="2"/>
              </a:rPr>
              <a:t> </a:t>
            </a:r>
            <a:endParaRPr lang="en-US" altLang="en-US" dirty="0"/>
          </a:p>
          <a:p>
            <a:pPr>
              <a:lnSpc>
                <a:spcPct val="90000"/>
              </a:lnSpc>
            </a:pPr>
            <a:endParaRPr lang="en-US" altLang="en-US" dirty="0"/>
          </a:p>
          <a:p>
            <a:pPr marL="0" indent="0" algn="ctr">
              <a:lnSpc>
                <a:spcPct val="90000"/>
              </a:lnSpc>
              <a:buNone/>
            </a:pPr>
            <a:r>
              <a:rPr lang="en-US" altLang="en-US" i="1" dirty="0">
                <a:solidFill>
                  <a:srgbClr val="FFFF00"/>
                </a:solidFill>
              </a:rPr>
              <a:t>Eventually: Budget: ok. Schedule missed by ~two years (mainly: antennas). </a:t>
            </a:r>
          </a:p>
          <a:p>
            <a:endParaRPr lang="en-US" dirty="0"/>
          </a:p>
          <a:p>
            <a:endParaRPr lang="en-US" dirty="0"/>
          </a:p>
        </p:txBody>
      </p:sp>
    </p:spTree>
    <p:extLst>
      <p:ext uri="{BB962C8B-B14F-4D97-AF65-F5344CB8AC3E}">
        <p14:creationId xmlns:p14="http://schemas.microsoft.com/office/powerpoint/2010/main" val="15583365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354" t="11111" r="31553" b="5926"/>
          <a:stretch/>
        </p:blipFill>
        <p:spPr>
          <a:xfrm>
            <a:off x="-1" y="0"/>
            <a:ext cx="9124951" cy="6858000"/>
          </a:xfrm>
          <a:prstGeom prst="rect">
            <a:avLst/>
          </a:prstGeom>
        </p:spPr>
      </p:pic>
    </p:spTree>
    <p:extLst>
      <p:ext uri="{BB962C8B-B14F-4D97-AF65-F5344CB8AC3E}">
        <p14:creationId xmlns:p14="http://schemas.microsoft.com/office/powerpoint/2010/main" val="27359817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 Construction</a:t>
            </a:r>
            <a:endParaRPr lang="en-US" dirty="0"/>
          </a:p>
        </p:txBody>
      </p:sp>
      <p:sp>
        <p:nvSpPr>
          <p:cNvPr id="3" name="Content Placeholder 2"/>
          <p:cNvSpPr>
            <a:spLocks noGrp="1"/>
          </p:cNvSpPr>
          <p:nvPr>
            <p:ph idx="1"/>
          </p:nvPr>
        </p:nvSpPr>
        <p:spPr>
          <a:xfrm>
            <a:off x="274320" y="1208315"/>
            <a:ext cx="8686800" cy="5218611"/>
          </a:xfrm>
        </p:spPr>
        <p:txBody>
          <a:bodyPr>
            <a:normAutofit fontScale="92500" lnSpcReduction="10000"/>
          </a:bodyPr>
          <a:lstStyle/>
          <a:p>
            <a:r>
              <a:rPr lang="en-US" dirty="0" smtClean="0"/>
              <a:t>Antenna vendors ran late (lesson: antenna vendors run late).  Difficult to guide/impact large companies. </a:t>
            </a:r>
          </a:p>
          <a:p>
            <a:r>
              <a:rPr lang="en-US" dirty="0" smtClean="0"/>
              <a:t>Site development was expensive.    Ouch!</a:t>
            </a:r>
          </a:p>
          <a:p>
            <a:r>
              <a:rPr lang="en-US" dirty="0" smtClean="0"/>
              <a:t>Electronics development eventually accelerated.</a:t>
            </a:r>
          </a:p>
          <a:p>
            <a:r>
              <a:rPr lang="en-US" dirty="0" smtClean="0"/>
              <a:t>Errors in original Operations thinking were understood and compensated for (OSF; AOSTB; AIV; offsite; etc. etc. Need more $$$). </a:t>
            </a:r>
          </a:p>
          <a:p>
            <a:r>
              <a:rPr lang="en-US" dirty="0" smtClean="0"/>
              <a:t>Technical definition was proved; </a:t>
            </a:r>
            <a:r>
              <a:rPr lang="en-US" dirty="0" err="1" smtClean="0"/>
              <a:t>rebaselining</a:t>
            </a:r>
            <a:r>
              <a:rPr lang="en-US" dirty="0" smtClean="0"/>
              <a:t> budget was enough; and the right people were in place. </a:t>
            </a:r>
          </a:p>
          <a:p>
            <a:r>
              <a:rPr lang="en-US" dirty="0" smtClean="0"/>
              <a:t>One antenna, then two… now 50. Five cycles of science</a:t>
            </a:r>
            <a:r>
              <a:rPr lang="en-US" dirty="0"/>
              <a:t> </a:t>
            </a:r>
            <a:r>
              <a:rPr lang="en-US" dirty="0" smtClean="0"/>
              <a:t>in 2017. </a:t>
            </a:r>
          </a:p>
        </p:txBody>
      </p:sp>
    </p:spTree>
    <p:extLst>
      <p:ext uri="{BB962C8B-B14F-4D97-AF65-F5344CB8AC3E}">
        <p14:creationId xmlns:p14="http://schemas.microsoft.com/office/powerpoint/2010/main" val="28944739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October 2005</a:t>
            </a:r>
          </a:p>
        </p:txBody>
      </p:sp>
      <p:sp>
        <p:nvSpPr>
          <p:cNvPr id="7"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ALMA Cost Review</a:t>
            </a:r>
          </a:p>
        </p:txBody>
      </p:sp>
      <p:sp>
        <p:nvSpPr>
          <p:cNvPr id="8"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9A33B3-448D-4CC8-8816-8DE8A6E2265E}" type="slidenum">
              <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54978" name="Rectangle 2"/>
          <p:cNvSpPr>
            <a:spLocks noGrp="1" noChangeArrowheads="1"/>
          </p:cNvSpPr>
          <p:nvPr>
            <p:ph type="title"/>
          </p:nvPr>
        </p:nvSpPr>
        <p:spPr/>
        <p:txBody>
          <a:bodyPr/>
          <a:lstStyle/>
          <a:p>
            <a:r>
              <a:rPr lang="en-US" altLang="en-US"/>
              <a:t>Stock in Warehouse – New Plan </a:t>
            </a:r>
            <a:br>
              <a:rPr lang="en-US" altLang="en-US"/>
            </a:br>
            <a:r>
              <a:rPr lang="en-US" altLang="en-US" sz="2000"/>
              <a:t>Antenna arrival discounts stock</a:t>
            </a:r>
          </a:p>
        </p:txBody>
      </p:sp>
      <p:sp>
        <p:nvSpPr>
          <p:cNvPr id="254979" name="Text Box 3"/>
          <p:cNvSpPr txBox="1">
            <a:spLocks noChangeArrowheads="1"/>
          </p:cNvSpPr>
          <p:nvPr/>
        </p:nvSpPr>
        <p:spPr bwMode="auto">
          <a:xfrm>
            <a:off x="6613525" y="5218113"/>
            <a:ext cx="1311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54980" name="Rectangle 4"/>
          <p:cNvSpPr>
            <a:spLocks noChangeArrowheads="1"/>
          </p:cNvSpPr>
          <p:nvPr/>
        </p:nvSpPr>
        <p:spPr bwMode="auto">
          <a:xfrm>
            <a:off x="3962400" y="5181600"/>
            <a:ext cx="457200"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254981" name="Picture 5"/>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533400" y="1905000"/>
            <a:ext cx="8229600" cy="3813175"/>
          </a:xfrm>
          <a:noFill/>
          <a:ln/>
        </p:spPr>
      </p:pic>
    </p:spTree>
    <p:extLst>
      <p:ext uri="{BB962C8B-B14F-4D97-AF65-F5344CB8AC3E}">
        <p14:creationId xmlns:p14="http://schemas.microsoft.com/office/powerpoint/2010/main" val="173554201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Talk</a:t>
            </a:r>
            <a:endParaRPr lang="en-US" dirty="0"/>
          </a:p>
        </p:txBody>
      </p:sp>
      <p:sp>
        <p:nvSpPr>
          <p:cNvPr id="3" name="Content Placeholder 2"/>
          <p:cNvSpPr>
            <a:spLocks noGrp="1"/>
          </p:cNvSpPr>
          <p:nvPr>
            <p:ph idx="1"/>
          </p:nvPr>
        </p:nvSpPr>
        <p:spPr>
          <a:xfrm>
            <a:off x="457200" y="1299754"/>
            <a:ext cx="8229600" cy="5257800"/>
          </a:xfrm>
        </p:spPr>
        <p:txBody>
          <a:bodyPr>
            <a:normAutofit lnSpcReduction="10000"/>
          </a:bodyPr>
          <a:lstStyle/>
          <a:p>
            <a:r>
              <a:rPr lang="en-US" dirty="0" smtClean="0"/>
              <a:t>History of ALMA construction</a:t>
            </a:r>
            <a:r>
              <a:rPr lang="en-US" dirty="0"/>
              <a:t> </a:t>
            </a:r>
            <a:r>
              <a:rPr lang="en-US" dirty="0" smtClean="0"/>
              <a:t>project, reviewing issues &amp; lessons….</a:t>
            </a:r>
          </a:p>
          <a:p>
            <a:pPr marL="0" indent="0">
              <a:buNone/>
            </a:pPr>
            <a:endParaRPr lang="en-US" dirty="0"/>
          </a:p>
          <a:p>
            <a:r>
              <a:rPr lang="en-US" dirty="0" smtClean="0"/>
              <a:t>Me:  VLBA, VLA Ops, MMA/ALMA, CARMA, ALMA, NEON, NRAO. 20 </a:t>
            </a:r>
            <a:r>
              <a:rPr lang="en-US" dirty="0" err="1" smtClean="0"/>
              <a:t>yrs</a:t>
            </a:r>
            <a:r>
              <a:rPr lang="en-US" dirty="0" smtClean="0"/>
              <a:t> - 75+ reviews astronomy/physics/ocean/ecology, Advisory Boards, etc. </a:t>
            </a:r>
          </a:p>
          <a:p>
            <a:endParaRPr lang="en-US" dirty="0"/>
          </a:p>
          <a:p>
            <a:r>
              <a:rPr lang="en-US" dirty="0" smtClean="0"/>
              <a:t>Several other ALMA participants here (with different opinions..).</a:t>
            </a:r>
          </a:p>
        </p:txBody>
      </p:sp>
    </p:spTree>
    <p:extLst>
      <p:ext uri="{BB962C8B-B14F-4D97-AF65-F5344CB8AC3E}">
        <p14:creationId xmlns:p14="http://schemas.microsoft.com/office/powerpoint/2010/main" val="20683296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Differences - wtf</a:t>
            </a:r>
            <a:endParaRPr lang="en-US" dirty="0"/>
          </a:p>
        </p:txBody>
      </p:sp>
      <p:sp>
        <p:nvSpPr>
          <p:cNvPr id="3" name="Content Placeholder 2"/>
          <p:cNvSpPr>
            <a:spLocks noGrp="1"/>
          </p:cNvSpPr>
          <p:nvPr>
            <p:ph idx="1"/>
          </p:nvPr>
        </p:nvSpPr>
        <p:spPr>
          <a:xfrm>
            <a:off x="457200" y="1273628"/>
            <a:ext cx="8229600" cy="5153298"/>
          </a:xfrm>
        </p:spPr>
        <p:txBody>
          <a:bodyPr>
            <a:normAutofit lnSpcReduction="10000"/>
          </a:bodyPr>
          <a:lstStyle/>
          <a:p>
            <a:r>
              <a:rPr lang="en-US" altLang="en-US" dirty="0" smtClean="0"/>
              <a:t>Major </a:t>
            </a:r>
            <a:r>
              <a:rPr lang="en-US" altLang="en-US" dirty="0"/>
              <a:t>differences between ALMA Execs.</a:t>
            </a:r>
          </a:p>
          <a:p>
            <a:r>
              <a:rPr lang="en-US" altLang="en-US" dirty="0"/>
              <a:t>Inter-site differences within Execs...</a:t>
            </a:r>
          </a:p>
          <a:p>
            <a:r>
              <a:rPr lang="en-US" altLang="en-US" dirty="0" smtClean="0"/>
              <a:t>Personalities, communication styles </a:t>
            </a:r>
            <a:r>
              <a:rPr lang="en-US" altLang="en-US" dirty="0"/>
              <a:t>&amp; social </a:t>
            </a:r>
            <a:r>
              <a:rPr lang="en-US" altLang="en-US" dirty="0" smtClean="0"/>
              <a:t>skills </a:t>
            </a:r>
            <a:r>
              <a:rPr lang="en-US" altLang="en-US" dirty="0"/>
              <a:t>critical. </a:t>
            </a:r>
            <a:r>
              <a:rPr lang="en-US" altLang="en-US" dirty="0" smtClean="0"/>
              <a:t>“Explain to </a:t>
            </a:r>
            <a:r>
              <a:rPr lang="en-US" altLang="en-US" dirty="0"/>
              <a:t>X what Y means…”</a:t>
            </a:r>
          </a:p>
          <a:p>
            <a:r>
              <a:rPr lang="en-US" altLang="en-US" dirty="0" smtClean="0"/>
              <a:t>ALMA 2004: </a:t>
            </a:r>
            <a:r>
              <a:rPr lang="en-US" altLang="en-US" dirty="0"/>
              <a:t>Near-death realism, new staff, </a:t>
            </a:r>
            <a:r>
              <a:rPr lang="en-US" altLang="en-US" dirty="0" smtClean="0"/>
              <a:t>revised management </a:t>
            </a:r>
            <a:r>
              <a:rPr lang="en-US" altLang="en-US" dirty="0"/>
              <a:t>styles critical to overcome the cultural &amp; historical issues. </a:t>
            </a:r>
          </a:p>
          <a:p>
            <a:r>
              <a:rPr lang="en-US" altLang="en-US" dirty="0" smtClean="0"/>
              <a:t>Obvious: Face-to-face </a:t>
            </a:r>
            <a:r>
              <a:rPr lang="en-US" altLang="en-US" dirty="0"/>
              <a:t>time: important. </a:t>
            </a:r>
            <a:r>
              <a:rPr lang="en-US" altLang="en-US" dirty="0" smtClean="0"/>
              <a:t>Email &amp; </a:t>
            </a:r>
            <a:r>
              <a:rPr lang="en-US" altLang="en-US" dirty="0" err="1" smtClean="0"/>
              <a:t>timezones</a:t>
            </a:r>
            <a:r>
              <a:rPr lang="en-US" altLang="en-US" dirty="0" smtClean="0"/>
              <a:t> make communications difficult. </a:t>
            </a:r>
          </a:p>
          <a:p>
            <a:r>
              <a:rPr lang="en-US" altLang="en-US" dirty="0" smtClean="0"/>
              <a:t>Differences still quite apparent at times. </a:t>
            </a:r>
            <a:endParaRPr lang="en-US" altLang="en-US" dirty="0"/>
          </a:p>
          <a:p>
            <a:endParaRPr lang="en-US" dirty="0"/>
          </a:p>
        </p:txBody>
      </p:sp>
    </p:spTree>
    <p:extLst>
      <p:ext uri="{BB962C8B-B14F-4D97-AF65-F5344CB8AC3E}">
        <p14:creationId xmlns:p14="http://schemas.microsoft.com/office/powerpoint/2010/main" val="26366519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Echoes from Construction</a:t>
            </a:r>
            <a:endParaRPr lang="en-US" dirty="0"/>
          </a:p>
        </p:txBody>
      </p:sp>
      <p:sp>
        <p:nvSpPr>
          <p:cNvPr id="3" name="Content Placeholder 2"/>
          <p:cNvSpPr>
            <a:spLocks noGrp="1"/>
          </p:cNvSpPr>
          <p:nvPr>
            <p:ph idx="1"/>
          </p:nvPr>
        </p:nvSpPr>
        <p:spPr>
          <a:xfrm>
            <a:off x="457199" y="1273947"/>
            <a:ext cx="8425543" cy="5009606"/>
          </a:xfrm>
        </p:spPr>
        <p:txBody>
          <a:bodyPr>
            <a:normAutofit fontScale="92500" lnSpcReduction="20000"/>
          </a:bodyPr>
          <a:lstStyle/>
          <a:p>
            <a:r>
              <a:rPr lang="en-US" dirty="0" smtClean="0"/>
              <a:t>Ops </a:t>
            </a:r>
            <a:r>
              <a:rPr lang="en-US" dirty="0" err="1" smtClean="0"/>
              <a:t>Mgt</a:t>
            </a:r>
            <a:r>
              <a:rPr lang="en-US" dirty="0" smtClean="0"/>
              <a:t>/Governance remains </a:t>
            </a:r>
            <a:r>
              <a:rPr lang="en-US" dirty="0" err="1" smtClean="0"/>
              <a:t>overcomplex</a:t>
            </a:r>
            <a:r>
              <a:rPr lang="en-US" dirty="0" smtClean="0"/>
              <a:t>.</a:t>
            </a:r>
          </a:p>
          <a:p>
            <a:r>
              <a:rPr lang="en-US" dirty="0" smtClean="0"/>
              <a:t>Late deliverables: </a:t>
            </a:r>
            <a:r>
              <a:rPr lang="en-US" dirty="0" err="1" smtClean="0"/>
              <a:t>Residencia,Pipelines</a:t>
            </a:r>
            <a:r>
              <a:rPr lang="en-US" dirty="0" smtClean="0"/>
              <a:t>.</a:t>
            </a:r>
          </a:p>
          <a:p>
            <a:r>
              <a:rPr lang="en-US" dirty="0" smtClean="0"/>
              <a:t>Const. people different to Ops. People. Things inevitably change, staffing evolves… painful. </a:t>
            </a:r>
          </a:p>
          <a:p>
            <a:r>
              <a:rPr lang="en-US" dirty="0" smtClean="0"/>
              <a:t>Partners are more linear orgs now; ALMA partnership is effective, capable. Major upgrade anticipated in 10-15 years. </a:t>
            </a:r>
          </a:p>
          <a:p>
            <a:r>
              <a:rPr lang="en-US" dirty="0" smtClean="0"/>
              <a:t>Global economy is a factor; regional economies are x10 worse impact to ALMA. </a:t>
            </a:r>
          </a:p>
          <a:p>
            <a:r>
              <a:rPr lang="en-US" dirty="0" smtClean="0"/>
              <a:t>Balancing risk/resources – hard. $$, observing time, development funding, etc. </a:t>
            </a:r>
            <a:endParaRPr lang="en-US" dirty="0"/>
          </a:p>
        </p:txBody>
      </p:sp>
    </p:spTree>
    <p:extLst>
      <p:ext uri="{BB962C8B-B14F-4D97-AF65-F5344CB8AC3E}">
        <p14:creationId xmlns:p14="http://schemas.microsoft.com/office/powerpoint/2010/main" val="31345363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(TB)</a:t>
            </a:r>
            <a:endParaRPr lang="en-US" dirty="0"/>
          </a:p>
        </p:txBody>
      </p:sp>
      <p:sp>
        <p:nvSpPr>
          <p:cNvPr id="3" name="Content Placeholder 2"/>
          <p:cNvSpPr>
            <a:spLocks noGrp="1"/>
          </p:cNvSpPr>
          <p:nvPr>
            <p:ph idx="1"/>
          </p:nvPr>
        </p:nvSpPr>
        <p:spPr>
          <a:xfrm>
            <a:off x="457200" y="1257300"/>
            <a:ext cx="8229600" cy="4525963"/>
          </a:xfrm>
        </p:spPr>
        <p:txBody>
          <a:bodyPr/>
          <a:lstStyle/>
          <a:p>
            <a:r>
              <a:rPr lang="en-US" dirty="0" smtClean="0"/>
              <a:t>Initial Operation ideas flawed– AOS TB; OSF design; offsite/onsite maintenance balance.</a:t>
            </a:r>
          </a:p>
          <a:p>
            <a:r>
              <a:rPr lang="en-US" dirty="0" smtClean="0"/>
              <a:t>Power generation – situation functional, but long-term concerns. Grid power ultimate soln.</a:t>
            </a:r>
          </a:p>
          <a:p>
            <a:r>
              <a:rPr lang="en-US" dirty="0" smtClean="0"/>
              <a:t>IP balancing across regions – better </a:t>
            </a:r>
            <a:r>
              <a:rPr lang="en-US" dirty="0" err="1" smtClean="0"/>
              <a:t>solns</a:t>
            </a:r>
            <a:r>
              <a:rPr lang="en-US" dirty="0" smtClean="0"/>
              <a:t>?</a:t>
            </a:r>
          </a:p>
          <a:p>
            <a:r>
              <a:rPr lang="en-US" dirty="0" smtClean="0"/>
              <a:t>(NA) Continued US URO program.</a:t>
            </a:r>
            <a:endParaRPr lang="en-US" dirty="0"/>
          </a:p>
          <a:p>
            <a:r>
              <a:rPr lang="en-US" dirty="0" smtClean="0"/>
              <a:t>Multiple Antennas types – YES.</a:t>
            </a:r>
          </a:p>
          <a:p>
            <a:r>
              <a:rPr lang="en-US" dirty="0" err="1" smtClean="0"/>
              <a:t>Residencia</a:t>
            </a:r>
            <a:r>
              <a:rPr lang="en-US" dirty="0" smtClean="0"/>
              <a:t> – up-front… living conditions. </a:t>
            </a:r>
          </a:p>
        </p:txBody>
      </p:sp>
    </p:spTree>
    <p:extLst>
      <p:ext uri="{BB962C8B-B14F-4D97-AF65-F5344CB8AC3E}">
        <p14:creationId xmlns:p14="http://schemas.microsoft.com/office/powerpoint/2010/main" val="16051964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Lessons from ALMA</a:t>
            </a:r>
            <a:endParaRPr lang="en-US" dirty="0"/>
          </a:p>
        </p:txBody>
      </p:sp>
      <p:sp>
        <p:nvSpPr>
          <p:cNvPr id="3" name="Content Placeholder 2"/>
          <p:cNvSpPr>
            <a:spLocks noGrp="1"/>
          </p:cNvSpPr>
          <p:nvPr>
            <p:ph idx="1"/>
          </p:nvPr>
        </p:nvSpPr>
        <p:spPr>
          <a:xfrm>
            <a:off x="352697" y="1306604"/>
            <a:ext cx="8686801" cy="5009606"/>
          </a:xfrm>
        </p:spPr>
        <p:txBody>
          <a:bodyPr>
            <a:normAutofit/>
          </a:bodyPr>
          <a:lstStyle/>
          <a:p>
            <a:r>
              <a:rPr lang="en-US" dirty="0" smtClean="0"/>
              <a:t>Buy as much formal PM/PE/SE/QC as can afford.</a:t>
            </a:r>
          </a:p>
          <a:p>
            <a:r>
              <a:rPr lang="en-US" dirty="0" smtClean="0"/>
              <a:t>People (not physics) are your enemy and savior.</a:t>
            </a:r>
          </a:p>
          <a:p>
            <a:r>
              <a:rPr lang="en-US" dirty="0" smtClean="0"/>
              <a:t>There is no substitute for experience. </a:t>
            </a:r>
          </a:p>
          <a:p>
            <a:r>
              <a:rPr lang="en-US" dirty="0" smtClean="0"/>
              <a:t>Decisions: make them. Do best you can with data available.  Focus on big decisions, watch risks. </a:t>
            </a:r>
          </a:p>
          <a:p>
            <a:r>
              <a:rPr lang="en-US" dirty="0" smtClean="0"/>
              <a:t>Effective &amp; professional personnel management is critical (no brilliant jerks).  </a:t>
            </a:r>
            <a:endParaRPr lang="en-US" dirty="0"/>
          </a:p>
        </p:txBody>
      </p:sp>
    </p:spTree>
    <p:extLst>
      <p:ext uri="{BB962C8B-B14F-4D97-AF65-F5344CB8AC3E}">
        <p14:creationId xmlns:p14="http://schemas.microsoft.com/office/powerpoint/2010/main" val="37107012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199" y="1417638"/>
            <a:ext cx="8464731" cy="4525963"/>
          </a:xfrm>
        </p:spPr>
        <p:txBody>
          <a:bodyPr>
            <a:normAutofit/>
          </a:bodyPr>
          <a:lstStyle/>
          <a:p>
            <a:pPr>
              <a:lnSpc>
                <a:spcPct val="90000"/>
              </a:lnSpc>
            </a:pPr>
            <a:r>
              <a:rPr lang="en-US" altLang="en-US" dirty="0"/>
              <a:t>Centralized technical/budget control, decision-making </a:t>
            </a:r>
            <a:r>
              <a:rPr lang="en-US" altLang="en-US" dirty="0" smtClean="0"/>
              <a:t>also </a:t>
            </a:r>
            <a:r>
              <a:rPr lang="en-US" altLang="en-US" dirty="0"/>
              <a:t>critical. </a:t>
            </a:r>
            <a:r>
              <a:rPr lang="en-US" altLang="en-US" dirty="0" smtClean="0"/>
              <a:t> Strong JAO. </a:t>
            </a:r>
          </a:p>
          <a:p>
            <a:pPr>
              <a:lnSpc>
                <a:spcPct val="90000"/>
              </a:lnSpc>
            </a:pPr>
            <a:r>
              <a:rPr lang="en-US" altLang="en-US" dirty="0" smtClean="0"/>
              <a:t>Information </a:t>
            </a:r>
            <a:r>
              <a:rPr lang="en-US" altLang="en-US" dirty="0"/>
              <a:t>volume ~too high for </a:t>
            </a:r>
            <a:r>
              <a:rPr lang="en-US" altLang="en-US" dirty="0" smtClean="0"/>
              <a:t>good external review, and project reporting can be </a:t>
            </a:r>
            <a:r>
              <a:rPr lang="en-US" altLang="en-US" dirty="0"/>
              <a:t>difficult. </a:t>
            </a:r>
          </a:p>
          <a:p>
            <a:pPr>
              <a:lnSpc>
                <a:spcPct val="90000"/>
              </a:lnSpc>
            </a:pPr>
            <a:r>
              <a:rPr lang="en-US" altLang="en-US" dirty="0" smtClean="0"/>
              <a:t>Cultural issues: always tough</a:t>
            </a:r>
            <a:r>
              <a:rPr lang="en-US" altLang="en-US" dirty="0"/>
              <a:t>. </a:t>
            </a:r>
            <a:r>
              <a:rPr lang="en-US" altLang="en-US" dirty="0" smtClean="0"/>
              <a:t>Amplify </a:t>
            </a:r>
            <a:r>
              <a:rPr lang="en-US" altLang="en-US" dirty="0"/>
              <a:t>personality </a:t>
            </a:r>
            <a:r>
              <a:rPr lang="en-US" altLang="en-US" dirty="0" smtClean="0"/>
              <a:t>effects, organizational differences. </a:t>
            </a:r>
            <a:r>
              <a:rPr lang="en-US" altLang="en-US" dirty="0"/>
              <a:t>Regular face-time important.</a:t>
            </a:r>
          </a:p>
          <a:p>
            <a:endParaRPr lang="en-US" dirty="0"/>
          </a:p>
        </p:txBody>
      </p:sp>
    </p:spTree>
    <p:extLst>
      <p:ext uri="{BB962C8B-B14F-4D97-AF65-F5344CB8AC3E}">
        <p14:creationId xmlns:p14="http://schemas.microsoft.com/office/powerpoint/2010/main" val="29271986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199" y="1312818"/>
            <a:ext cx="8505645" cy="5153296"/>
          </a:xfrm>
        </p:spPr>
        <p:txBody>
          <a:bodyPr>
            <a:normAutofit/>
          </a:bodyPr>
          <a:lstStyle/>
          <a:p>
            <a:r>
              <a:rPr lang="en-US" dirty="0" smtClean="0"/>
              <a:t>Scale &amp; complexity of endeavor critical, and their impacts on decision-making and culture often underappreciated. </a:t>
            </a:r>
            <a:r>
              <a:rPr lang="en-US" dirty="0" smtClean="0"/>
              <a:t> LCD decision-making.</a:t>
            </a:r>
            <a:endParaRPr lang="en-US" dirty="0" smtClean="0"/>
          </a:p>
          <a:p>
            <a:r>
              <a:rPr lang="en-US" dirty="0" smtClean="0"/>
              <a:t>Political considerations make some decisions. </a:t>
            </a:r>
          </a:p>
          <a:p>
            <a:r>
              <a:rPr lang="en-US" dirty="0" smtClean="0"/>
              <a:t>Science projects: make extraordinary requests of unique individuals </a:t>
            </a:r>
            <a:r>
              <a:rPr lang="en-US" dirty="0" smtClean="0">
                <a:sym typeface="Symbol" panose="05050102010706020507" pitchFamily="18" charset="2"/>
              </a:rPr>
              <a:t> </a:t>
            </a:r>
            <a:r>
              <a:rPr lang="en-US" dirty="0" smtClean="0"/>
              <a:t>complex workforce. </a:t>
            </a:r>
          </a:p>
          <a:p>
            <a:r>
              <a:rPr lang="en-US" dirty="0" smtClean="0"/>
              <a:t>As a discipline - we do not retain/transmit lessons learned well.  </a:t>
            </a:r>
          </a:p>
          <a:p>
            <a:endParaRPr lang="en-US" dirty="0"/>
          </a:p>
        </p:txBody>
      </p:sp>
    </p:spTree>
    <p:extLst>
      <p:ext uri="{BB962C8B-B14F-4D97-AF65-F5344CB8AC3E}">
        <p14:creationId xmlns:p14="http://schemas.microsoft.com/office/powerpoint/2010/main" val="248095856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6972"/>
            <a:ext cx="8229600" cy="6002388"/>
          </a:xfrm>
        </p:spPr>
        <p:txBody>
          <a:bodyPr>
            <a:normAutofit lnSpcReduction="10000"/>
          </a:bodyPr>
          <a:lstStyle/>
          <a:p>
            <a:r>
              <a:rPr lang="en-US" dirty="0" smtClean="0"/>
              <a:t>Large projects – not a sprint or a marathon, they are a relay race – plan for this. Large projects have multiple generations of management. </a:t>
            </a:r>
          </a:p>
          <a:p>
            <a:pPr marL="0" indent="0">
              <a:buNone/>
            </a:pPr>
            <a:endParaRPr lang="en-US" sz="1400" u="sng" dirty="0"/>
          </a:p>
          <a:p>
            <a:r>
              <a:rPr lang="en-US" dirty="0" smtClean="0"/>
              <a:t>Stop imagining your problem and organization are special… there are few new &amp; unique problems in the project world. Seek knowledge elsewhere. </a:t>
            </a:r>
          </a:p>
          <a:p>
            <a:pPr marL="0" indent="0">
              <a:buNone/>
            </a:pPr>
            <a:endParaRPr lang="en-US" dirty="0" smtClean="0"/>
          </a:p>
          <a:p>
            <a:pPr marL="0" indent="0" algn="ctr">
              <a:buNone/>
            </a:pPr>
            <a:r>
              <a:rPr lang="en-US" b="1" dirty="0" smtClean="0">
                <a:solidFill>
                  <a:srgbClr val="FFFF00"/>
                </a:solidFill>
              </a:rPr>
              <a:t>Don’t accept madness somewhere in your project, then demand widespread sanity.</a:t>
            </a:r>
            <a:endParaRPr lang="en-US" b="1" dirty="0">
              <a:solidFill>
                <a:srgbClr val="FFFF00"/>
              </a:solidFill>
            </a:endParaRPr>
          </a:p>
        </p:txBody>
      </p:sp>
    </p:spTree>
    <p:extLst>
      <p:ext uri="{BB962C8B-B14F-4D97-AF65-F5344CB8AC3E}">
        <p14:creationId xmlns:p14="http://schemas.microsoft.com/office/powerpoint/2010/main" val="32970913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241289"/>
            <a:ext cx="8229600" cy="5311911"/>
          </a:xfrm>
        </p:spPr>
        <p:txBody>
          <a:bodyPr>
            <a:normAutofit/>
          </a:bodyPr>
          <a:lstStyle/>
          <a:p>
            <a:r>
              <a:rPr lang="en-US" dirty="0" smtClean="0"/>
              <a:t>ALMA Construction Project was an immense success, thanks to the efforts of the incredible people involved and the inspiration/guidance of the community.  </a:t>
            </a:r>
          </a:p>
          <a:p>
            <a:endParaRPr lang="en-US" dirty="0"/>
          </a:p>
        </p:txBody>
      </p:sp>
    </p:spTree>
    <p:extLst>
      <p:ext uri="{BB962C8B-B14F-4D97-AF65-F5344CB8AC3E}">
        <p14:creationId xmlns:p14="http://schemas.microsoft.com/office/powerpoint/2010/main" val="18639570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HLTAU newb6 fig.png"/>
          <p:cNvPicPr>
            <a:picLocks noChangeAspect="1" noChangeArrowheads="1"/>
          </p:cNvPicPr>
          <p:nvPr/>
        </p:nvPicPr>
        <p:blipFill rotWithShape="1">
          <a:blip r:embed="rId2">
            <a:extLst>
              <a:ext uri="{28A0092B-C50C-407E-A947-70E740481C1C}">
                <a14:useLocalDpi xmlns:a14="http://schemas.microsoft.com/office/drawing/2010/main" val="0"/>
              </a:ext>
            </a:extLst>
          </a:blip>
          <a:srcRect l="20276" t="5506" r="5278" b="7834"/>
          <a:stretch/>
        </p:blipFill>
        <p:spPr bwMode="auto">
          <a:xfrm>
            <a:off x="1524000" y="122376"/>
            <a:ext cx="6371304" cy="6563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30477" y="109946"/>
            <a:ext cx="1976284" cy="646331"/>
          </a:xfrm>
          <a:prstGeom prst="rect">
            <a:avLst/>
          </a:prstGeom>
          <a:solidFill>
            <a:schemeClr val="bg1"/>
          </a:solidFill>
        </p:spPr>
        <p:txBody>
          <a:bodyPr wrap="square" rtlCol="0">
            <a:spAutoFit/>
          </a:bodyPr>
          <a:lstStyle/>
          <a:p>
            <a:r>
              <a:rPr lang="en-US" sz="3600" dirty="0" smtClean="0"/>
              <a:t>HL Tau</a:t>
            </a:r>
            <a:endParaRPr lang="en-US" sz="3600" dirty="0"/>
          </a:p>
        </p:txBody>
      </p:sp>
    </p:spTree>
    <p:extLst>
      <p:ext uri="{BB962C8B-B14F-4D97-AF65-F5344CB8AC3E}">
        <p14:creationId xmlns:p14="http://schemas.microsoft.com/office/powerpoint/2010/main" val="6794833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026987"/>
            <a:ext cx="9144000" cy="4612640"/>
          </a:xfrm>
          <a:prstGeom prst="rect">
            <a:avLst/>
          </a:prstGeom>
        </p:spPr>
      </p:pic>
    </p:spTree>
    <p:extLst>
      <p:ext uri="{BB962C8B-B14F-4D97-AF65-F5344CB8AC3E}">
        <p14:creationId xmlns:p14="http://schemas.microsoft.com/office/powerpoint/2010/main" val="42378034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ALMA</a:t>
            </a:r>
            <a:endParaRPr lang="en-US" dirty="0"/>
          </a:p>
        </p:txBody>
      </p:sp>
      <p:sp>
        <p:nvSpPr>
          <p:cNvPr id="3" name="Content Placeholder 2"/>
          <p:cNvSpPr>
            <a:spLocks noGrp="1"/>
          </p:cNvSpPr>
          <p:nvPr>
            <p:ph idx="1"/>
          </p:nvPr>
        </p:nvSpPr>
        <p:spPr>
          <a:xfrm>
            <a:off x="457200" y="1299754"/>
            <a:ext cx="8229600" cy="4944291"/>
          </a:xfrm>
        </p:spPr>
        <p:txBody>
          <a:bodyPr>
            <a:normAutofit fontScale="92500" lnSpcReduction="20000"/>
          </a:bodyPr>
          <a:lstStyle/>
          <a:p>
            <a:r>
              <a:rPr lang="en-US" dirty="0"/>
              <a:t>International project to build &amp; operate a large (66-antenna) millimeter/</a:t>
            </a:r>
            <a:r>
              <a:rPr lang="en-US" dirty="0" err="1"/>
              <a:t>submm</a:t>
            </a:r>
            <a:r>
              <a:rPr lang="en-US" dirty="0"/>
              <a:t> </a:t>
            </a:r>
            <a:r>
              <a:rPr lang="en-US" dirty="0" smtClean="0"/>
              <a:t>(</a:t>
            </a:r>
            <a:r>
              <a:rPr lang="en-US" dirty="0" smtClean="0">
                <a:sym typeface="Symbol" panose="05050102010706020507" pitchFamily="18" charset="2"/>
              </a:rPr>
              <a:t></a:t>
            </a:r>
            <a:r>
              <a:rPr lang="en-US" dirty="0" smtClean="0"/>
              <a:t> </a:t>
            </a:r>
            <a:r>
              <a:rPr lang="en-US" dirty="0"/>
              <a:t>~0.85-3mm) array at high altitude site  (5000m) in northern Chile</a:t>
            </a:r>
            <a:r>
              <a:rPr lang="en-US" dirty="0" smtClean="0"/>
              <a:t>.</a:t>
            </a:r>
          </a:p>
          <a:p>
            <a:pPr marL="0" indent="0">
              <a:buNone/>
            </a:pPr>
            <a:endParaRPr lang="en-US" dirty="0"/>
          </a:p>
          <a:p>
            <a:r>
              <a:rPr lang="en-US" dirty="0" smtClean="0"/>
              <a:t>Timeline: Project </a:t>
            </a:r>
            <a:r>
              <a:rPr lang="en-US" dirty="0"/>
              <a:t>construction began in 2002; </a:t>
            </a:r>
            <a:r>
              <a:rPr lang="en-US" dirty="0" smtClean="0"/>
              <a:t>first quant. baseline 2003; Japan rejoined </a:t>
            </a:r>
            <a:r>
              <a:rPr lang="en-US" dirty="0"/>
              <a:t>in 2004; </a:t>
            </a:r>
            <a:r>
              <a:rPr lang="en-US" dirty="0" smtClean="0"/>
              <a:t>the global project was </a:t>
            </a:r>
            <a:r>
              <a:rPr lang="en-US" dirty="0"/>
              <a:t>redefined/</a:t>
            </a:r>
            <a:r>
              <a:rPr lang="en-US" dirty="0" err="1"/>
              <a:t>rebaselined</a:t>
            </a:r>
            <a:r>
              <a:rPr lang="en-US" dirty="0"/>
              <a:t> in </a:t>
            </a:r>
            <a:r>
              <a:rPr lang="en-US" dirty="0" smtClean="0"/>
              <a:t>2005/2006; hardware/software </a:t>
            </a:r>
            <a:r>
              <a:rPr lang="en-US" dirty="0"/>
              <a:t>production lines </a:t>
            </a:r>
            <a:r>
              <a:rPr lang="en-US" dirty="0" smtClean="0"/>
              <a:t>operated for a decade; Operations began 2006; </a:t>
            </a:r>
            <a:r>
              <a:rPr lang="en-US" dirty="0"/>
              <a:t>early science ~</a:t>
            </a:r>
            <a:r>
              <a:rPr lang="en-US" dirty="0" smtClean="0"/>
              <a:t>2010; end </a:t>
            </a:r>
            <a:r>
              <a:rPr lang="en-US" dirty="0"/>
              <a:t>of construction </a:t>
            </a:r>
            <a:r>
              <a:rPr lang="en-US" dirty="0" smtClean="0"/>
              <a:t>project Sept 2015; Full Science Operations ~2016. </a:t>
            </a:r>
            <a:endParaRPr lang="en-US" dirty="0"/>
          </a:p>
          <a:p>
            <a:endParaRPr lang="en-US" dirty="0"/>
          </a:p>
        </p:txBody>
      </p:sp>
    </p:spTree>
    <p:extLst>
      <p:ext uri="{BB962C8B-B14F-4D97-AF65-F5344CB8AC3E}">
        <p14:creationId xmlns:p14="http://schemas.microsoft.com/office/powerpoint/2010/main" val="41780535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TEDx Slides_Title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838200" y="848142"/>
            <a:ext cx="7486650" cy="3108543"/>
          </a:xfrm>
          <a:prstGeom prst="rect">
            <a:avLst/>
          </a:prstGeom>
        </p:spPr>
        <p:txBody>
          <a:bodyPr wrap="square">
            <a:spAutoFit/>
          </a:bodyPr>
          <a:lstStyle/>
          <a:p>
            <a:pPr algn="just"/>
            <a:r>
              <a:rPr lang="en-US" sz="1400" i="1" dirty="0"/>
              <a:t>The Atacama Large Millimeter/submillimeter Array (ALMA) is an international partnership of the European Southern Observatory (ESO), the U.S. National Science Foundation (NSF) and the National Institutes of Natural Sciences (NINS) of Japan, together with NRC (Canada), NSC and ASIAA (Taiwan), and KASI (Republic of Korea), in cooperation with the Republic of Chile.</a:t>
            </a:r>
          </a:p>
          <a:p>
            <a:pPr algn="just"/>
            <a:endParaRPr lang="en-US" sz="1400" i="1" dirty="0"/>
          </a:p>
          <a:p>
            <a:pPr algn="just"/>
            <a:r>
              <a:rPr lang="en-US" sz="1400" i="1" dirty="0"/>
              <a:t>ALMA construction and operations are led on behalf of Europe by ESO, on behalf of North America by the National Radio Astronomy Observatory (NRAO), which is managed by Associated Universities, Inc. (AUI) and on behalf of East Asia by the National Astronomical Observatory of Japan (NAOJ). The Joint ALMA Observatory (JAO) provides the unified leadership and management of the construction, commissioning and operation of ALMA</a:t>
            </a:r>
            <a:r>
              <a:rPr lang="en-US" sz="1400" i="1" dirty="0" smtClean="0"/>
              <a:t>.</a:t>
            </a:r>
          </a:p>
          <a:p>
            <a:pPr algn="just"/>
            <a:endParaRPr lang="en-US" sz="1400" i="1" dirty="0"/>
          </a:p>
          <a:p>
            <a:pPr algn="just"/>
            <a:r>
              <a:rPr lang="en-US" sz="1400" i="1" dirty="0"/>
              <a:t>Many thanks to Jeff Hellerman, Bill Saxton, Alex </a:t>
            </a:r>
            <a:r>
              <a:rPr lang="en-US" sz="1400" i="1" dirty="0" err="1"/>
              <a:t>Angelich</a:t>
            </a:r>
            <a:r>
              <a:rPr lang="en-US" sz="1400" i="1" dirty="0"/>
              <a:t>, the NRAO EPO team, the Joint ALMA Office and our EPO/outreach colleagues from our European and Japanese partners, NASA/ESA and the US National Science </a:t>
            </a:r>
            <a:r>
              <a:rPr lang="en-US" sz="1400" i="1" dirty="0" smtClean="0"/>
              <a:t>Foundation</a:t>
            </a:r>
            <a:r>
              <a:rPr lang="en-US" sz="1400" i="1" dirty="0"/>
              <a:t> </a:t>
            </a:r>
            <a:r>
              <a:rPr lang="en-US" sz="1400" i="1" dirty="0" smtClean="0"/>
              <a:t>for the graphics and animations shown. </a:t>
            </a:r>
            <a:endParaRPr lang="en-US" sz="1400" i="1" dirty="0"/>
          </a:p>
        </p:txBody>
      </p:sp>
      <p:pic>
        <p:nvPicPr>
          <p:cNvPr id="2051" name="Picture 3" descr="C:\Users\tbeasley\NRAO\EPO\Gift\Gift1\naoj.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212685" y="5470497"/>
            <a:ext cx="1175636" cy="66672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upload.wikimedia.org/wikipedia/fa/7/7f/Eso-logo.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950723" y="5487138"/>
            <a:ext cx="516066" cy="65008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www.almaobservatory.org/templates/alma/img/logo.gif"/>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510824" y="5470498"/>
            <a:ext cx="478152" cy="666719"/>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upload.wikimedia.org/wikipedia/commons/0/03/NSF_Logo.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668105" y="5471610"/>
            <a:ext cx="671781" cy="6717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The logo of Associated Universities, Inc. (AUI). It is a set of crosshairs with the text “Associated Universities, Inc.”."/>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773543" y="5470499"/>
            <a:ext cx="996964" cy="666720"/>
          </a:xfrm>
          <a:prstGeom prst="rect">
            <a:avLst/>
          </a:prstGeom>
          <a:solidFill>
            <a:schemeClr val="tx1"/>
          </a:solidFill>
        </p:spPr>
      </p:pic>
    </p:spTree>
    <p:extLst>
      <p:ext uri="{BB962C8B-B14F-4D97-AF65-F5344CB8AC3E}">
        <p14:creationId xmlns:p14="http://schemas.microsoft.com/office/powerpoint/2010/main" val="24447791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ALMA – Major Elements</a:t>
            </a:r>
            <a:endParaRPr lang="en-US" dirty="0"/>
          </a:p>
        </p:txBody>
      </p:sp>
      <p:sp>
        <p:nvSpPr>
          <p:cNvPr id="3" name="Content Placeholder 2"/>
          <p:cNvSpPr>
            <a:spLocks noGrp="1"/>
          </p:cNvSpPr>
          <p:nvPr>
            <p:ph idx="1"/>
          </p:nvPr>
        </p:nvSpPr>
        <p:spPr>
          <a:xfrm>
            <a:off x="457199" y="1600200"/>
            <a:ext cx="8451669" cy="4525963"/>
          </a:xfrm>
        </p:spPr>
        <p:txBody>
          <a:bodyPr/>
          <a:lstStyle/>
          <a:p>
            <a:r>
              <a:rPr lang="en-AU" altLang="en-US" dirty="0"/>
              <a:t>Partners: US (NSF) &amp; Canada (NRC) – ESO &amp; Spain – Chile – Japan – </a:t>
            </a:r>
            <a:r>
              <a:rPr lang="en-AU" altLang="en-US" dirty="0" smtClean="0"/>
              <a:t>Taiwan – Korea…</a:t>
            </a:r>
            <a:endParaRPr lang="en-US" altLang="en-US" i="1" dirty="0"/>
          </a:p>
          <a:p>
            <a:r>
              <a:rPr lang="en-US" altLang="en-US" dirty="0"/>
              <a:t>Sites: Array Operations Site – AOS – telescope </a:t>
            </a:r>
          </a:p>
          <a:p>
            <a:r>
              <a:rPr lang="en-US" altLang="en-US" dirty="0"/>
              <a:t>Operations Support Facility – </a:t>
            </a:r>
            <a:r>
              <a:rPr lang="en-US" altLang="en-US" dirty="0" smtClean="0"/>
              <a:t>OSF – support</a:t>
            </a:r>
            <a:endParaRPr lang="en-US" altLang="en-US" dirty="0"/>
          </a:p>
          <a:p>
            <a:r>
              <a:rPr lang="en-US" altLang="en-US" dirty="0"/>
              <a:t>Santiago Central Offices – SCO – </a:t>
            </a:r>
            <a:r>
              <a:rPr lang="en-US" altLang="en-US" dirty="0" smtClean="0"/>
              <a:t>administration</a:t>
            </a:r>
            <a:endParaRPr lang="en-US" altLang="en-US" dirty="0"/>
          </a:p>
          <a:p>
            <a:r>
              <a:rPr lang="en-US" altLang="en-US" dirty="0"/>
              <a:t>ALMA Regional Centers – ARCs + </a:t>
            </a:r>
            <a:r>
              <a:rPr lang="en-US" altLang="en-US" dirty="0" err="1" smtClean="0"/>
              <a:t>ARClets</a:t>
            </a:r>
            <a:r>
              <a:rPr lang="en-US" altLang="en-US" dirty="0" smtClean="0"/>
              <a:t> – science</a:t>
            </a:r>
          </a:p>
          <a:p>
            <a:pPr marL="0" indent="0" algn="ctr">
              <a:buNone/>
            </a:pPr>
            <a:r>
              <a:rPr lang="en-US" altLang="en-US" i="1" dirty="0">
                <a:solidFill>
                  <a:srgbClr val="FFFF00"/>
                </a:solidFill>
              </a:rPr>
              <a:t>M</a:t>
            </a:r>
            <a:r>
              <a:rPr lang="en-US" altLang="en-US" i="1" dirty="0" smtClean="0">
                <a:solidFill>
                  <a:srgbClr val="FFFF00"/>
                </a:solidFill>
              </a:rPr>
              <a:t>ore than $2B spent over ~20 years.</a:t>
            </a:r>
            <a:endParaRPr lang="en-US" altLang="en-US" i="1" dirty="0">
              <a:solidFill>
                <a:srgbClr val="FFFF00"/>
              </a:solidFill>
            </a:endParaRPr>
          </a:p>
          <a:p>
            <a:endParaRPr lang="en-US" dirty="0"/>
          </a:p>
        </p:txBody>
      </p:sp>
    </p:spTree>
    <p:extLst>
      <p:ext uri="{BB962C8B-B14F-4D97-AF65-F5344CB8AC3E}">
        <p14:creationId xmlns:p14="http://schemas.microsoft.com/office/powerpoint/2010/main" val="173369129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Dx Circling the OSF 1024x576.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14400"/>
            <a:ext cx="9144000" cy="5143500"/>
          </a:xfrm>
          <a:prstGeom prst="rect">
            <a:avLst/>
          </a:prstGeom>
        </p:spPr>
      </p:pic>
      <p:sp>
        <p:nvSpPr>
          <p:cNvPr id="3" name="TextBox 2"/>
          <p:cNvSpPr txBox="1"/>
          <p:nvPr/>
        </p:nvSpPr>
        <p:spPr>
          <a:xfrm>
            <a:off x="5619750" y="6229350"/>
            <a:ext cx="3283015" cy="369332"/>
          </a:xfrm>
          <a:prstGeom prst="rect">
            <a:avLst/>
          </a:prstGeom>
          <a:noFill/>
        </p:spPr>
        <p:txBody>
          <a:bodyPr wrap="none" rtlCol="0">
            <a:spAutoFit/>
          </a:bodyPr>
          <a:lstStyle/>
          <a:p>
            <a:r>
              <a:rPr lang="en-US" dirty="0" smtClean="0"/>
              <a:t>Operations Support Facility (OSF)</a:t>
            </a:r>
            <a:endParaRPr lang="en-US" dirty="0"/>
          </a:p>
        </p:txBody>
      </p:sp>
    </p:spTree>
    <p:extLst>
      <p:ext uri="{BB962C8B-B14F-4D97-AF65-F5344CB8AC3E}">
        <p14:creationId xmlns:p14="http://schemas.microsoft.com/office/powerpoint/2010/main" val="10392410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Dx AOS Wide Shot 1024x576.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3" name="TextBox 2"/>
          <p:cNvSpPr txBox="1"/>
          <p:nvPr/>
        </p:nvSpPr>
        <p:spPr>
          <a:xfrm>
            <a:off x="6019800" y="6216134"/>
            <a:ext cx="2757358" cy="369332"/>
          </a:xfrm>
          <a:prstGeom prst="rect">
            <a:avLst/>
          </a:prstGeom>
          <a:noFill/>
        </p:spPr>
        <p:txBody>
          <a:bodyPr wrap="none" rtlCol="0">
            <a:spAutoFit/>
          </a:bodyPr>
          <a:lstStyle/>
          <a:p>
            <a:r>
              <a:rPr lang="en-US" dirty="0" smtClean="0"/>
              <a:t>Array Operations Site (AOS)</a:t>
            </a:r>
            <a:endParaRPr lang="en-US" dirty="0"/>
          </a:p>
        </p:txBody>
      </p:sp>
    </p:spTree>
    <p:extLst>
      <p:ext uri="{BB962C8B-B14F-4D97-AF65-F5344CB8AC3E}">
        <p14:creationId xmlns:p14="http://schemas.microsoft.com/office/powerpoint/2010/main" val="22139675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ALMA_Drone_Footage">
            <a:hlinkClick r:id="" action="ppaction://media"/>
          </p:cNvPr>
          <p:cNvPicPr>
            <a:picLocks noChangeAspect="1"/>
          </p:cNvPicPr>
          <p:nvPr>
            <a:videoFile r:link="rId1"/>
            <p:extLst>
              <p:ext uri="{DAA4B4D4-6D71-4841-9C94-3DE7FCFB9230}">
                <p14:media xmlns:p14="http://schemas.microsoft.com/office/powerpoint/2010/main" r:embed="rId2">
                  <p14:trim end="15671"/>
                </p14:media>
              </p:ext>
            </p:extLst>
          </p:nvPr>
        </p:nvPicPr>
        <p:blipFill>
          <a:blip r:embed="rId4"/>
          <a:stretch>
            <a:fillRect/>
          </a:stretch>
        </p:blipFill>
        <p:spPr>
          <a:xfrm>
            <a:off x="0" y="857250"/>
            <a:ext cx="9144000" cy="5143500"/>
          </a:xfrm>
          <a:prstGeom prst="rect">
            <a:avLst/>
          </a:prstGeom>
        </p:spPr>
      </p:pic>
      <p:sp>
        <p:nvSpPr>
          <p:cNvPr id="5" name="TextBox 4"/>
          <p:cNvSpPr txBox="1"/>
          <p:nvPr/>
        </p:nvSpPr>
        <p:spPr>
          <a:xfrm>
            <a:off x="6019800" y="6216134"/>
            <a:ext cx="2757358" cy="369332"/>
          </a:xfrm>
          <a:prstGeom prst="rect">
            <a:avLst/>
          </a:prstGeom>
          <a:noFill/>
        </p:spPr>
        <p:txBody>
          <a:bodyPr wrap="none" rtlCol="0">
            <a:spAutoFit/>
          </a:bodyPr>
          <a:lstStyle/>
          <a:p>
            <a:r>
              <a:rPr lang="en-US" dirty="0" smtClean="0"/>
              <a:t>Array Operations Site (AOS)</a:t>
            </a:r>
            <a:endParaRPr lang="en-US" dirty="0"/>
          </a:p>
        </p:txBody>
      </p:sp>
    </p:spTree>
    <p:extLst>
      <p:ext uri="{BB962C8B-B14F-4D97-AF65-F5344CB8AC3E}">
        <p14:creationId xmlns:p14="http://schemas.microsoft.com/office/powerpoint/2010/main" val="39962350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In The Beginning</a:t>
            </a:r>
            <a:r>
              <a:rPr lang="en-US" altLang="en-US" dirty="0"/>
              <a:t>…</a:t>
            </a:r>
            <a:endParaRPr lang="en-US" dirty="0"/>
          </a:p>
        </p:txBody>
      </p:sp>
      <p:sp>
        <p:nvSpPr>
          <p:cNvPr id="3" name="Content Placeholder 2"/>
          <p:cNvSpPr>
            <a:spLocks noGrp="1"/>
          </p:cNvSpPr>
          <p:nvPr>
            <p:ph idx="1"/>
          </p:nvPr>
        </p:nvSpPr>
        <p:spPr>
          <a:xfrm>
            <a:off x="457200" y="1312817"/>
            <a:ext cx="8229600" cy="5114109"/>
          </a:xfrm>
        </p:spPr>
        <p:txBody>
          <a:bodyPr>
            <a:normAutofit fontScale="92500"/>
          </a:bodyPr>
          <a:lstStyle/>
          <a:p>
            <a:pPr>
              <a:lnSpc>
                <a:spcPct val="90000"/>
              </a:lnSpc>
            </a:pPr>
            <a:r>
              <a:rPr lang="en-US" altLang="en-US" dirty="0" smtClean="0"/>
              <a:t>1970/80s … several mm arrays built; science promise established. National efforts (MMA/LSA) </a:t>
            </a:r>
          </a:p>
          <a:p>
            <a:pPr>
              <a:lnSpc>
                <a:spcPct val="90000"/>
              </a:lnSpc>
            </a:pPr>
            <a:r>
              <a:rPr lang="en-US" altLang="en-US" dirty="0" smtClean="0"/>
              <a:t>Late </a:t>
            </a:r>
            <a:r>
              <a:rPr lang="en-US" altLang="en-US" dirty="0"/>
              <a:t>90’s  - </a:t>
            </a:r>
            <a:r>
              <a:rPr lang="en-US" altLang="en-US" dirty="0" smtClean="0"/>
              <a:t>growth </a:t>
            </a:r>
            <a:r>
              <a:rPr lang="en-US" altLang="en-US" dirty="0"/>
              <a:t>of </a:t>
            </a:r>
            <a:r>
              <a:rPr lang="en-US" altLang="en-US" dirty="0" smtClean="0"/>
              <a:t>ALMA collaboration</a:t>
            </a:r>
            <a:r>
              <a:rPr lang="en-US" altLang="en-US" dirty="0"/>
              <a:t>, </a:t>
            </a:r>
            <a:r>
              <a:rPr lang="en-US" altLang="en-US" dirty="0" smtClean="0"/>
              <a:t> joint planning </a:t>
            </a:r>
            <a:r>
              <a:rPr lang="en-US" altLang="en-US" dirty="0"/>
              <a:t>for technical prototype </a:t>
            </a:r>
            <a:r>
              <a:rPr lang="en-US" altLang="en-US" dirty="0" smtClean="0"/>
              <a:t>developments.</a:t>
            </a:r>
            <a:endParaRPr lang="en-US" altLang="en-US" dirty="0"/>
          </a:p>
          <a:p>
            <a:pPr>
              <a:lnSpc>
                <a:spcPct val="90000"/>
              </a:lnSpc>
            </a:pPr>
            <a:r>
              <a:rPr lang="en-US" altLang="en-US" dirty="0"/>
              <a:t>Separate conceptual designs </a:t>
            </a:r>
            <a:r>
              <a:rPr lang="en-US" altLang="en-US" dirty="0" smtClean="0"/>
              <a:t>combined into a </a:t>
            </a:r>
            <a:r>
              <a:rPr lang="en-US" altLang="en-US" dirty="0" err="1" smtClean="0"/>
              <a:t>preiminary</a:t>
            </a:r>
            <a:r>
              <a:rPr lang="en-US" altLang="en-US" dirty="0" smtClean="0"/>
              <a:t> joint reference design. High-level committees set up, </a:t>
            </a:r>
            <a:r>
              <a:rPr lang="en-US" altLang="en-US" dirty="0"/>
              <a:t>funding agencies wheeling and dealing… </a:t>
            </a:r>
            <a:r>
              <a:rPr lang="en-US" altLang="en-US" dirty="0" smtClean="0"/>
              <a:t>by a peer group.</a:t>
            </a:r>
            <a:endParaRPr lang="en-US" altLang="en-US" dirty="0"/>
          </a:p>
          <a:p>
            <a:pPr>
              <a:lnSpc>
                <a:spcPct val="90000"/>
              </a:lnSpc>
            </a:pPr>
            <a:r>
              <a:rPr lang="en-US" altLang="en-US" dirty="0"/>
              <a:t>P</a:t>
            </a:r>
            <a:r>
              <a:rPr lang="en-US" altLang="en-US" dirty="0" smtClean="0"/>
              <a:t>artners</a:t>
            </a:r>
            <a:r>
              <a:rPr lang="en-US" altLang="en-US" dirty="0"/>
              <a:t>: D&amp;D money (~$60M) for design </a:t>
            </a:r>
            <a:r>
              <a:rPr lang="en-US" altLang="en-US" dirty="0" smtClean="0"/>
              <a:t>work at ATF, </a:t>
            </a:r>
            <a:r>
              <a:rPr lang="en-US" altLang="en-US" dirty="0"/>
              <a:t>antenna </a:t>
            </a:r>
            <a:r>
              <a:rPr lang="en-US" altLang="en-US" dirty="0" smtClean="0"/>
              <a:t>prototypes contracted, </a:t>
            </a:r>
            <a:r>
              <a:rPr lang="en-US" altLang="en-US" dirty="0"/>
              <a:t>site </a:t>
            </a:r>
            <a:r>
              <a:rPr lang="en-US" altLang="en-US" dirty="0" smtClean="0"/>
              <a:t>acquisition </a:t>
            </a:r>
            <a:r>
              <a:rPr lang="en-US" altLang="en-US" dirty="0"/>
              <a:t>… </a:t>
            </a:r>
            <a:r>
              <a:rPr lang="en-US" altLang="en-US" dirty="0" smtClean="0"/>
              <a:t>all efforts managed </a:t>
            </a:r>
            <a:r>
              <a:rPr lang="en-US" altLang="en-US" dirty="0"/>
              <a:t>separately. </a:t>
            </a:r>
          </a:p>
          <a:p>
            <a:endParaRPr lang="en-US" dirty="0"/>
          </a:p>
        </p:txBody>
      </p:sp>
    </p:spTree>
    <p:extLst>
      <p:ext uri="{BB962C8B-B14F-4D97-AF65-F5344CB8AC3E}">
        <p14:creationId xmlns:p14="http://schemas.microsoft.com/office/powerpoint/2010/main" val="23554891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0987"/>
            <a:ext cx="8530046" cy="6289448"/>
          </a:xfrm>
        </p:spPr>
        <p:txBody>
          <a:bodyPr>
            <a:normAutofit fontScale="92500"/>
          </a:bodyPr>
          <a:lstStyle/>
          <a:p>
            <a:pPr>
              <a:lnSpc>
                <a:spcPct val="90000"/>
              </a:lnSpc>
            </a:pPr>
            <a:r>
              <a:rPr lang="en-US" altLang="en-US" dirty="0" smtClean="0"/>
              <a:t>Early 2000s: </a:t>
            </a:r>
            <a:r>
              <a:rPr lang="en-US" altLang="en-US" dirty="0"/>
              <a:t>Science requirements, tech requirements (80</a:t>
            </a:r>
            <a:r>
              <a:rPr lang="en-US" altLang="en-US" dirty="0" smtClean="0"/>
              <a:t>% </a:t>
            </a:r>
            <a:r>
              <a:rPr lang="en-US" altLang="en-US" dirty="0" err="1" smtClean="0"/>
              <a:t>flowdown</a:t>
            </a:r>
            <a:r>
              <a:rPr lang="en-US" altLang="en-US" dirty="0" smtClean="0"/>
              <a:t>), </a:t>
            </a:r>
            <a:r>
              <a:rPr lang="en-US" altLang="en-US" dirty="0"/>
              <a:t>WBS, </a:t>
            </a:r>
            <a:r>
              <a:rPr lang="en-US" altLang="en-US" dirty="0" smtClean="0"/>
              <a:t>management, antenna prototype efforts </a:t>
            </a:r>
            <a:r>
              <a:rPr lang="en-US" altLang="en-US" dirty="0"/>
              <a:t>underway</a:t>
            </a:r>
            <a:r>
              <a:rPr lang="en-US" altLang="en-US" dirty="0" smtClean="0"/>
              <a:t>…</a:t>
            </a:r>
          </a:p>
          <a:p>
            <a:pPr>
              <a:lnSpc>
                <a:spcPct val="90000"/>
              </a:lnSpc>
            </a:pPr>
            <a:r>
              <a:rPr lang="en-US" altLang="en-US" dirty="0" smtClean="0"/>
              <a:t>Feb 2003 – Bilateral (without Japan) project defined/signed – Y2000$562M.</a:t>
            </a:r>
          </a:p>
          <a:p>
            <a:pPr>
              <a:lnSpc>
                <a:spcPct val="90000"/>
              </a:lnSpc>
            </a:pPr>
            <a:r>
              <a:rPr lang="en-US" altLang="en-US" i="1" dirty="0" smtClean="0">
                <a:solidFill>
                  <a:srgbClr val="FFFF00"/>
                </a:solidFill>
              </a:rPr>
              <a:t>Antenna Dev process – build to print, or build to spec? Shootout designs?  Process weakly defined for a highly political process. Ultimately: four antenna types (3 x 12m design + 7m design). </a:t>
            </a:r>
          </a:p>
          <a:p>
            <a:pPr>
              <a:lnSpc>
                <a:spcPct val="90000"/>
              </a:lnSpc>
            </a:pPr>
            <a:r>
              <a:rPr lang="en-US" altLang="en-US" dirty="0" smtClean="0"/>
              <a:t>Difficulties balancing </a:t>
            </a:r>
            <a:r>
              <a:rPr lang="en-US" altLang="en-US" dirty="0"/>
              <a:t>Intellectual Property &amp; </a:t>
            </a:r>
            <a:r>
              <a:rPr lang="en-US" altLang="en-US" dirty="0" smtClean="0"/>
              <a:t>Risk; generated concept </a:t>
            </a:r>
            <a:r>
              <a:rPr lang="en-US" altLang="en-US" dirty="0"/>
              <a:t>of “Value” </a:t>
            </a:r>
            <a:r>
              <a:rPr lang="en-US" altLang="en-US" dirty="0" smtClean="0"/>
              <a:t>~observing </a:t>
            </a:r>
            <a:r>
              <a:rPr lang="en-US" altLang="en-US" dirty="0"/>
              <a:t>time. </a:t>
            </a:r>
            <a:r>
              <a:rPr lang="en-US" altLang="en-US" dirty="0" smtClean="0"/>
              <a:t> Much “Hidden </a:t>
            </a:r>
            <a:r>
              <a:rPr lang="en-US" altLang="en-US" dirty="0"/>
              <a:t>scope” –  </a:t>
            </a:r>
            <a:r>
              <a:rPr lang="en-US" altLang="en-US" dirty="0" smtClean="0"/>
              <a:t>incomplete </a:t>
            </a:r>
            <a:r>
              <a:rPr lang="en-US" altLang="en-US" dirty="0"/>
              <a:t>bottoms-up scope, budget, </a:t>
            </a:r>
            <a:r>
              <a:rPr lang="en-US" altLang="en-US" dirty="0" smtClean="0"/>
              <a:t>schedule estimate, system design. Tech reviews below PDR level.</a:t>
            </a:r>
            <a:endParaRPr lang="en-US" altLang="en-US" dirty="0"/>
          </a:p>
          <a:p>
            <a:pPr>
              <a:lnSpc>
                <a:spcPct val="90000"/>
              </a:lnSpc>
            </a:pPr>
            <a:endParaRPr lang="en-US" altLang="en-US" dirty="0"/>
          </a:p>
          <a:p>
            <a:endParaRPr lang="en-US" dirty="0"/>
          </a:p>
        </p:txBody>
      </p:sp>
    </p:spTree>
    <p:extLst>
      <p:ext uri="{BB962C8B-B14F-4D97-AF65-F5344CB8AC3E}">
        <p14:creationId xmlns:p14="http://schemas.microsoft.com/office/powerpoint/2010/main" val="6208596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1614</TotalTime>
  <Words>1933</Words>
  <Application>Microsoft Office PowerPoint</Application>
  <PresentationFormat>On-screen Show (4:3)</PresentationFormat>
  <Paragraphs>144</Paragraphs>
  <Slides>30</Slides>
  <Notes>9</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Calibri</vt:lpstr>
      <vt:lpstr>Symbol</vt:lpstr>
      <vt:lpstr>Wingdings</vt:lpstr>
      <vt:lpstr> Black </vt:lpstr>
      <vt:lpstr>Default Design</vt:lpstr>
      <vt:lpstr>PowerPoint Presentation</vt:lpstr>
      <vt:lpstr>This Talk</vt:lpstr>
      <vt:lpstr>ALMA</vt:lpstr>
      <vt:lpstr>ALMA – Major Elements</vt:lpstr>
      <vt:lpstr>PowerPoint Presentation</vt:lpstr>
      <vt:lpstr>PowerPoint Presentation</vt:lpstr>
      <vt:lpstr>PowerPoint Presentation</vt:lpstr>
      <vt:lpstr>In The Beginning…</vt:lpstr>
      <vt:lpstr>PowerPoint Presentation</vt:lpstr>
      <vt:lpstr>PowerPoint Presentation</vt:lpstr>
      <vt:lpstr>PowerPoint Presentation</vt:lpstr>
      <vt:lpstr>Joint ALMA Observatory</vt:lpstr>
      <vt:lpstr>PowerPoint Presentation</vt:lpstr>
      <vt:lpstr>ALMA Rebaselining</vt:lpstr>
      <vt:lpstr>PowerPoint Presentation</vt:lpstr>
      <vt:lpstr>PowerPoint Presentation</vt:lpstr>
      <vt:lpstr>PowerPoint Presentation</vt:lpstr>
      <vt:lpstr>Late Construction</vt:lpstr>
      <vt:lpstr>Stock in Warehouse – New Plan  Antenna arrival discounts stock</vt:lpstr>
      <vt:lpstr>Cultural Differences - wtf</vt:lpstr>
      <vt:lpstr>Echoes from Construction</vt:lpstr>
      <vt:lpstr>Changes? (TB)</vt:lpstr>
      <vt:lpstr>Some Lessons from ALMA</vt:lpstr>
      <vt:lpstr>PowerPoint Presentation</vt:lpstr>
      <vt:lpstr>PowerPoint Presentation</vt:lpstr>
      <vt:lpstr>PowerPoint Presentation</vt:lpstr>
      <vt:lpstr>Summary</vt:lpstr>
      <vt:lpstr>PowerPoint Presentation</vt:lpstr>
      <vt:lpstr>PowerPoint Presentation</vt:lpstr>
      <vt:lpstr>PowerPoint Presentation</vt:lpstr>
    </vt:vector>
  </TitlesOfParts>
  <Company>NRAO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Hellerman</dc:creator>
  <cp:lastModifiedBy>Tony Beasley</cp:lastModifiedBy>
  <cp:revision>183</cp:revision>
  <cp:lastPrinted>2013-11-03T20:43:48Z</cp:lastPrinted>
  <dcterms:created xsi:type="dcterms:W3CDTF">2013-10-31T15:35:07Z</dcterms:created>
  <dcterms:modified xsi:type="dcterms:W3CDTF">2017-08-25T13:51:42Z</dcterms:modified>
</cp:coreProperties>
</file>