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712" r:id="rId2"/>
    <p:sldMasterId id="2147483725" r:id="rId3"/>
  </p:sldMasterIdLst>
  <p:notesMasterIdLst>
    <p:notesMasterId r:id="rId32"/>
  </p:notesMasterIdLst>
  <p:handoutMasterIdLst>
    <p:handoutMasterId r:id="rId33"/>
  </p:handoutMasterIdLst>
  <p:sldIdLst>
    <p:sldId id="622" r:id="rId4"/>
    <p:sldId id="767" r:id="rId5"/>
    <p:sldId id="757" r:id="rId6"/>
    <p:sldId id="768" r:id="rId7"/>
    <p:sldId id="766" r:id="rId8"/>
    <p:sldId id="758" r:id="rId9"/>
    <p:sldId id="733" r:id="rId10"/>
    <p:sldId id="759" r:id="rId11"/>
    <p:sldId id="664" r:id="rId12"/>
    <p:sldId id="763" r:id="rId13"/>
    <p:sldId id="771" r:id="rId14"/>
    <p:sldId id="772" r:id="rId15"/>
    <p:sldId id="769" r:id="rId16"/>
    <p:sldId id="760" r:id="rId17"/>
    <p:sldId id="754" r:id="rId18"/>
    <p:sldId id="721" r:id="rId19"/>
    <p:sldId id="756" r:id="rId20"/>
    <p:sldId id="661" r:id="rId21"/>
    <p:sldId id="639" r:id="rId22"/>
    <p:sldId id="752" r:id="rId23"/>
    <p:sldId id="761" r:id="rId24"/>
    <p:sldId id="770" r:id="rId25"/>
    <p:sldId id="773" r:id="rId26"/>
    <p:sldId id="774" r:id="rId27"/>
    <p:sldId id="724" r:id="rId28"/>
    <p:sldId id="668" r:id="rId29"/>
    <p:sldId id="765" r:id="rId30"/>
    <p:sldId id="764" r:id="rId31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5"/>
    <a:srgbClr val="00000A"/>
    <a:srgbClr val="080808"/>
    <a:srgbClr val="0A0A0A"/>
    <a:srgbClr val="3FDDFD"/>
    <a:srgbClr val="FF3399"/>
    <a:srgbClr val="0A0A0C"/>
    <a:srgbClr val="FF5050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48" autoAdjust="0"/>
  </p:normalViewPr>
  <p:slideViewPr>
    <p:cSldViewPr>
      <p:cViewPr>
        <p:scale>
          <a:sx n="72" d="100"/>
          <a:sy n="72" d="100"/>
        </p:scale>
        <p:origin x="-822" y="-60"/>
      </p:cViewPr>
      <p:guideLst>
        <p:guide orient="horz" pos="981"/>
        <p:guide pos="2880"/>
      </p:guideLst>
    </p:cSldViewPr>
  </p:slideViewPr>
  <p:outlineViewPr>
    <p:cViewPr>
      <p:scale>
        <a:sx n="33" d="100"/>
        <a:sy n="33" d="100"/>
      </p:scale>
      <p:origin x="0" y="-597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notesViewPr>
    <p:cSldViewPr>
      <p:cViewPr varScale="1">
        <p:scale>
          <a:sx n="53" d="100"/>
          <a:sy n="53" d="100"/>
        </p:scale>
        <p:origin x="26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9.xml"/><Relationship Id="rId7" Type="http://schemas.openxmlformats.org/officeDocument/2006/relationships/slide" Target="slides/slide18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10" Type="http://schemas.openxmlformats.org/officeDocument/2006/relationships/slide" Target="slides/slide26.xml"/><Relationship Id="rId4" Type="http://schemas.openxmlformats.org/officeDocument/2006/relationships/slide" Target="slides/slide13.xml"/><Relationship Id="rId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Tsys</c:v>
                </c:pt>
              </c:strCache>
            </c:strRef>
          </c:tx>
          <c:spPr>
            <a:ln w="25400" cap="rnd">
              <a:noFill/>
            </a:ln>
            <a:effectLst>
              <a:glow rad="139700">
                <a:schemeClr val="dk1">
                  <a:tint val="88500"/>
                  <a:satMod val="175000"/>
                  <a:alpha val="14000"/>
                </a:schemeClr>
              </a:glow>
            </a:effectLst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  <a:effectLst>
                <a:glow rad="63500">
                  <a:schemeClr val="dk1">
                    <a:tint val="88500"/>
                    <a:satMod val="175000"/>
                    <a:alpha val="25000"/>
                  </a:schemeClr>
                </a:glow>
              </a:effectLst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89E5A02-E3AC-4FE0-BEFA-144A27E8AA00}" type="CELLRANGE">
                      <a:rPr lang="en-US"/>
                      <a:pPr/>
                      <a:t>[CELLRANGE]</a:t>
                    </a:fld>
                    <a:endParaRPr lang="en-A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99FD7C-F750-4528-A1D8-9DE83AD56BBD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F438D43-78EA-431B-B10B-2CC3022795D9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fld id="{60451B9F-D04C-406A-9751-1CA3E9712CD6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E923096-8BEE-48FD-BADD-77C7C83BD59E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EEA2566-D494-463D-8FC5-D5F0577B2216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fld id="{F5991012-0E12-4E64-8862-0CF9CD55EF79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trendline>
            <c:spPr>
              <a:ln w="25400" cap="rnd">
                <a:solidFill>
                  <a:schemeClr val="dk1">
                    <a:tint val="88500"/>
                    <a:alpha val="50000"/>
                  </a:schemeClr>
                </a:solidFill>
              </a:ln>
              <a:effectLst/>
            </c:spPr>
            <c:trendlineType val="exp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1960</c:v>
                </c:pt>
                <c:pt idx="4">
                  <c:v>1960</c:v>
                </c:pt>
                <c:pt idx="5">
                  <c:v>1965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2020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1000</c:v>
                </c:pt>
                <c:pt idx="1">
                  <c:v>300</c:v>
                </c:pt>
                <c:pt idx="2">
                  <c:v>100</c:v>
                </c:pt>
                <c:pt idx="5">
                  <c:v>50</c:v>
                </c:pt>
                <c:pt idx="6">
                  <c:v>20</c:v>
                </c:pt>
                <c:pt idx="7">
                  <c:v>10</c:v>
                </c:pt>
                <c:pt idx="9">
                  <c:v>0.3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Sheet1!$C$2:$C$11</c15:f>
                <c15:dlblRangeCache>
                  <c:ptCount val="10"/>
                  <c:pt idx="0">
                    <c:v>Vacuum tube</c:v>
                  </c:pt>
                  <c:pt idx="1">
                    <c:v>Crystal mixer</c:v>
                  </c:pt>
                  <c:pt idx="2">
                    <c:v>Paramp</c:v>
                  </c:pt>
                  <c:pt idx="3">
                    <c:v>Masers</c:v>
                  </c:pt>
                  <c:pt idx="4">
                    <c:v>Diode mixers</c:v>
                  </c:pt>
                  <c:pt idx="5">
                    <c:v>Cooled transisters</c:v>
                  </c:pt>
                  <c:pt idx="6">
                    <c:v>GaAs FET</c:v>
                  </c:pt>
                  <c:pt idx="7">
                    <c:v>HEMT</c:v>
                  </c:pt>
                  <c:pt idx="8">
                    <c:v>SIS</c:v>
                  </c:pt>
                  <c:pt idx="9">
                    <c:v>Superconducting paramp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 cap="rnd">
              <a:noFill/>
            </a:ln>
            <a:effectLst>
              <a:glow rad="139700">
                <a:schemeClr val="dk1">
                  <a:tint val="55000"/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dk1">
                  <a:tint val="55000"/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dk1">
                    <a:tint val="55000"/>
                    <a:satMod val="175000"/>
                    <a:alpha val="25000"/>
                  </a:schemeClr>
                </a:glo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Sheet1!$A$2:$A$11</c:f>
              <c:numCache>
                <c:formatCode>General</c:formatCod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1960</c:v>
                </c:pt>
                <c:pt idx="4">
                  <c:v>1960</c:v>
                </c:pt>
                <c:pt idx="5">
                  <c:v>1965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2020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7753600"/>
        <c:axId val="37755520"/>
      </c:scatterChart>
      <c:valAx>
        <c:axId val="37753600"/>
        <c:scaling>
          <c:orientation val="minMax"/>
          <c:max val="2040"/>
          <c:min val="194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dirty="0" smtClean="0">
                    <a:solidFill>
                      <a:schemeClr val="tx1"/>
                    </a:solidFill>
                  </a:rPr>
                  <a:t>Date</a:t>
                </a:r>
                <a:endParaRPr lang="en-AU" sz="20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5520"/>
        <c:crossesAt val="0.1"/>
        <c:crossBetween val="midCat"/>
      </c:valAx>
      <c:valAx>
        <c:axId val="377555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dirty="0" err="1" smtClean="0">
                    <a:solidFill>
                      <a:schemeClr val="tx1"/>
                    </a:solidFill>
                  </a:rPr>
                  <a:t>Tsys</a:t>
                </a:r>
                <a:r>
                  <a:rPr lang="en-AU" sz="2000" dirty="0" smtClean="0">
                    <a:solidFill>
                      <a:schemeClr val="tx1"/>
                    </a:solidFill>
                  </a:rPr>
                  <a:t>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3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5000"/>
      </a:schemeClr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FF34C4-A5B9-4AA4-986A-0E16A35047B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828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defTabSz="955679" eaLnBrk="1" hangingPunct="1">
              <a:defRPr sz="13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algn="r" defTabSz="955679" eaLnBrk="1" hangingPunct="1">
              <a:defRPr sz="13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4654"/>
            <a:ext cx="4985772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4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defTabSz="955679" eaLnBrk="1" hangingPunct="1">
              <a:defRPr sz="1300"/>
            </a:lvl1pPr>
          </a:lstStyle>
          <a:p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4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algn="r" defTabSz="955679" eaLnBrk="1" hangingPunct="1">
              <a:defRPr sz="1300"/>
            </a:lvl1pPr>
          </a:lstStyle>
          <a:p>
            <a:fld id="{A1304707-9AFA-4A6C-B203-0FFDA5A0159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3881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817AA-6396-434E-A3A7-DCB003879F2E}" type="slidenum">
              <a:rPr lang="en-AU"/>
              <a:pPr/>
              <a:t>1</a:t>
            </a:fld>
            <a:endParaRPr lang="en-AU" dirty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82675" y="865188"/>
            <a:ext cx="4637088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52" y="4719274"/>
            <a:ext cx="4985772" cy="417882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6" tIns="47778" rIns="95556" bIns="47778"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209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Dyce &amp; </a:t>
            </a:r>
            <a:r>
              <a:rPr lang="en-AU" dirty="0" err="1" smtClean="0"/>
              <a:t>Pettengill</a:t>
            </a:r>
            <a:r>
              <a:rPr lang="en-AU" dirty="0" smtClean="0"/>
              <a:t> AJ 73, p351 (1967)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4707-9AFA-4A6C-B203-0FFDA5A01597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0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00001-078A-4823-A04F-13CBBA34AE5E}" type="slidenum">
              <a:rPr lang="en-AU" altLang="en-US"/>
              <a:pPr/>
              <a:t>13</a:t>
            </a:fld>
            <a:endParaRPr lang="en-AU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2175"/>
            <a:ext cx="4783137" cy="358775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4100"/>
            <a:ext cx="5207000" cy="43084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562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BE7ED-3A13-46E7-A331-1987F474A17A}" type="slidenum">
              <a:rPr lang="en-AU" smtClean="0"/>
              <a:pPr/>
              <a:t>15</a:t>
            </a:fld>
            <a:endParaRPr lang="en-AU" smtClean="0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46425" y="9420303"/>
            <a:ext cx="2941740" cy="4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2" tIns="47711" rIns="95422" bIns="47711" anchor="b"/>
          <a:lstStyle/>
          <a:p>
            <a:pPr algn="r" defTabSz="954421" eaLnBrk="1" hangingPunct="1"/>
            <a:fld id="{94634DF5-7A37-4A36-89F0-B9A5485774DA}" type="slidenum">
              <a:rPr lang="en-AU" sz="1400"/>
              <a:pPr algn="r" defTabSz="954421" eaLnBrk="1" hangingPunct="1"/>
              <a:t>15</a:t>
            </a:fld>
            <a:endParaRPr lang="en-AU" sz="1400" dirty="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54587" cy="3717925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422" tIns="47711" rIns="95422" bIns="47711"/>
          <a:lstStyle/>
          <a:p>
            <a:pPr eaLnBrk="1" hangingPunct="1"/>
            <a:r>
              <a:rPr lang="en-US" dirty="0" smtClean="0"/>
              <a:t>Added for RRI talk, copy back to URSI</a:t>
            </a:r>
          </a:p>
        </p:txBody>
      </p:sp>
    </p:spTree>
    <p:extLst>
      <p:ext uri="{BB962C8B-B14F-4D97-AF65-F5344CB8AC3E}">
        <p14:creationId xmlns:p14="http://schemas.microsoft.com/office/powerpoint/2010/main" val="317374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Information from Brian Cooper and Marian </a:t>
            </a:r>
            <a:r>
              <a:rPr lang="en-AU" dirty="0" err="1" smtClean="0"/>
              <a:t>Pospieszalski</a:t>
            </a:r>
            <a:endParaRPr lang="en-AU" dirty="0" smtClean="0"/>
          </a:p>
          <a:p>
            <a:r>
              <a:rPr lang="en-AU" dirty="0" smtClean="0"/>
              <a:t>Maser discovered 1953 (Nobel prize Townes, Basov and Prokhorov 1964)</a:t>
            </a:r>
          </a:p>
          <a:p>
            <a:r>
              <a:rPr lang="en-AU" dirty="0" smtClean="0"/>
              <a:t>Updated after discussion with Sandy </a:t>
            </a:r>
            <a:r>
              <a:rPr lang="en-AU" dirty="0" err="1" smtClean="0"/>
              <a:t>Weinreb</a:t>
            </a:r>
            <a:r>
              <a:rPr lang="en-AU" dirty="0" smtClean="0"/>
              <a:t> Sep 2014</a:t>
            </a:r>
          </a:p>
          <a:p>
            <a:r>
              <a:rPr lang="en-AU" dirty="0" smtClean="0"/>
              <a:t>Maser for Radio Astronomy </a:t>
            </a:r>
            <a:r>
              <a:rPr lang="en-AU" dirty="0" err="1" smtClean="0"/>
              <a:t>Giordmaine</a:t>
            </a:r>
            <a:r>
              <a:rPr lang="en-AU" dirty="0" smtClean="0"/>
              <a:t> et al </a:t>
            </a:r>
            <a:r>
              <a:rPr lang="en-AU" dirty="0" err="1" smtClean="0"/>
              <a:t>Proc</a:t>
            </a:r>
            <a:r>
              <a:rPr lang="en-AU" dirty="0" smtClean="0"/>
              <a:t> IRE, 47 pp1062 (1959)</a:t>
            </a:r>
          </a:p>
          <a:p>
            <a:r>
              <a:rPr lang="en-AU" dirty="0" smtClean="0"/>
              <a:t>Multi-element: 1987 Greenbank,</a:t>
            </a:r>
            <a:r>
              <a:rPr lang="en-AU" baseline="0" dirty="0" smtClean="0"/>
              <a:t> 1996 Parkes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4707-9AFA-4A6C-B203-0FFDA5A01597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57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Added July 2015</a:t>
            </a: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4707-9AFA-4A6C-B203-0FFDA5A01597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305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FFT was known since Gauss 1805 and reinvented many times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30621-E90D-4F82-AEDF-7657C2DFDD7C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375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0012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From Dan </a:t>
            </a:r>
            <a:r>
              <a:rPr lang="en-AU" dirty="0" err="1" smtClean="0"/>
              <a:t>Werthimer</a:t>
            </a:r>
            <a:r>
              <a:rPr lang="en-AU" dirty="0" smtClean="0"/>
              <a:t> 2015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4707-9AFA-4A6C-B203-0FFDA5A01597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25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from </a:t>
            </a:r>
            <a:r>
              <a:rPr lang="en-AU" dirty="0" err="1" smtClean="0"/>
              <a:t>Pawsey</a:t>
            </a:r>
            <a:r>
              <a:rPr lang="en-AU" smtClean="0"/>
              <a:t> note </a:t>
            </a:r>
            <a:r>
              <a:rPr lang="en-AU" dirty="0" smtClean="0"/>
              <a:t>July 19 1962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4707-9AFA-4A6C-B203-0FFDA5A01597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860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from </a:t>
            </a:r>
            <a:r>
              <a:rPr lang="en-AU" dirty="0" err="1" smtClean="0"/>
              <a:t>Pawsey</a:t>
            </a:r>
            <a:r>
              <a:rPr lang="en-AU" smtClean="0"/>
              <a:t> note </a:t>
            </a:r>
            <a:r>
              <a:rPr lang="en-AU" dirty="0" smtClean="0"/>
              <a:t>July 19 1962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4707-9AFA-4A6C-B203-0FFDA5A01597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18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Woolley statement from William McCrea Woolley memoir</a:t>
            </a:r>
          </a:p>
          <a:p>
            <a:r>
              <a:rPr lang="en-AU" dirty="0" smtClean="0"/>
              <a:t>http://www.asap.unimelb.edu.au/bsparcs/aasmemoirs/woolley.htm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4707-9AFA-4A6C-B203-0FFDA5A01597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76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5AE73-BF73-4B63-B9E7-1319A4F80CEA}" type="slidenum">
              <a:rPr lang="en-AU" smtClean="0"/>
              <a:pPr/>
              <a:t>26</a:t>
            </a:fld>
            <a:endParaRPr lang="en-AU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51816" y="943084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6" tIns="47773" rIns="95546" bIns="47773" anchor="b"/>
          <a:lstStyle/>
          <a:p>
            <a:pPr algn="r" defTabSz="955663" eaLnBrk="1" hangingPunct="1"/>
            <a:fld id="{A9C8E70B-F110-49B2-9670-339944098EDB}" type="slidenum">
              <a:rPr lang="en-AU" sz="1400"/>
              <a:pPr algn="r" defTabSz="955663" eaLnBrk="1" hangingPunct="1"/>
              <a:t>26</a:t>
            </a:fld>
            <a:endParaRPr lang="en-AU" sz="14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865188"/>
            <a:ext cx="4638675" cy="3479800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9275"/>
            <a:ext cx="4985772" cy="4178827"/>
          </a:xfrm>
          <a:noFill/>
          <a:ln/>
        </p:spPr>
        <p:txBody>
          <a:bodyPr lIns="95546" tIns="47773" rIns="95546" bIns="4777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408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4707-9AFA-4A6C-B203-0FFDA5A01597}" type="slidenum">
              <a:rPr lang="en-AU" smtClean="0">
                <a:solidFill>
                  <a:srgbClr val="000000"/>
                </a:solidFill>
              </a:rPr>
              <a:pPr/>
              <a:t>28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8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EBF82-52AD-4420-9B6D-7AFBA01812E7}" type="slidenum">
              <a:rPr lang="en-AU" altLang="en-US"/>
              <a:pPr/>
              <a:t>4</a:t>
            </a:fld>
            <a:endParaRPr lang="en-AU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2175"/>
            <a:ext cx="4783137" cy="358775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4100"/>
            <a:ext cx="5207000" cy="4308475"/>
          </a:xfrm>
        </p:spPr>
        <p:txBody>
          <a:bodyPr/>
          <a:lstStyle/>
          <a:p>
            <a:r>
              <a:rPr lang="en-US" altLang="en-US" dirty="0"/>
              <a:t>Table 1: Taken from “Exploration of the unknown”</a:t>
            </a:r>
          </a:p>
          <a:p>
            <a:r>
              <a:rPr lang="en-US" altLang="en-US" dirty="0"/>
              <a:t>NB this is a very exclusive list (all 5 co-authors had to agree).  It doesn’t include double pulsar or Deuterium</a:t>
            </a:r>
            <a:endParaRPr lang="en-AU" altLang="en-US" dirty="0"/>
          </a:p>
          <a:p>
            <a:r>
              <a:rPr lang="en-AU" altLang="en-US" i="0" dirty="0"/>
              <a:t># This is a short list covering only metre and centimetre wavelengths</a:t>
            </a:r>
            <a:r>
              <a:rPr lang="en-AU" altLang="en-US" i="0" dirty="0" smtClean="0"/>
              <a:t>.</a:t>
            </a:r>
          </a:p>
          <a:p>
            <a:r>
              <a:rPr lang="en-AU" altLang="en-US" i="0" dirty="0" smtClean="0"/>
              <a:t>Serendipity removed from this version</a:t>
            </a:r>
            <a:endParaRPr lang="en-AU" altLang="en-US" i="0" dirty="0"/>
          </a:p>
        </p:txBody>
      </p:sp>
    </p:spTree>
    <p:extLst>
      <p:ext uri="{BB962C8B-B14F-4D97-AF65-F5344CB8AC3E}">
        <p14:creationId xmlns:p14="http://schemas.microsoft.com/office/powerpoint/2010/main" val="334068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CBDA7-946A-4ADC-A78B-12B45E5AF351}" type="slidenum">
              <a:rPr lang="en-AU" altLang="en-US"/>
              <a:pPr/>
              <a:t>5</a:t>
            </a:fld>
            <a:endParaRPr lang="en-AU" alt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2175"/>
            <a:ext cx="4783137" cy="3587750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4100"/>
            <a:ext cx="5207000" cy="4308475"/>
          </a:xfrm>
        </p:spPr>
        <p:txBody>
          <a:bodyPr/>
          <a:lstStyle/>
          <a:p>
            <a:r>
              <a:rPr lang="en-US" altLang="en-US"/>
              <a:t>Table 1: Taken from “Exploration of the unknown”</a:t>
            </a:r>
          </a:p>
          <a:p>
            <a:endParaRPr lang="en-US" altLang="en-US"/>
          </a:p>
          <a:p>
            <a:r>
              <a:rPr lang="en-US" altLang="en-US"/>
              <a:t>the number of discoveries made with special purpose instruments</a:t>
            </a:r>
          </a:p>
          <a:p>
            <a:r>
              <a:rPr lang="en-US" altLang="en-US"/>
              <a:t>has declined.  Cf Harwitt</a:t>
            </a:r>
          </a:p>
          <a:p>
            <a:r>
              <a:rPr lang="en-US" altLang="en-US"/>
              <a:t>Possible reasons:</a:t>
            </a:r>
          </a:p>
          <a:p>
            <a:r>
              <a:rPr lang="en-US" altLang="en-US"/>
              <a:t>-  Its easier to use existing general purpose instruments</a:t>
            </a:r>
          </a:p>
          <a:p>
            <a:r>
              <a:rPr lang="en-US" altLang="en-US"/>
              <a:t>-  The people who can build special purpose instruments have gone</a:t>
            </a:r>
          </a:p>
          <a:p>
            <a:r>
              <a:rPr lang="en-US" altLang="en-US"/>
              <a:t>-  the discoveries which can be made without the big science</a:t>
            </a:r>
          </a:p>
          <a:p>
            <a:r>
              <a:rPr lang="en-US" altLang="en-US"/>
              <a:t>   instruments (sensitivity...) have all been made.</a:t>
            </a:r>
            <a:endParaRPr lang="en-AU" altLang="en-US"/>
          </a:p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87651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Telescope data from “Radio Telescopes”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4707-9AFA-4A6C-B203-0FFDA5A01597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72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EB8CA-5DF9-4127-A64E-F48EA48DA672}" type="slidenum">
              <a:rPr lang="en-AU" smtClean="0"/>
              <a:pPr/>
              <a:t>7</a:t>
            </a:fld>
            <a:endParaRPr lang="en-AU" smtClean="0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51816" y="943084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6" tIns="47773" rIns="95546" bIns="47773" anchor="b"/>
          <a:lstStyle/>
          <a:p>
            <a:pPr algn="r" defTabSz="955663" eaLnBrk="1" hangingPunct="1"/>
            <a:fld id="{38411C41-B6BB-42FD-B094-C34FDAEC544C}" type="slidenum">
              <a:rPr lang="en-AU" sz="1400"/>
              <a:pPr algn="r" defTabSz="955663" eaLnBrk="1" hangingPunct="1"/>
              <a:t>7</a:t>
            </a:fld>
            <a:endParaRPr lang="en-AU" sz="1400" dirty="0"/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546" tIns="47773" rIns="95546" bIns="4777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1155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dirty="0" smtClean="0"/>
              <a:t>Removed WSRT</a:t>
            </a:r>
          </a:p>
          <a:p>
            <a:pPr lvl="1"/>
            <a:r>
              <a:rPr lang="en-AU" dirty="0" smtClean="0"/>
              <a:t>HI and dark matter (1978)</a:t>
            </a:r>
          </a:p>
          <a:p>
            <a:r>
              <a:rPr lang="en-AU" dirty="0" smtClean="0"/>
              <a:t>Dark matter – started in 1972 (</a:t>
            </a:r>
            <a:r>
              <a:rPr lang="en-AU" dirty="0" err="1" smtClean="0"/>
              <a:t>Rogstad</a:t>
            </a:r>
            <a:r>
              <a:rPr lang="en-AU" baseline="0" dirty="0" smtClean="0"/>
              <a:t> and </a:t>
            </a:r>
            <a:r>
              <a:rPr lang="en-AU" baseline="0" dirty="0" err="1" smtClean="0"/>
              <a:t>Shostack</a:t>
            </a:r>
            <a:r>
              <a:rPr lang="en-AU" baseline="0" dirty="0" smtClean="0"/>
              <a:t>) then </a:t>
            </a:r>
            <a:r>
              <a:rPr lang="en-AU" baseline="0" dirty="0" err="1" smtClean="0"/>
              <a:t>Bosma</a:t>
            </a:r>
            <a:r>
              <a:rPr lang="en-AU" baseline="0" dirty="0" smtClean="0"/>
              <a:t> WSRT 1978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4707-9AFA-4A6C-B203-0FFDA5A01597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3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6DEDB-E6DE-4AC1-9BBB-3CA3DE508A01}" type="slidenum">
              <a:rPr lang="en-AU" smtClean="0"/>
              <a:pPr/>
              <a:t>9</a:t>
            </a:fld>
            <a:endParaRPr lang="en-A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3120">
              <a:defRPr/>
            </a:pPr>
            <a:r>
              <a:rPr lang="en-AU" dirty="0"/>
              <a:t>June 1961</a:t>
            </a:r>
          </a:p>
          <a:p>
            <a:pPr defTabSz="913120">
              <a:defRPr/>
            </a:pPr>
            <a:r>
              <a:rPr lang="en-AU" dirty="0"/>
              <a:t>4C aerials</a:t>
            </a:r>
          </a:p>
          <a:p>
            <a:r>
              <a:rPr lang="en-AU" dirty="0"/>
              <a:t>7 years after Christiansen</a:t>
            </a:r>
          </a:p>
          <a:p>
            <a:r>
              <a:rPr lang="en-AU" dirty="0"/>
              <a:t>Similar results now being obtained by LOFAR &amp; MWA!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Removed:  </a:t>
            </a:r>
            <a:r>
              <a:rPr lang="en-AU" sz="1200" dirty="0" smtClean="0"/>
              <a:t>Now Moore’s law and the massive improvements in computing power give us LOFAR and MWA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35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Replace Cyril Hazard picture</a:t>
            </a:r>
          </a:p>
          <a:p>
            <a:r>
              <a:rPr lang="en-US" altLang="en-US" smtClean="0"/>
              <a:t>Add 3C273 optical id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3265B7-8B5A-416D-A241-B82DCE02F07A}" type="slidenum">
              <a:rPr lang="en-US" altLang="en-US" sz="1200" smtClean="0">
                <a:solidFill>
                  <a:srgbClr val="000000"/>
                </a:solidFill>
              </a:rPr>
              <a:pPr/>
              <a:t>10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5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33475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1335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773488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  <a:p>
            <a:endParaRPr lang="en-AU"/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B6247F-B2C4-467A-A812-2A7F7E81FFC7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117770" name="Picture 10" descr="CSIRO Logo Blue Reverse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3188" y="5373688"/>
            <a:ext cx="1228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669B-8B29-4DEF-BDA5-23663E3F0CE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15888"/>
            <a:ext cx="2068513" cy="5556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057900" cy="5556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FEA2-84DC-4F39-8570-CAE002919C3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213" y="1158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95446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92663" y="1557338"/>
            <a:ext cx="395605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3667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5075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407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4A08E2-7C71-4B30-96D7-3D4EFAB6CA3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33475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1335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773488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B6247F-B2C4-467A-A812-2A7F7E81FFC7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  <p:pic>
        <p:nvPicPr>
          <p:cNvPr id="117770" name="Picture 10" descr="CSIRO Logo Blue Reverse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3188" y="5373688"/>
            <a:ext cx="1228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53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EF8D-6A58-4C33-8EAF-28AFCDD6FC9C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7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2DBB8-3525-40E5-BFD7-1C872BFEA306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9544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557338"/>
            <a:ext cx="39560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0C317-3560-4DEC-A942-5F5263C1A82E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1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6B7D2-9C32-44B4-858F-319E10EDD043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23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F966-D53A-44F7-8BE6-C63B07E24A17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3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1D321-D0DB-4F75-B389-584AEA663E29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6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EF8D-6A58-4C33-8EAF-28AFCDD6FC9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E73D-D8BC-432A-AD5F-BC56FE346691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43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85A88-B04D-4005-BCAD-F19489D4299E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99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669B-8B29-4DEF-BDA5-23663E3F0CE3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68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15888"/>
            <a:ext cx="2068513" cy="5556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057900" cy="5556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FEA2-84DC-4F39-8570-CAE002919C38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22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213" y="1158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95446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92663" y="1557338"/>
            <a:ext cx="395605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3667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5075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407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4A08E2-7C71-4B30-96D7-3D4EFAB6CA39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19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33475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1335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773488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B6247F-B2C4-467A-A812-2A7F7E81FFC7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  <p:pic>
        <p:nvPicPr>
          <p:cNvPr id="117770" name="Picture 10" descr="CSIRO Logo Blue Reverse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3188" y="5373688"/>
            <a:ext cx="1228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7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EF8D-6A58-4C33-8EAF-28AFCDD6FC9C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46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2DBB8-3525-40E5-BFD7-1C872BFEA306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46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9544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557338"/>
            <a:ext cx="39560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0C317-3560-4DEC-A942-5F5263C1A82E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09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6B7D2-9C32-44B4-858F-319E10EDD043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2DBB8-3525-40E5-BFD7-1C872BFEA30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F966-D53A-44F7-8BE6-C63B07E24A17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88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1D321-D0DB-4F75-B389-584AEA663E29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98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E73D-D8BC-432A-AD5F-BC56FE346691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56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85A88-B04D-4005-BCAD-F19489D4299E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6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669B-8B29-4DEF-BDA5-23663E3F0CE3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97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15888"/>
            <a:ext cx="2068513" cy="5556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057900" cy="5556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FEA2-84DC-4F39-8570-CAE002919C38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82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213" y="1158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95446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92663" y="1557338"/>
            <a:ext cx="395605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3667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5075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407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4A08E2-7C71-4B30-96D7-3D4EFAB6CA39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5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9544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557338"/>
            <a:ext cx="39560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0C317-3560-4DEC-A942-5F5263C1A82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6B7D2-9C32-44B4-858F-319E10EDD04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F966-D53A-44F7-8BE6-C63B07E24A1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1D321-D0DB-4F75-B389-584AEA663E2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E73D-D8BC-432A-AD5F-BC56FE34669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85A88-B04D-4005-BCAD-F19489D4299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chemeClr val="bg1"/>
            </a:gs>
            <a:gs pos="70000">
              <a:srgbClr val="181CC7"/>
            </a:gs>
            <a:gs pos="88000">
              <a:schemeClr val="accent5">
                <a:lumMod val="75000"/>
              </a:schemeClr>
            </a:gs>
            <a:gs pos="100000">
              <a:srgbClr val="3FDD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-12700" y="1524000"/>
            <a:ext cx="9204325" cy="5937448"/>
            <a:chOff x="-8" y="960"/>
            <a:chExt cx="5798" cy="3396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hidden">
            <a:xfrm>
              <a:off x="-8" y="960"/>
              <a:ext cx="5798" cy="27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6740" name="Rectangle 4"/>
            <p:cNvSpPr>
              <a:spLocks noChangeArrowheads="1"/>
            </p:cNvSpPr>
            <p:nvPr/>
          </p:nvSpPr>
          <p:spPr bwMode="hidden">
            <a:xfrm>
              <a:off x="-8" y="3744"/>
              <a:ext cx="5798" cy="61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92213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80629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66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075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AU"/>
              <a:t>R. Ekers</a:t>
            </a:r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05B346E6-871E-4C63-91F7-FFFF6979F4BF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116746" name="Picture 10" descr="CSIRO Logo Blue Reversed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34050"/>
            <a:ext cx="10271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10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chemeClr val="bg1"/>
            </a:gs>
            <a:gs pos="70000">
              <a:srgbClr val="181CC7"/>
            </a:gs>
            <a:gs pos="88000">
              <a:schemeClr val="accent5">
                <a:lumMod val="75000"/>
              </a:schemeClr>
            </a:gs>
            <a:gs pos="100000">
              <a:srgbClr val="3FDD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 userDrawn="1"/>
        </p:nvGrpSpPr>
        <p:grpSpPr bwMode="auto">
          <a:xfrm>
            <a:off x="-12700" y="1524000"/>
            <a:ext cx="9204325" cy="5937448"/>
            <a:chOff x="-8" y="960"/>
            <a:chExt cx="5798" cy="3396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hidden">
            <a:xfrm>
              <a:off x="-8" y="960"/>
              <a:ext cx="5798" cy="27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6740" name="Rectangle 4"/>
            <p:cNvSpPr>
              <a:spLocks noChangeArrowheads="1"/>
            </p:cNvSpPr>
            <p:nvPr/>
          </p:nvSpPr>
          <p:spPr bwMode="hidden">
            <a:xfrm>
              <a:off x="-8" y="3744"/>
              <a:ext cx="5798" cy="61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92213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80629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66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075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05B346E6-871E-4C63-91F7-FFFF6979F4BF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  <p:pic>
        <p:nvPicPr>
          <p:cNvPr id="116746" name="Picture 10" descr="CSIRO Logo Blue Reversed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34050"/>
            <a:ext cx="10271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0241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chemeClr val="bg1"/>
            </a:gs>
            <a:gs pos="70000">
              <a:srgbClr val="181CC7"/>
            </a:gs>
            <a:gs pos="88000">
              <a:schemeClr val="accent5">
                <a:lumMod val="75000"/>
              </a:schemeClr>
            </a:gs>
            <a:gs pos="100000">
              <a:srgbClr val="3FDD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 userDrawn="1"/>
        </p:nvGrpSpPr>
        <p:grpSpPr bwMode="auto">
          <a:xfrm>
            <a:off x="-12700" y="1524000"/>
            <a:ext cx="9204325" cy="5937448"/>
            <a:chOff x="-8" y="960"/>
            <a:chExt cx="5798" cy="3396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hidden">
            <a:xfrm>
              <a:off x="-8" y="960"/>
              <a:ext cx="5798" cy="27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6740" name="Rectangle 4"/>
            <p:cNvSpPr>
              <a:spLocks noChangeArrowheads="1"/>
            </p:cNvSpPr>
            <p:nvPr/>
          </p:nvSpPr>
          <p:spPr bwMode="hidden">
            <a:xfrm>
              <a:off x="-8" y="3744"/>
              <a:ext cx="5798" cy="61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92213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80629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66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075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AU">
                <a:solidFill>
                  <a:srgbClr val="000080"/>
                </a:solidFill>
              </a:rPr>
              <a:t>R. Ekers</a:t>
            </a:r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05B346E6-871E-4C63-91F7-FFFF6979F4BF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  <p:pic>
        <p:nvPicPr>
          <p:cNvPr id="116746" name="Picture 10" descr="CSIRO Logo Blue Reversed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34050"/>
            <a:ext cx="10271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6158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23900" y="692697"/>
            <a:ext cx="7696200" cy="1296144"/>
          </a:xfrm>
        </p:spPr>
        <p:txBody>
          <a:bodyPr/>
          <a:lstStyle/>
          <a:p>
            <a:pPr algn="ctr"/>
            <a:r>
              <a:rPr lang="en-AU" sz="4000" dirty="0"/>
              <a:t>Impact of New Generation of User Oriented Radio Telescopes</a:t>
            </a:r>
            <a:endParaRPr lang="en-AU" i="1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204864"/>
            <a:ext cx="7162800" cy="3600400"/>
          </a:xfrm>
        </p:spPr>
        <p:txBody>
          <a:bodyPr/>
          <a:lstStyle/>
          <a:p>
            <a:endParaRPr lang="en-US" sz="2800" dirty="0"/>
          </a:p>
          <a:p>
            <a:r>
              <a:rPr lang="en-US" dirty="0"/>
              <a:t>The Golden Anniversary of the 1960’s:</a:t>
            </a:r>
            <a:endParaRPr lang="en-AU" dirty="0"/>
          </a:p>
          <a:p>
            <a:r>
              <a:rPr lang="en-US" dirty="0"/>
              <a:t>The Golden Years of Radio Astronomy</a:t>
            </a:r>
            <a:endParaRPr lang="en-AU" dirty="0"/>
          </a:p>
          <a:p>
            <a:r>
              <a:rPr lang="en-AU" dirty="0" smtClean="0"/>
              <a:t>HRA - IAU GA Hawaii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5</a:t>
            </a:r>
            <a:r>
              <a:rPr lang="en-AU" sz="2400" dirty="0" smtClean="0"/>
              <a:t> Aug 2015</a:t>
            </a:r>
          </a:p>
          <a:p>
            <a:pPr>
              <a:lnSpc>
                <a:spcPct val="90000"/>
              </a:lnSpc>
            </a:pPr>
            <a:endParaRPr lang="en-AU" sz="2800" dirty="0"/>
          </a:p>
          <a:p>
            <a:pPr>
              <a:lnSpc>
                <a:spcPct val="90000"/>
              </a:lnSpc>
            </a:pPr>
            <a:r>
              <a:rPr lang="en-AU" sz="2400" dirty="0"/>
              <a:t>Ron  </a:t>
            </a:r>
            <a:r>
              <a:rPr lang="en-AU" sz="2400" dirty="0" smtClean="0"/>
              <a:t>Ekers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CSIRO</a:t>
            </a:r>
          </a:p>
          <a:p>
            <a:pPr>
              <a:lnSpc>
                <a:spcPct val="90000"/>
              </a:lnSpc>
            </a:pPr>
            <a:r>
              <a:rPr lang="en-AU" sz="2400" dirty="0" smtClean="0"/>
              <a:t>Australia</a:t>
            </a:r>
            <a:endParaRPr lang="en-AU" sz="2400" dirty="0"/>
          </a:p>
        </p:txBody>
      </p:sp>
      <p:pic>
        <p:nvPicPr>
          <p:cNvPr id="1026" name="Picture 2" descr="C:\User Files\images work\Templates\CSIRO Logos\New logo\CSIRO_Grad_RGB_h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589241"/>
            <a:ext cx="1268759" cy="12687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76200"/>
            <a:ext cx="7010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3C 273 identification (1963)        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                      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8" name="Content Placeholder 7" descr="Park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1609725"/>
            <a:ext cx="2576513" cy="1695450"/>
          </a:xfrm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035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rgbClr val="000080"/>
                </a:solidFill>
              </a:rPr>
              <a:t>January 7, 2013</a:t>
            </a:r>
          </a:p>
        </p:txBody>
      </p:sp>
      <p:sp>
        <p:nvSpPr>
          <p:cNvPr id="1003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rgbClr val="000080"/>
                </a:solidFill>
              </a:rPr>
              <a:t>AAS Long Beach</a:t>
            </a:r>
          </a:p>
        </p:txBody>
      </p:sp>
      <p:pic>
        <p:nvPicPr>
          <p:cNvPr id="14" name="Picture 13" descr="3C27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2" t="24284" r="15491" b="30000"/>
          <a:stretch>
            <a:fillRect/>
          </a:stretch>
        </p:blipFill>
        <p:spPr bwMode="auto">
          <a:xfrm>
            <a:off x="3132138" y="3933825"/>
            <a:ext cx="238125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185D3D-28AF-4F29-A31C-D8B53C7BB432}" type="slidenum">
              <a:rPr lang="en-US" altLang="en-US" sz="1400" smtClean="0">
                <a:solidFill>
                  <a:srgbClr val="00008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 smtClean="0">
              <a:solidFill>
                <a:srgbClr val="000080"/>
              </a:solidFill>
            </a:endParaRPr>
          </a:p>
        </p:txBody>
      </p:sp>
      <p:pic>
        <p:nvPicPr>
          <p:cNvPr id="20" name="Picture 19" descr="3C273_occulta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6" t="25867" r="14604" b="50992"/>
          <a:stretch>
            <a:fillRect/>
          </a:stretch>
        </p:blipFill>
        <p:spPr bwMode="auto">
          <a:xfrm>
            <a:off x="323850" y="3933825"/>
            <a:ext cx="2727325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1" name="Picture 1" descr="C:\User Files\images work\Historical\Quasars\Hazard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6050"/>
            <a:ext cx="1511300" cy="19764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455988" y="3933825"/>
            <a:ext cx="5462587" cy="2447925"/>
            <a:chOff x="3456199" y="3933056"/>
            <a:chExt cx="5461695" cy="2448272"/>
          </a:xfrm>
        </p:grpSpPr>
        <p:pic>
          <p:nvPicPr>
            <p:cNvPr id="100365" name="Picture 2" descr="C:\User Files\images work\Astronomy\AGN_QSO\image00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933056"/>
              <a:ext cx="3193766" cy="24482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0366" name="Straight Arrow Connector 18"/>
            <p:cNvCxnSpPr>
              <a:cxnSpLocks noChangeShapeType="1"/>
            </p:cNvCxnSpPr>
            <p:nvPr/>
          </p:nvCxnSpPr>
          <p:spPr bwMode="auto">
            <a:xfrm>
              <a:off x="3456199" y="4293096"/>
              <a:ext cx="3708089" cy="864096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67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4932363" y="5517232"/>
              <a:ext cx="2591965" cy="36004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363" name="TextBox 17"/>
          <p:cNvSpPr txBox="1">
            <a:spLocks noChangeArrowheads="1"/>
          </p:cNvSpPr>
          <p:nvPr/>
        </p:nvSpPr>
        <p:spPr bwMode="auto">
          <a:xfrm>
            <a:off x="5651500" y="908050"/>
            <a:ext cx="178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2400">
                <a:solidFill>
                  <a:srgbClr val="FFFFFF"/>
                </a:solidFill>
                <a:cs typeface="Arial" panose="020B0604020202020204" pitchFamily="34" charset="0"/>
              </a:rPr>
              <a:t>Cyril Hazard</a:t>
            </a:r>
          </a:p>
        </p:txBody>
      </p:sp>
      <p:sp>
        <p:nvSpPr>
          <p:cNvPr id="100364" name="TextBox 21"/>
          <p:cNvSpPr txBox="1">
            <a:spLocks noChangeArrowheads="1"/>
          </p:cNvSpPr>
          <p:nvPr/>
        </p:nvSpPr>
        <p:spPr bwMode="auto">
          <a:xfrm>
            <a:off x="1778000" y="1125538"/>
            <a:ext cx="3154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2400">
                <a:solidFill>
                  <a:srgbClr val="FFFFFF"/>
                </a:solidFill>
                <a:cs typeface="Arial" panose="020B0604020202020204" pitchFamily="34" charset="0"/>
              </a:rPr>
              <a:t>Parkes lunar occultation</a:t>
            </a:r>
          </a:p>
        </p:txBody>
      </p:sp>
    </p:spTree>
    <p:extLst>
      <p:ext uri="{BB962C8B-B14F-4D97-AF65-F5344CB8AC3E}">
        <p14:creationId xmlns:p14="http://schemas.microsoft.com/office/powerpoint/2010/main" val="2301685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84784"/>
            <a:ext cx="9871210" cy="6211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1962 JPL &amp; 1965Arecibo radar Mercury/Venus</a:t>
            </a:r>
            <a:r>
              <a:rPr lang="en-AU" dirty="0"/>
              <a:t> </a:t>
            </a:r>
            <a:r>
              <a:rPr lang="en-AU" dirty="0" smtClean="0"/>
              <a:t>rotation period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0" y="6237312"/>
            <a:ext cx="4072140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AU" sz="2000" i="1" dirty="0">
                <a:solidFill>
                  <a:srgbClr val="FFC000"/>
                </a:solidFill>
              </a:rPr>
              <a:t>Dyce &amp; </a:t>
            </a:r>
            <a:r>
              <a:rPr lang="en-AU" sz="2000" i="1" dirty="0" err="1">
                <a:solidFill>
                  <a:srgbClr val="FFC000"/>
                </a:solidFill>
              </a:rPr>
              <a:t>Pettengill</a:t>
            </a:r>
            <a:r>
              <a:rPr lang="en-AU" sz="2000" i="1" dirty="0">
                <a:solidFill>
                  <a:srgbClr val="FFC000"/>
                </a:solidFill>
              </a:rPr>
              <a:t> AJ 73, p351 (1967</a:t>
            </a:r>
            <a:r>
              <a:rPr lang="en-AU" sz="2000" i="1" dirty="0" smtClean="0">
                <a:solidFill>
                  <a:srgbClr val="FFC000"/>
                </a:solidFill>
              </a:rPr>
              <a:t>)</a:t>
            </a:r>
            <a:endParaRPr lang="en-AU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Culgoora</a:t>
            </a:r>
            <a:r>
              <a:rPr lang="en-AU" dirty="0" smtClean="0"/>
              <a:t> Solar Heliograph</a:t>
            </a:r>
            <a:br>
              <a:rPr lang="en-AU" dirty="0" smtClean="0"/>
            </a:br>
            <a:r>
              <a:rPr lang="en-AU" dirty="0" smtClean="0"/>
              <a:t>1968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432" y="1474952"/>
            <a:ext cx="6335623" cy="5141912"/>
          </a:xfrm>
        </p:spPr>
        <p:txBody>
          <a:bodyPr>
            <a:normAutofit/>
          </a:bodyPr>
          <a:lstStyle/>
          <a:p>
            <a:r>
              <a:rPr lang="en-AU" sz="2800" dirty="0" smtClean="0"/>
              <a:t>2D dynamic images of solar bursts</a:t>
            </a:r>
          </a:p>
          <a:p>
            <a:pPr lvl="1"/>
            <a:r>
              <a:rPr lang="en-AU" sz="2400" dirty="0" smtClean="0"/>
              <a:t>2sec/image</a:t>
            </a:r>
          </a:p>
          <a:p>
            <a:r>
              <a:rPr lang="en-AU" sz="2800" dirty="0" smtClean="0"/>
              <a:t>Type II &amp; III bursts</a:t>
            </a:r>
          </a:p>
          <a:p>
            <a:pPr lvl="1"/>
            <a:r>
              <a:rPr lang="en-AU" sz="2400" dirty="0" smtClean="0"/>
              <a:t>Evolution</a:t>
            </a:r>
          </a:p>
          <a:p>
            <a:r>
              <a:rPr lang="en-AU" sz="2800" dirty="0" smtClean="0"/>
              <a:t>Type </a:t>
            </a:r>
            <a:r>
              <a:rPr lang="en-AU" sz="2800" dirty="0"/>
              <a:t>IV </a:t>
            </a:r>
            <a:r>
              <a:rPr lang="en-AU" sz="2800" dirty="0" smtClean="0"/>
              <a:t>bursts</a:t>
            </a:r>
          </a:p>
          <a:p>
            <a:pPr lvl="1"/>
            <a:r>
              <a:rPr lang="en-AU" sz="2400" dirty="0" smtClean="0"/>
              <a:t>great </a:t>
            </a:r>
            <a:r>
              <a:rPr lang="en-AU" sz="2400" dirty="0"/>
              <a:t>loop </a:t>
            </a:r>
            <a:r>
              <a:rPr lang="en-AU" sz="2400" dirty="0" smtClean="0"/>
              <a:t>structures</a:t>
            </a:r>
          </a:p>
          <a:p>
            <a:pPr lvl="1"/>
            <a:r>
              <a:rPr lang="en-AU" sz="2400" dirty="0" smtClean="0"/>
              <a:t>giant magnetic fields</a:t>
            </a:r>
          </a:p>
          <a:p>
            <a:pPr lvl="1"/>
            <a:r>
              <a:rPr lang="en-AU" sz="2400" dirty="0" smtClean="0"/>
              <a:t>circularly polarized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6" name="Picture 7" descr="P11237-25"/>
          <p:cNvPicPr>
            <a:picLocks noChangeAspect="1" noChangeArrowheads="1"/>
          </p:cNvPicPr>
          <p:nvPr/>
        </p:nvPicPr>
        <p:blipFill rotWithShape="1">
          <a:blip r:embed="rId2" cstate="screen"/>
          <a:srcRect l="9620" t="1" b="1"/>
          <a:stretch/>
        </p:blipFill>
        <p:spPr bwMode="auto">
          <a:xfrm>
            <a:off x="3563888" y="2403889"/>
            <a:ext cx="6193259" cy="448149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"/>
          <a:stretch/>
        </p:blipFill>
        <p:spPr>
          <a:xfrm>
            <a:off x="6125907" y="1625622"/>
            <a:ext cx="2983168" cy="317152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083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66F5-844E-4C5A-BFC7-9E4D918D9DD7}" type="slidenum">
              <a:rPr lang="en-AU" altLang="en-US"/>
              <a:pPr/>
              <a:t>13</a:t>
            </a:fld>
            <a:endParaRPr lang="en-AU" alt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4000"/>
              <a:t>Technology leads scientific discoveries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2"/>
            <a:ext cx="8458200" cy="47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en-US" sz="2800" dirty="0"/>
              <a:t>De </a:t>
            </a:r>
            <a:r>
              <a:rPr lang="en-AU" altLang="en-US" sz="2800" dirty="0" err="1"/>
              <a:t>Solla</a:t>
            </a:r>
            <a:r>
              <a:rPr lang="en-AU" altLang="en-US" sz="2800" dirty="0"/>
              <a:t> Price (1963):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AU" altLang="en-US" sz="2800" i="1" dirty="0">
                <a:solidFill>
                  <a:schemeClr val="tx2"/>
                </a:solidFill>
              </a:rPr>
              <a:t>	most </a:t>
            </a:r>
            <a:r>
              <a:rPr lang="en-AU" altLang="en-US" i="1" dirty="0">
                <a:solidFill>
                  <a:schemeClr val="tx2"/>
                </a:solidFill>
              </a:rPr>
              <a:t>scientific</a:t>
            </a:r>
            <a:r>
              <a:rPr lang="en-AU" altLang="en-US" sz="2800" i="1" dirty="0">
                <a:solidFill>
                  <a:schemeClr val="tx2"/>
                </a:solidFill>
              </a:rPr>
              <a:t> advances follow laboratory </a:t>
            </a:r>
            <a:r>
              <a:rPr lang="en-AU" altLang="en-US" sz="2800" i="1" dirty="0" smtClean="0">
                <a:solidFill>
                  <a:schemeClr val="tx2"/>
                </a:solidFill>
              </a:rPr>
              <a:t>experiments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AU" altLang="en-US" sz="2800" i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AU" altLang="en-US" sz="2800" dirty="0" smtClean="0"/>
              <a:t>Martin </a:t>
            </a:r>
            <a:r>
              <a:rPr lang="en-AU" altLang="en-US" sz="2800" dirty="0" err="1"/>
              <a:t>Harwit</a:t>
            </a:r>
            <a:r>
              <a:rPr lang="en-AU" altLang="en-US" sz="2800" dirty="0"/>
              <a:t> (1981):  </a:t>
            </a:r>
            <a:r>
              <a:rPr lang="en-AU" altLang="en-US" sz="2800" dirty="0" smtClean="0"/>
              <a:t>“Cosmic Discovery”</a:t>
            </a:r>
            <a:endParaRPr lang="en-AU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AU" altLang="en-US" sz="2800" i="1" dirty="0">
                <a:solidFill>
                  <a:schemeClr val="tx2"/>
                </a:solidFill>
              </a:rPr>
              <a:t>	most important discoveries (in astronomy) result from technical innovation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Discoveries peak soon after new technology appears</a:t>
            </a:r>
          </a:p>
          <a:p>
            <a:pPr lvl="1">
              <a:lnSpc>
                <a:spcPct val="80000"/>
              </a:lnSpc>
            </a:pPr>
            <a:r>
              <a:rPr lang="en-AU" altLang="en-US" sz="2400" dirty="0"/>
              <a:t>usually within 5 years of the technical capability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Instruments used for discoveries are often built by the </a:t>
            </a:r>
            <a:r>
              <a:rPr lang="en-US" altLang="en-US" sz="2400" dirty="0" smtClean="0"/>
              <a:t>observer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49507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/>
              <a:t>Impact of the 1960’s technology revolution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receiver performance</a:t>
            </a:r>
          </a:p>
          <a:p>
            <a:pPr lvl="1"/>
            <a:r>
              <a:rPr lang="en-AU" dirty="0" smtClean="0"/>
              <a:t>changed the balance between arrays and dishes</a:t>
            </a:r>
          </a:p>
          <a:p>
            <a:pPr lvl="2"/>
            <a:r>
              <a:rPr lang="en-AU" dirty="0" smtClean="0"/>
              <a:t>needed big D small N</a:t>
            </a:r>
          </a:p>
          <a:p>
            <a:pPr lvl="2"/>
            <a:r>
              <a:rPr lang="en-AU" dirty="0" smtClean="0"/>
              <a:t>OVRO</a:t>
            </a:r>
          </a:p>
          <a:p>
            <a:pPr lvl="1"/>
            <a:r>
              <a:rPr lang="en-AU" dirty="0" smtClean="0"/>
              <a:t>changed the balance between high and low frequency</a:t>
            </a:r>
          </a:p>
          <a:p>
            <a:pPr lvl="0"/>
            <a:r>
              <a:rPr lang="en-AU" dirty="0" smtClean="0"/>
              <a:t>Impact of computers and digital 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7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99F2F-8AB5-454B-98A6-451C181D6EAE}" type="slidenum">
              <a:rPr lang="en-AU" smtClean="0"/>
              <a:pPr/>
              <a:t>15</a:t>
            </a:fld>
            <a:endParaRPr lang="en-AU" smtClean="0"/>
          </a:p>
        </p:txBody>
      </p:sp>
      <p:sp>
        <p:nvSpPr>
          <p:cNvPr id="23555" name="Slide Number Placeholder 5"/>
          <p:cNvSpPr txBox="1">
            <a:spLocks noGrp="1"/>
          </p:cNvSpPr>
          <p:nvPr/>
        </p:nvSpPr>
        <p:spPr bwMode="auto">
          <a:xfrm>
            <a:off x="72040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DDF14EB3-E4C6-4719-9910-CF96A4F2DA93}" type="slidenum">
              <a:rPr lang="en-AU" sz="1400">
                <a:solidFill>
                  <a:schemeClr val="bg2"/>
                </a:solidFill>
              </a:rPr>
              <a:pPr algn="r"/>
              <a:t>15</a:t>
            </a:fld>
            <a:endParaRPr lang="en-AU" sz="1400">
              <a:solidFill>
                <a:schemeClr val="bg2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3927" y="115888"/>
            <a:ext cx="5040685" cy="1143000"/>
          </a:xfrm>
        </p:spPr>
        <p:txBody>
          <a:bodyPr/>
          <a:lstStyle/>
          <a:p>
            <a:r>
              <a:rPr lang="en-AU" sz="4000" dirty="0" smtClean="0"/>
              <a:t>Dishes v Arrays</a:t>
            </a:r>
            <a:br>
              <a:rPr lang="en-AU" sz="4000" dirty="0" smtClean="0"/>
            </a:br>
            <a:r>
              <a:rPr lang="en-AU" sz="4000" dirty="0" smtClean="0"/>
              <a:t>circa 1957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212976"/>
            <a:ext cx="8062913" cy="3239764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 smtClean="0"/>
              <a:t>Parkes 64m dish or a Super Mills Cross</a:t>
            </a:r>
          </a:p>
          <a:p>
            <a:r>
              <a:rPr lang="en-AU" sz="2800" dirty="0" smtClean="0"/>
              <a:t>Mills </a:t>
            </a:r>
          </a:p>
          <a:p>
            <a:pPr lvl="1"/>
            <a:r>
              <a:rPr lang="en-AU" sz="2400" dirty="0" smtClean="0"/>
              <a:t>The dish will be confusion limited at low frequencies</a:t>
            </a:r>
          </a:p>
          <a:p>
            <a:pPr lvl="1"/>
            <a:r>
              <a:rPr lang="en-AU" sz="2400" dirty="0" smtClean="0"/>
              <a:t>At high frequencies it will only see thermal emission which is boring</a:t>
            </a:r>
          </a:p>
          <a:p>
            <a:pPr lvl="1"/>
            <a:r>
              <a:rPr lang="en-AU" sz="2400" dirty="0" smtClean="0"/>
              <a:t>The array has high resolution at low frequency and you can map the distant universe</a:t>
            </a:r>
          </a:p>
          <a:p>
            <a:r>
              <a:rPr lang="en-AU" sz="2800" dirty="0" smtClean="0"/>
              <a:t>Bolton – build an interferometer with large dishes</a:t>
            </a:r>
          </a:p>
        </p:txBody>
      </p:sp>
      <p:pic>
        <p:nvPicPr>
          <p:cNvPr id="6" name="Picture 4" descr="C:\User Files\images work\Telescopes\ATNF\Parkes\Parkes Radiotelescope.TIF"/>
          <p:cNvPicPr>
            <a:picLocks noChangeAspect="1" noChangeArrowheads="1"/>
          </p:cNvPicPr>
          <p:nvPr/>
        </p:nvPicPr>
        <p:blipFill>
          <a:blip r:embed="rId3" cstate="screen"/>
          <a:srcRect l="15558" r="12214"/>
          <a:stretch>
            <a:fillRect/>
          </a:stretch>
        </p:blipFill>
        <p:spPr bwMode="auto">
          <a:xfrm flipH="1">
            <a:off x="593913" y="44624"/>
            <a:ext cx="3319668" cy="30689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" name="Picture 5" descr="MOST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1268760"/>
            <a:ext cx="4067944" cy="189206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142254" y="3804588"/>
            <a:ext cx="3600400" cy="2700301"/>
            <a:chOff x="2339752" y="3212976"/>
            <a:chExt cx="3600400" cy="2700301"/>
          </a:xfrm>
        </p:grpSpPr>
        <p:pic>
          <p:nvPicPr>
            <p:cNvPr id="4098" name="Picture 2" descr="C:\User Files\images work\Telescopes\Radio\DSCN019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9752" y="3212976"/>
              <a:ext cx="3600400" cy="270030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339752" y="3212976"/>
              <a:ext cx="10583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OVRO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33919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D321-D0DB-4F75-B389-584AEA663E29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0024" cy="1143000"/>
          </a:xfrm>
        </p:spPr>
        <p:txBody>
          <a:bodyPr/>
          <a:lstStyle/>
          <a:p>
            <a:pPr algn="ctr"/>
            <a:r>
              <a:rPr lang="en-AU" dirty="0" smtClean="0"/>
              <a:t>Receiver developments</a:t>
            </a:r>
            <a:br>
              <a:rPr lang="en-AU" dirty="0" smtClean="0"/>
            </a:br>
            <a:r>
              <a:rPr lang="en-AU" sz="3600" dirty="0" smtClean="0"/>
              <a:t>(Radio Astronomy</a:t>
            </a:r>
            <a:r>
              <a:rPr lang="en-AU" dirty="0" smtClean="0"/>
              <a:t>)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2014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Ron Ekers: URSI GASS Beijing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323528" y="1196752"/>
            <a:ext cx="5616624" cy="5661248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1940 Vacuum tubes (&gt;1000K)</a:t>
            </a:r>
          </a:p>
          <a:p>
            <a:r>
              <a:rPr lang="en-AU" dirty="0" smtClean="0"/>
              <a:t>1950 Crystal mixers (300K)</a:t>
            </a:r>
          </a:p>
          <a:p>
            <a:r>
              <a:rPr lang="en-AU" dirty="0" smtClean="0"/>
              <a:t>1960 Parametric amplifiers (100K)</a:t>
            </a:r>
          </a:p>
          <a:p>
            <a:r>
              <a:rPr lang="en-AU" dirty="0" smtClean="0"/>
              <a:t>1960 Masers (65K)</a:t>
            </a:r>
          </a:p>
          <a:p>
            <a:r>
              <a:rPr lang="en-AU" dirty="0" smtClean="0"/>
              <a:t>1960 Diode mixers</a:t>
            </a:r>
          </a:p>
          <a:p>
            <a:r>
              <a:rPr lang="en-AU" dirty="0" smtClean="0"/>
              <a:t>1965 Cryogenically cooled 		   transistors (50K)</a:t>
            </a:r>
          </a:p>
          <a:p>
            <a:r>
              <a:rPr lang="en-AU" dirty="0" smtClean="0"/>
              <a:t>1980 </a:t>
            </a:r>
            <a:r>
              <a:rPr lang="en-AU" dirty="0" err="1" smtClean="0"/>
              <a:t>GaAs</a:t>
            </a:r>
            <a:r>
              <a:rPr lang="en-AU" dirty="0" smtClean="0"/>
              <a:t> FETs (20K)</a:t>
            </a:r>
          </a:p>
          <a:p>
            <a:r>
              <a:rPr lang="en-AU" dirty="0" smtClean="0"/>
              <a:t>1987 Multi element receivers</a:t>
            </a:r>
          </a:p>
          <a:p>
            <a:r>
              <a:rPr lang="en-AU" dirty="0" smtClean="0"/>
              <a:t>1990 HEMT (10K)</a:t>
            </a:r>
          </a:p>
          <a:p>
            <a:r>
              <a:rPr lang="en-AU" dirty="0" smtClean="0"/>
              <a:t>2000 SIS (high frequency)</a:t>
            </a:r>
          </a:p>
          <a:p>
            <a:r>
              <a:rPr lang="en-AU" dirty="0" smtClean="0"/>
              <a:t>2020 Superconducting</a:t>
            </a:r>
          </a:p>
          <a:p>
            <a:pPr>
              <a:buNone/>
            </a:pPr>
            <a:r>
              <a:rPr lang="en-AU" dirty="0" smtClean="0"/>
              <a:t> 		   </a:t>
            </a:r>
            <a:r>
              <a:rPr lang="en-AU" dirty="0" err="1" smtClean="0"/>
              <a:t>paramp</a:t>
            </a:r>
            <a:r>
              <a:rPr lang="en-AU" dirty="0" smtClean="0"/>
              <a:t> (0.3K)</a:t>
            </a:r>
            <a:endParaRPr lang="en-AU" dirty="0"/>
          </a:p>
        </p:txBody>
      </p:sp>
      <p:pic>
        <p:nvPicPr>
          <p:cNvPr id="1027" name="Picture 3" descr="C:\User Files\images work\Historical\grote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3191" y="836712"/>
            <a:ext cx="2560809" cy="19231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8" name="Picture 4" descr="C:\User Files\images work\Historical\B9604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2492896"/>
            <a:ext cx="2267744" cy="23063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6" name="Picture 2" descr="C:\User Files\images work\Technical\Map_LNA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4365104"/>
            <a:ext cx="2575753" cy="192017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7" name="Rounded Rectangle 6"/>
          <p:cNvSpPr/>
          <p:nvPr/>
        </p:nvSpPr>
        <p:spPr bwMode="auto">
          <a:xfrm>
            <a:off x="323528" y="1988840"/>
            <a:ext cx="5616624" cy="2016224"/>
          </a:xfrm>
          <a:prstGeom prst="roundRect">
            <a:avLst/>
          </a:prstGeom>
          <a:solidFill>
            <a:srgbClr val="FFFF00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Receiver Sensitivity</a:t>
            </a:r>
            <a:br>
              <a:rPr lang="en-AU" dirty="0" smtClean="0"/>
            </a:br>
            <a:r>
              <a:rPr lang="en-AU" dirty="0" smtClean="0"/>
              <a:t>exponentials again!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17</a:t>
            </a:fld>
            <a:endParaRPr lang="en-AU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888182"/>
              </p:ext>
            </p:extLst>
          </p:nvPr>
        </p:nvGraphicFramePr>
        <p:xfrm>
          <a:off x="0" y="1412775"/>
          <a:ext cx="9144000" cy="541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71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454EAF-C11E-4F8C-BE60-0254852409E5}" type="slidenum">
              <a:rPr lang="en-AU" smtClean="0"/>
              <a:pPr/>
              <a:t>18</a:t>
            </a:fld>
            <a:endParaRPr lang="en-AU" smtClean="0"/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72040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8B0A128B-93BF-41D2-86F2-1454B18AAE91}" type="slidenum">
              <a:rPr lang="en-AU" sz="1400">
                <a:solidFill>
                  <a:schemeClr val="bg2"/>
                </a:solidFill>
              </a:rPr>
              <a:pPr algn="r"/>
              <a:t>18</a:t>
            </a:fld>
            <a:endParaRPr lang="en-AU" sz="1400">
              <a:solidFill>
                <a:schemeClr val="bg2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 smtClean="0"/>
              <a:t>Computers and signal processing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052736"/>
            <a:ext cx="80629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dirty="0" smtClean="0"/>
              <a:t>1958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EDSAC II completed and applied to Fourier inversion problems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360 38-point 1D transforms took 15 hours (Blyth)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Output was contours!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1961</a:t>
            </a:r>
          </a:p>
          <a:p>
            <a:pPr lvl="1">
              <a:lnSpc>
                <a:spcPct val="90000"/>
              </a:lnSpc>
            </a:pPr>
            <a:r>
              <a:rPr lang="en-AU" sz="2400" dirty="0" err="1" smtClean="0"/>
              <a:t>Jennison</a:t>
            </a:r>
            <a:r>
              <a:rPr lang="en-AU" sz="2400" dirty="0" smtClean="0"/>
              <a:t> had acquired </a:t>
            </a:r>
            <a:r>
              <a:rPr lang="en-AU" sz="2400" dirty="0" err="1" smtClean="0"/>
              <a:t>Ratcliffe's</a:t>
            </a:r>
            <a:r>
              <a:rPr lang="en-AU" sz="2400" dirty="0" smtClean="0"/>
              <a:t> lecture notes on the Fourier transform and publishes a book on the Fourier Transform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Sandy </a:t>
            </a:r>
            <a:r>
              <a:rPr lang="en-AU" sz="2400" dirty="0" err="1" smtClean="0"/>
              <a:t>Weinreb</a:t>
            </a:r>
            <a:r>
              <a:rPr lang="en-AU" sz="2400" dirty="0" smtClean="0"/>
              <a:t> builds the first digital </a:t>
            </a:r>
            <a:r>
              <a:rPr lang="en-AU" sz="2400" dirty="0" err="1" smtClean="0"/>
              <a:t>autocorrelator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800" dirty="0" smtClean="0"/>
              <a:t>1965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Cooley &amp; </a:t>
            </a:r>
            <a:r>
              <a:rPr lang="en-AU" sz="2400" dirty="0" err="1" smtClean="0"/>
              <a:t>Tukey</a:t>
            </a:r>
            <a:r>
              <a:rPr lang="en-AU" sz="2400" dirty="0" smtClean="0"/>
              <a:t> publish a</a:t>
            </a:r>
            <a:r>
              <a:rPr lang="en-AU" sz="2400" i="1" baseline="0" dirty="0" smtClean="0">
                <a:solidFill>
                  <a:srgbClr val="FFC000"/>
                </a:solidFill>
              </a:rPr>
              <a:t> convenient</a:t>
            </a:r>
            <a:r>
              <a:rPr lang="en-AU" sz="2400" i="1" dirty="0" smtClean="0">
                <a:solidFill>
                  <a:srgbClr val="FFC000"/>
                </a:solidFill>
              </a:rPr>
              <a:t> </a:t>
            </a:r>
            <a:r>
              <a:rPr lang="en-AU" sz="2400" dirty="0" smtClean="0"/>
              <a:t>implementation of the FFT algorithm</a:t>
            </a:r>
          </a:p>
          <a:p>
            <a:pPr>
              <a:lnSpc>
                <a:spcPct val="90000"/>
              </a:lnSpc>
            </a:pPr>
            <a:endParaRPr lang="en-AU" sz="2800" dirty="0" smtClean="0"/>
          </a:p>
        </p:txBody>
      </p:sp>
      <p:grpSp>
        <p:nvGrpSpPr>
          <p:cNvPr id="2" name="Group 7"/>
          <p:cNvGrpSpPr/>
          <p:nvPr/>
        </p:nvGrpSpPr>
        <p:grpSpPr>
          <a:xfrm>
            <a:off x="4324180" y="2708920"/>
            <a:ext cx="4563761" cy="3772171"/>
            <a:chOff x="4108156" y="2564904"/>
            <a:chExt cx="4563761" cy="3772171"/>
          </a:xfrm>
        </p:grpSpPr>
        <p:pic>
          <p:nvPicPr>
            <p:cNvPr id="30722" name="Picture 2" descr="C:\User Files\images work\Historical\1960EDSACIIuserqueuemartinhedley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08156" y="2564904"/>
              <a:ext cx="4563761" cy="3738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313143" y="5690744"/>
              <a:ext cx="41472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800" dirty="0" smtClean="0">
                  <a:solidFill>
                    <a:srgbClr val="FFC000"/>
                  </a:solidFill>
                </a:rPr>
                <a:t>Cambridge 1960 </a:t>
              </a:r>
            </a:p>
            <a:p>
              <a:pPr algn="ctr"/>
              <a:r>
                <a:rPr lang="en-AU" sz="1800" dirty="0" smtClean="0">
                  <a:solidFill>
                    <a:srgbClr val="FFC000"/>
                  </a:solidFill>
                </a:rPr>
                <a:t>user queue for programming the EDSAC 2</a:t>
              </a:r>
              <a:endParaRPr lang="en-AU" sz="1800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27 Nov 1999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 smtClean="0"/>
              <a:t>R D Ekers - APRIM2011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34F201-4DF9-4D8F-82B8-F094B2AD4804}" type="slidenum">
              <a:rPr lang="en-AU" smtClean="0"/>
              <a:pPr/>
              <a:t>19</a:t>
            </a:fld>
            <a:endParaRPr lang="en-AU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smtClean="0"/>
              <a:t>Cambridge One-Mile Telescope: 1962</a:t>
            </a:r>
          </a:p>
        </p:txBody>
      </p:sp>
      <p:pic>
        <p:nvPicPr>
          <p:cNvPr id="28678" name="Picture 3" descr="Y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713" y="1590675"/>
            <a:ext cx="7189787" cy="49085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7338"/>
            <a:ext cx="8353177" cy="4679974"/>
          </a:xfrm>
        </p:spPr>
        <p:txBody>
          <a:bodyPr>
            <a:normAutofit/>
          </a:bodyPr>
          <a:lstStyle/>
          <a:p>
            <a:r>
              <a:rPr lang="en-AU" dirty="0" smtClean="0"/>
              <a:t>The discovery process</a:t>
            </a:r>
          </a:p>
          <a:p>
            <a:r>
              <a:rPr lang="en-AU" dirty="0" smtClean="0"/>
              <a:t>Specialized </a:t>
            </a:r>
            <a:r>
              <a:rPr lang="en-AU" dirty="0" smtClean="0">
                <a:sym typeface="Wingdings" panose="05000000000000000000" pitchFamily="2" charset="2"/>
              </a:rPr>
              <a:t></a:t>
            </a:r>
            <a:r>
              <a:rPr lang="en-AU" dirty="0" smtClean="0"/>
              <a:t> general purpose</a:t>
            </a:r>
          </a:p>
          <a:p>
            <a:r>
              <a:rPr lang="en-AU" dirty="0" smtClean="0"/>
              <a:t>Discoveries with the first general purpose telescopes</a:t>
            </a:r>
          </a:p>
          <a:p>
            <a:r>
              <a:rPr lang="en-AU" dirty="0" smtClean="0"/>
              <a:t>Impact of the 1960’s technology revolution</a:t>
            </a:r>
          </a:p>
          <a:p>
            <a:r>
              <a:rPr lang="en-AU" dirty="0" smtClean="0"/>
              <a:t>The concept of User Facilities &amp; Open Access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96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msotw9_temp0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 r="2623" b="4811"/>
          <a:stretch>
            <a:fillRect/>
          </a:stretch>
        </p:blipFill>
        <p:spPr bwMode="auto">
          <a:xfrm>
            <a:off x="2843808" y="1385446"/>
            <a:ext cx="6300192" cy="54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-1" y="1989138"/>
            <a:ext cx="2339975" cy="1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47" tIns="43223" rIns="86447" bIns="43223">
            <a:spAutoFit/>
          </a:bodyPr>
          <a:lstStyle/>
          <a:p>
            <a:pPr algn="ctr" defTabSz="865188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0" dirty="0">
                <a:latin typeface="Arial" pitchFamily="34" charset="0"/>
              </a:rPr>
              <a:t>21 lags             300kHz clock    discrete transistors</a:t>
            </a:r>
          </a:p>
          <a:p>
            <a:pPr algn="ctr" defTabSz="865188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000" b="0" dirty="0">
              <a:latin typeface="Arial" pitchFamily="34" charset="0"/>
            </a:endParaRPr>
          </a:p>
          <a:p>
            <a:pPr algn="ctr" defTabSz="865188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0" dirty="0">
                <a:latin typeface="Arial" pitchFamily="34" charset="0"/>
              </a:rPr>
              <a:t> $19,000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9388" y="4797425"/>
            <a:ext cx="216058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nl-NL" sz="2800" b="0" dirty="0">
                <a:solidFill>
                  <a:srgbClr val="FFFF00"/>
                </a:solidFill>
                <a:latin typeface="Arial Unicode MS" pitchFamily="34" charset="-128"/>
              </a:rPr>
              <a:t>Sandy Weinreb</a:t>
            </a:r>
            <a:endParaRPr lang="en-US" sz="2800" b="0" dirty="0">
              <a:solidFill>
                <a:srgbClr val="FFFF00"/>
              </a:solidFill>
              <a:latin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 smtClean="0"/>
              <a:t>1960 – First Radio Astronomy Digital Correlator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Dan Werthimer 2015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60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/>
              <a:t>The concept of user facilities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NRAO and the concept of user facilities</a:t>
            </a:r>
          </a:p>
          <a:p>
            <a:pPr lvl="1"/>
            <a:r>
              <a:rPr lang="en-AU" dirty="0" smtClean="0"/>
              <a:t>1961 Joe </a:t>
            </a:r>
            <a:r>
              <a:rPr lang="en-AU" dirty="0" err="1" smtClean="0"/>
              <a:t>Pawsey</a:t>
            </a:r>
            <a:r>
              <a:rPr lang="en-AU" dirty="0" smtClean="0"/>
              <a:t> appointed as NRAO director</a:t>
            </a:r>
          </a:p>
          <a:p>
            <a:pPr lvl="2"/>
            <a:r>
              <a:rPr lang="en-AU" dirty="0" smtClean="0"/>
              <a:t>Died 1962 - what would have happened if Joe </a:t>
            </a:r>
            <a:r>
              <a:rPr lang="en-AU" dirty="0" err="1" smtClean="0"/>
              <a:t>Pawsey</a:t>
            </a:r>
            <a:r>
              <a:rPr lang="en-AU" dirty="0" smtClean="0"/>
              <a:t> had lived?</a:t>
            </a:r>
          </a:p>
          <a:p>
            <a:pPr lvl="2"/>
            <a:r>
              <a:rPr lang="en-AU" dirty="0" smtClean="0"/>
              <a:t>Proposed astronomy program 1962</a:t>
            </a:r>
          </a:p>
          <a:p>
            <a:pPr lvl="1"/>
            <a:r>
              <a:rPr lang="en-AU" dirty="0" smtClean="0"/>
              <a:t>beginning of VLA</a:t>
            </a:r>
          </a:p>
          <a:p>
            <a:pPr lvl="0"/>
            <a:r>
              <a:rPr lang="en-AU" dirty="0" smtClean="0"/>
              <a:t>what is a user</a:t>
            </a:r>
          </a:p>
          <a:p>
            <a:pPr lvl="1"/>
            <a:r>
              <a:rPr lang="en-AU" dirty="0" smtClean="0"/>
              <a:t>astronomers are sophisticated end users - good for technology development and innovation</a:t>
            </a:r>
          </a:p>
          <a:p>
            <a:pPr lvl="0"/>
            <a:r>
              <a:rPr lang="en-AU" dirty="0" smtClean="0"/>
              <a:t>open skies concept needs user facilities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1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Pawsey</a:t>
            </a:r>
            <a:r>
              <a:rPr lang="en-AU" dirty="0" smtClean="0"/>
              <a:t> </a:t>
            </a:r>
            <a:r>
              <a:rPr lang="en-AU" dirty="0"/>
              <a:t>1962 "Promising </a:t>
            </a:r>
            <a:r>
              <a:rPr lang="en-AU" dirty="0" smtClean="0"/>
              <a:t>Fields of </a:t>
            </a:r>
            <a:r>
              <a:rPr lang="en-AU" dirty="0"/>
              <a:t>Radio </a:t>
            </a:r>
            <a:r>
              <a:rPr lang="en-AU" dirty="0" smtClean="0"/>
              <a:t>Astronomy”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8062913" cy="4751982"/>
          </a:xfrm>
        </p:spPr>
        <p:txBody>
          <a:bodyPr>
            <a:normAutofit lnSpcReduction="10000"/>
          </a:bodyPr>
          <a:lstStyle/>
          <a:p>
            <a:pPr lvl="0"/>
            <a:r>
              <a:rPr lang="en-AU" dirty="0" smtClean="0"/>
              <a:t> HII regions in absorption at low frequencies</a:t>
            </a:r>
          </a:p>
          <a:p>
            <a:pPr lvl="1"/>
            <a:r>
              <a:rPr lang="en-AU" dirty="0" smtClean="0"/>
              <a:t>20MHz observations</a:t>
            </a:r>
          </a:p>
          <a:p>
            <a:pPr lvl="0"/>
            <a:r>
              <a:rPr lang="en-AU" dirty="0" smtClean="0"/>
              <a:t> Magnetic fields in inter-stellar space</a:t>
            </a:r>
            <a:endParaRPr lang="en-AU" dirty="0" smtClean="0">
              <a:solidFill>
                <a:srgbClr val="FF0000"/>
              </a:solidFill>
            </a:endParaRPr>
          </a:p>
          <a:p>
            <a:pPr lvl="1"/>
            <a:r>
              <a:rPr lang="en-AU" dirty="0" smtClean="0"/>
              <a:t>linear polarization </a:t>
            </a:r>
            <a:r>
              <a:rPr lang="en-AU" dirty="0" smtClean="0">
                <a:solidFill>
                  <a:srgbClr val="FFC000"/>
                </a:solidFill>
                <a:sym typeface="Wingdings" panose="05000000000000000000" pitchFamily="2" charset="2"/>
              </a:rPr>
              <a:t></a:t>
            </a:r>
            <a:endParaRPr lang="en-AU" dirty="0" smtClean="0">
              <a:solidFill>
                <a:srgbClr val="FFC000"/>
              </a:solidFill>
            </a:endParaRPr>
          </a:p>
          <a:p>
            <a:pPr lvl="1"/>
            <a:r>
              <a:rPr lang="en-AU" dirty="0" smtClean="0"/>
              <a:t>Zeeman splitting </a:t>
            </a:r>
            <a:r>
              <a:rPr lang="en-AU" dirty="0">
                <a:solidFill>
                  <a:srgbClr val="FFC000"/>
                </a:solidFill>
                <a:sym typeface="Wingdings" panose="05000000000000000000" pitchFamily="2" charset="2"/>
              </a:rPr>
              <a:t></a:t>
            </a:r>
            <a:endParaRPr lang="en-AU" dirty="0">
              <a:solidFill>
                <a:srgbClr val="FFC000"/>
              </a:solidFill>
            </a:endParaRPr>
          </a:p>
          <a:p>
            <a:pPr lvl="2"/>
            <a:r>
              <a:rPr lang="en-AU" dirty="0" err="1" smtClean="0"/>
              <a:t>Weinreb</a:t>
            </a:r>
            <a:r>
              <a:rPr lang="en-AU" dirty="0" smtClean="0"/>
              <a:t> digital correlator</a:t>
            </a:r>
          </a:p>
          <a:p>
            <a:pPr lvl="0"/>
            <a:r>
              <a:rPr lang="en-AU" dirty="0" smtClean="0"/>
              <a:t>High angular resolution of solar flares </a:t>
            </a:r>
            <a:r>
              <a:rPr lang="en-AU" sz="28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</a:t>
            </a:r>
          </a:p>
          <a:p>
            <a:pPr lvl="0"/>
            <a:r>
              <a:rPr lang="en-AU" dirty="0" smtClean="0"/>
              <a:t>Counting sources</a:t>
            </a:r>
          </a:p>
          <a:p>
            <a:pPr lvl="1"/>
            <a:r>
              <a:rPr lang="en-AU" dirty="0" smtClean="0"/>
              <a:t>resolve the violent disagreements </a:t>
            </a:r>
            <a:r>
              <a:rPr lang="en-AU" dirty="0">
                <a:solidFill>
                  <a:srgbClr val="FFC000"/>
                </a:solidFill>
                <a:sym typeface="Wingdings" panose="05000000000000000000" pitchFamily="2" charset="2"/>
              </a:rPr>
              <a:t></a:t>
            </a:r>
            <a:endParaRPr lang="en-AU" dirty="0">
              <a:solidFill>
                <a:srgbClr val="FFC000"/>
              </a:solidFill>
            </a:endParaRPr>
          </a:p>
          <a:p>
            <a:pPr lvl="0"/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6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Source Counts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28800"/>
            <a:ext cx="3876698" cy="4114800"/>
          </a:xfrm>
        </p:spPr>
        <p:txBody>
          <a:bodyPr/>
          <a:lstStyle/>
          <a:p>
            <a:r>
              <a:rPr lang="en-AU" dirty="0" smtClean="0"/>
              <a:t>Resolved the disagreements</a:t>
            </a:r>
          </a:p>
          <a:p>
            <a:r>
              <a:rPr lang="en-AU" dirty="0" smtClean="0"/>
              <a:t>First reliable catalogues</a:t>
            </a:r>
          </a:p>
          <a:p>
            <a:pPr lvl="1"/>
            <a:r>
              <a:rPr lang="en-AU" dirty="0" smtClean="0"/>
              <a:t>3C, 4C</a:t>
            </a:r>
          </a:p>
          <a:p>
            <a:pPr lvl="1"/>
            <a:r>
              <a:rPr lang="en-AU" dirty="0" smtClean="0"/>
              <a:t>MSH</a:t>
            </a:r>
          </a:p>
          <a:p>
            <a:pPr lvl="1"/>
            <a:r>
              <a:rPr lang="en-AU" dirty="0" smtClean="0"/>
              <a:t>Parkes</a:t>
            </a:r>
          </a:p>
          <a:p>
            <a:r>
              <a:rPr lang="en-AU" dirty="0" smtClean="0"/>
              <a:t>Establish the need for source evolution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23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2736"/>
            <a:ext cx="5256709" cy="5789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868144" y="1628800"/>
            <a:ext cx="504056" cy="4464496"/>
          </a:xfrm>
          <a:prstGeom prst="rect">
            <a:avLst/>
          </a:prstGeom>
          <a:solidFill>
            <a:srgbClr val="FFFF00">
              <a:alpha val="25098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Pawsey</a:t>
            </a:r>
            <a:r>
              <a:rPr lang="en-AU" dirty="0" smtClean="0"/>
              <a:t> </a:t>
            </a:r>
            <a:r>
              <a:rPr lang="en-AU" dirty="0"/>
              <a:t>1962 "Promising </a:t>
            </a:r>
            <a:r>
              <a:rPr lang="en-AU" dirty="0" smtClean="0"/>
              <a:t>Fields of </a:t>
            </a:r>
            <a:r>
              <a:rPr lang="en-AU" dirty="0"/>
              <a:t>Radio </a:t>
            </a:r>
            <a:r>
              <a:rPr lang="en-AU" dirty="0" smtClean="0"/>
              <a:t>Astronomy”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8062913" cy="47519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AU" dirty="0" smtClean="0"/>
              <a:t> HII regions in absorption at low frequencies</a:t>
            </a:r>
          </a:p>
          <a:p>
            <a:pPr lvl="1"/>
            <a:r>
              <a:rPr lang="en-AU" dirty="0" smtClean="0"/>
              <a:t>20MHz observations</a:t>
            </a:r>
          </a:p>
          <a:p>
            <a:pPr lvl="0"/>
            <a:r>
              <a:rPr lang="en-AU" dirty="0" smtClean="0"/>
              <a:t> Magnetic fields in inter-stellar space</a:t>
            </a:r>
            <a:endParaRPr lang="en-AU" dirty="0" smtClean="0">
              <a:solidFill>
                <a:srgbClr val="FF0000"/>
              </a:solidFill>
            </a:endParaRPr>
          </a:p>
          <a:p>
            <a:pPr lvl="1"/>
            <a:r>
              <a:rPr lang="en-AU" dirty="0" smtClean="0"/>
              <a:t>linear polarization </a:t>
            </a:r>
            <a:r>
              <a:rPr lang="en-AU" dirty="0" smtClean="0">
                <a:solidFill>
                  <a:srgbClr val="FFC000"/>
                </a:solidFill>
                <a:sym typeface="Wingdings" panose="05000000000000000000" pitchFamily="2" charset="2"/>
              </a:rPr>
              <a:t></a:t>
            </a:r>
            <a:endParaRPr lang="en-AU" dirty="0" smtClean="0">
              <a:solidFill>
                <a:srgbClr val="FFC000"/>
              </a:solidFill>
            </a:endParaRPr>
          </a:p>
          <a:p>
            <a:pPr lvl="1"/>
            <a:r>
              <a:rPr lang="en-AU" dirty="0" smtClean="0"/>
              <a:t>Zeeman splitting </a:t>
            </a:r>
            <a:r>
              <a:rPr lang="en-AU" dirty="0">
                <a:solidFill>
                  <a:srgbClr val="FFC000"/>
                </a:solidFill>
                <a:sym typeface="Wingdings" panose="05000000000000000000" pitchFamily="2" charset="2"/>
              </a:rPr>
              <a:t></a:t>
            </a:r>
            <a:endParaRPr lang="en-AU" dirty="0">
              <a:solidFill>
                <a:srgbClr val="FFC000"/>
              </a:solidFill>
            </a:endParaRPr>
          </a:p>
          <a:p>
            <a:pPr lvl="2"/>
            <a:r>
              <a:rPr lang="en-AU" dirty="0" err="1" smtClean="0"/>
              <a:t>Weinreb</a:t>
            </a:r>
            <a:r>
              <a:rPr lang="en-AU" dirty="0" smtClean="0"/>
              <a:t> digital correlator</a:t>
            </a:r>
          </a:p>
          <a:p>
            <a:pPr lvl="0"/>
            <a:r>
              <a:rPr lang="en-AU" dirty="0" smtClean="0"/>
              <a:t>Counting sources</a:t>
            </a:r>
          </a:p>
          <a:p>
            <a:pPr lvl="1"/>
            <a:r>
              <a:rPr lang="en-AU" dirty="0" smtClean="0"/>
              <a:t>resolve the violent disagreements </a:t>
            </a:r>
            <a:r>
              <a:rPr lang="en-AU" dirty="0">
                <a:solidFill>
                  <a:srgbClr val="FFC000"/>
                </a:solidFill>
                <a:sym typeface="Wingdings" panose="05000000000000000000" pitchFamily="2" charset="2"/>
              </a:rPr>
              <a:t></a:t>
            </a:r>
            <a:endParaRPr lang="en-AU" dirty="0">
              <a:solidFill>
                <a:srgbClr val="FFC000"/>
              </a:solidFill>
            </a:endParaRPr>
          </a:p>
          <a:p>
            <a:pPr lvl="0"/>
            <a:r>
              <a:rPr lang="en-AU" dirty="0" smtClean="0"/>
              <a:t>High angular resolution of solar flares </a:t>
            </a:r>
            <a:r>
              <a:rPr lang="en-AU" sz="2800" dirty="0">
                <a:solidFill>
                  <a:srgbClr val="FFC000"/>
                </a:solidFill>
                <a:sym typeface="Wingdings" panose="05000000000000000000" pitchFamily="2" charset="2"/>
              </a:rPr>
              <a:t></a:t>
            </a:r>
            <a:endParaRPr lang="en-AU" sz="2800" dirty="0">
              <a:solidFill>
                <a:srgbClr val="FFC000"/>
              </a:solidFill>
            </a:endParaRPr>
          </a:p>
          <a:p>
            <a:pPr lvl="0"/>
            <a:r>
              <a:rPr lang="en-AU" dirty="0" smtClean="0"/>
              <a:t>What was missed in just the next 10 years</a:t>
            </a:r>
          </a:p>
          <a:p>
            <a:pPr lvl="1"/>
            <a:r>
              <a:rPr lang="en-AU" dirty="0" smtClean="0"/>
              <a:t>Quasars, CMB, Masers, Pulsars, ….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5301208"/>
            <a:ext cx="6982544" cy="115212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VLA performance goals 1965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3384"/>
            <a:ext cx="5616624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AU" dirty="0" smtClean="0"/>
              <a:t>    “General consideration of the problems in radio astronomy, has led to the concept of a radio </a:t>
            </a:r>
            <a:r>
              <a:rPr lang="en-AU" dirty="0" err="1" smtClean="0"/>
              <a:t>analog</a:t>
            </a:r>
            <a:r>
              <a:rPr lang="en-AU" dirty="0" smtClean="0"/>
              <a:t> of the 200-inch optical telescope - a radio telescope which can produce a "picture" of a radio source with resolution and sensitivity comparable to that achieved with optical telescopes. 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    This is the basic performance goal of the VLA.  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    No such instrument exists at present. When a radio telescope with these capabilities does exist, it will revolutionize radio astronomy. “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25</a:t>
            </a:fld>
            <a:endParaRPr lang="en-AU"/>
          </a:p>
        </p:txBody>
      </p:sp>
      <p:pic>
        <p:nvPicPr>
          <p:cNvPr id="165890" name="Picture 2" descr="C:\User Files\images work\Telescopes\Radio\VLA_proposa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3887" y="1340768"/>
            <a:ext cx="356011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vla_moon"/>
          <p:cNvPicPr>
            <a:picLocks noChangeAspect="1" noChangeArrowheads="1"/>
          </p:cNvPicPr>
          <p:nvPr/>
        </p:nvPicPr>
        <p:blipFill>
          <a:blip r:embed="rId3" cstate="screen">
            <a:lum bright="-6000" contrast="6000"/>
          </a:blip>
          <a:srcRect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34000"/>
            <a:ext cx="7772400" cy="1524000"/>
          </a:xfrm>
        </p:spPr>
        <p:txBody>
          <a:bodyPr/>
          <a:lstStyle/>
          <a:p>
            <a:pPr algn="ctr"/>
            <a:r>
              <a:rPr lang="en-US" sz="5400" dirty="0" smtClean="0"/>
              <a:t>VLA</a:t>
            </a:r>
            <a:br>
              <a:rPr lang="en-US" sz="5400" dirty="0" smtClean="0"/>
            </a:br>
            <a:r>
              <a:rPr lang="en-US" sz="5400" dirty="0" smtClean="0"/>
              <a:t> New Mexico</a:t>
            </a:r>
            <a:endParaRPr lang="en-AU" sz="5400" dirty="0" smtClean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85800" y="152400"/>
            <a:ext cx="1371600" cy="762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4400" b="1">
                <a:solidFill>
                  <a:schemeClr val="tx2"/>
                </a:solidFill>
              </a:rPr>
              <a:t>1980</a:t>
            </a:r>
          </a:p>
        </p:txBody>
      </p:sp>
      <p:pic>
        <p:nvPicPr>
          <p:cNvPr id="44037" name="Picture 5" descr="telescope_pub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8038" y="333375"/>
            <a:ext cx="5651500" cy="4210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60198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3C273</a:t>
            </a:r>
            <a:br>
              <a:rPr lang="en-US" dirty="0" smtClean="0"/>
            </a:br>
            <a:r>
              <a:rPr lang="en-US" dirty="0" smtClean="0"/>
              <a:t>Optical HST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2BA7-6512-428F-8225-8D8D6101ACED}" type="slidenum">
              <a:rPr lang="en-AU" smtClean="0">
                <a:solidFill>
                  <a:srgbClr val="000080"/>
                </a:solidFill>
              </a:rPr>
              <a:pPr/>
              <a:t>27</a:t>
            </a:fld>
            <a:endParaRPr lang="en-AU">
              <a:solidFill>
                <a:srgbClr val="000080"/>
              </a:solidFill>
            </a:endParaRPr>
          </a:p>
        </p:txBody>
      </p:sp>
      <p:pic>
        <p:nvPicPr>
          <p:cNvPr id="576514" name="Picture 2" descr="C:\User Files\images work\Astronomy\AGN_QSO\3C273 - HST + Merlin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40000"/>
          </a:blip>
          <a:srcRect r="48816"/>
          <a:stretch>
            <a:fillRect/>
          </a:stretch>
        </p:blipFill>
        <p:spPr bwMode="auto">
          <a:xfrm>
            <a:off x="954855" y="2106362"/>
            <a:ext cx="3841542" cy="4346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356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6019800" cy="5257800"/>
          </a:xfrm>
          <a:prstGeom prst="rect">
            <a:avLst/>
          </a:prstGeom>
          <a:solidFill>
            <a:srgbClr val="0A0A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3C273</a:t>
            </a:r>
            <a:br>
              <a:rPr lang="en-US" dirty="0" smtClean="0"/>
            </a:br>
            <a:r>
              <a:rPr lang="en-US" dirty="0" smtClean="0"/>
              <a:t>VLA 5GHz 1998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1FE-E0D0-4BFC-A3AE-AFCA0328CB8C}" type="slidenum">
              <a:rPr lang="en-AU" smtClean="0">
                <a:solidFill>
                  <a:srgbClr val="000080"/>
                </a:solidFill>
              </a:rPr>
              <a:pPr/>
              <a:t>28</a:t>
            </a:fld>
            <a:endParaRPr lang="en-AU">
              <a:solidFill>
                <a:srgbClr val="000080"/>
              </a:solidFill>
            </a:endParaRPr>
          </a:p>
        </p:txBody>
      </p:sp>
      <p:pic>
        <p:nvPicPr>
          <p:cNvPr id="34818" name="Picture 2" descr="C:\User Files\images work\Astronomy\AGN_QSO\3C273_VLA_neg.jpg"/>
          <p:cNvPicPr>
            <a:picLocks noChangeAspect="1" noChangeArrowheads="1"/>
          </p:cNvPicPr>
          <p:nvPr/>
        </p:nvPicPr>
        <p:blipFill>
          <a:blip r:embed="rId3" cstate="screen"/>
          <a:srcRect t="5978" b="10175"/>
          <a:stretch>
            <a:fillRect/>
          </a:stretch>
        </p:blipFill>
        <p:spPr bwMode="auto">
          <a:xfrm>
            <a:off x="107504" y="1676400"/>
            <a:ext cx="5616624" cy="6094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187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discovery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7338"/>
            <a:ext cx="8281169" cy="48434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AU" dirty="0"/>
              <a:t>A</a:t>
            </a:r>
            <a:r>
              <a:rPr lang="en-AU" dirty="0" smtClean="0"/>
              <a:t>t the inception of a new field</a:t>
            </a:r>
          </a:p>
          <a:p>
            <a:pPr lvl="1"/>
            <a:r>
              <a:rPr lang="en-AU" dirty="0" smtClean="0"/>
              <a:t>Discoveries will be made with any simple instruments which open up new parameter space</a:t>
            </a:r>
          </a:p>
          <a:p>
            <a:pPr lvl="1"/>
            <a:r>
              <a:rPr lang="en-AU" dirty="0" smtClean="0"/>
              <a:t>Specialised instruments will dominate </a:t>
            </a:r>
          </a:p>
          <a:p>
            <a:pPr lvl="1"/>
            <a:r>
              <a:rPr lang="en-AU" dirty="0" smtClean="0"/>
              <a:t>Sir Richard Wooley (Astronomer Royal 1955-75): </a:t>
            </a:r>
          </a:p>
          <a:p>
            <a:pPr lvl="2"/>
            <a:r>
              <a:rPr lang="en-AU" i="1" dirty="0" smtClean="0">
                <a:solidFill>
                  <a:srgbClr val="FFC000"/>
                </a:solidFill>
              </a:rPr>
              <a:t>Took the view that radio people were unreasonably lucky</a:t>
            </a:r>
          </a:p>
          <a:p>
            <a:r>
              <a:rPr lang="en-AU" dirty="0"/>
              <a:t>A</a:t>
            </a:r>
            <a:r>
              <a:rPr lang="en-AU" dirty="0" smtClean="0"/>
              <a:t>fter </a:t>
            </a:r>
            <a:r>
              <a:rPr lang="en-AU" dirty="0"/>
              <a:t>the inception of a new </a:t>
            </a:r>
            <a:r>
              <a:rPr lang="en-AU" dirty="0" smtClean="0"/>
              <a:t>field</a:t>
            </a:r>
          </a:p>
          <a:p>
            <a:pPr lvl="1"/>
            <a:r>
              <a:rPr lang="en-AU" dirty="0" smtClean="0"/>
              <a:t>A transition occurs with more discoveries being made with general purpose telescopes</a:t>
            </a:r>
          </a:p>
          <a:p>
            <a:pPr lvl="1"/>
            <a:r>
              <a:rPr lang="en-AU" dirty="0" smtClean="0"/>
              <a:t>For radio astronomy this transition occurred during the 1960s</a:t>
            </a:r>
          </a:p>
          <a:p>
            <a:pPr lvl="1"/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66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90500"/>
            <a:ext cx="6324600" cy="1181100"/>
          </a:xfrm>
        </p:spPr>
        <p:txBody>
          <a:bodyPr/>
          <a:lstStyle/>
          <a:p>
            <a:r>
              <a:rPr lang="en-AU" altLang="en-US">
                <a:cs typeface="Times New Roman" panose="02020603050405020304" pitchFamily="18" charset="0"/>
              </a:rPr>
              <a:t>Key Discoveries </a:t>
            </a:r>
            <a:br>
              <a:rPr lang="en-AU" altLang="en-US">
                <a:cs typeface="Times New Roman" panose="02020603050405020304" pitchFamily="18" charset="0"/>
              </a:rPr>
            </a:br>
            <a:r>
              <a:rPr lang="en-AU" altLang="en-US">
                <a:cs typeface="Times New Roman" panose="02020603050405020304" pitchFamily="18" charset="0"/>
              </a:rPr>
              <a:t>in cm Radio Astronomy#</a:t>
            </a:r>
          </a:p>
        </p:txBody>
      </p:sp>
      <p:graphicFrame>
        <p:nvGraphicFramePr>
          <p:cNvPr id="345179" name="Group 91"/>
          <p:cNvGraphicFramePr>
            <a:graphicFrameLocks noGrp="1"/>
          </p:cNvGraphicFramePr>
          <p:nvPr/>
        </p:nvGraphicFramePr>
        <p:xfrm>
          <a:off x="0" y="1752600"/>
          <a:ext cx="4648200" cy="4261104"/>
        </p:xfrm>
        <a:graphic>
          <a:graphicData uri="http://schemas.openxmlformats.org/drawingml/2006/table">
            <a:tbl>
              <a:tblPr/>
              <a:tblGrid>
                <a:gridCol w="3505200"/>
                <a:gridCol w="1143000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Discovery</a:t>
                      </a:r>
                      <a:endParaRPr kumimoji="0" lang="en-AU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kumimoji="0" lang="en-A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Cosmic radio emission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1933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Non-thermal cosmic radiation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Solar radio bursts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1942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Extragalactic radio sources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1949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21cm line of atomic hydrogen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1951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Mercury &amp; Venus spin rates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1962, 5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Quasars 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Cosmic Microwave Background  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Confirmation of General Relativity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(time delay + light bending)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1964, 70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5178" name="Group 90"/>
          <p:cNvGraphicFramePr>
            <a:graphicFrameLocks noGrp="1"/>
          </p:cNvGraphicFramePr>
          <p:nvPr/>
        </p:nvGraphicFramePr>
        <p:xfrm>
          <a:off x="4724400" y="1752600"/>
          <a:ext cx="4419600" cy="3621024"/>
        </p:xfrm>
        <a:graphic>
          <a:graphicData uri="http://schemas.openxmlformats.org/drawingml/2006/table">
            <a:tbl>
              <a:tblPr/>
              <a:tblGrid>
                <a:gridCol w="3614738"/>
                <a:gridCol w="804862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Discovery</a:t>
                      </a:r>
                      <a:endParaRPr kumimoji="0" lang="en-A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kumimoji="0" lang="en-A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Cosmic masers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Pulsars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Superluminal motions in AGN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Interstellar molecules and GMCs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1970s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 star / gravitational radiation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Gravitational lenses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1979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extra-solar planetary system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1991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 of GRB Fireball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kumimoji="0" lang="en-A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5158" name="Text Box 70"/>
          <p:cNvSpPr txBox="1">
            <a:spLocks noChangeArrowheads="1"/>
          </p:cNvSpPr>
          <p:nvPr/>
        </p:nvSpPr>
        <p:spPr bwMode="auto">
          <a:xfrm>
            <a:off x="212725" y="628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45159" name="Text Box 71"/>
          <p:cNvSpPr txBox="1">
            <a:spLocks noChangeArrowheads="1"/>
          </p:cNvSpPr>
          <p:nvPr/>
        </p:nvSpPr>
        <p:spPr bwMode="auto">
          <a:xfrm>
            <a:off x="76200" y="6096000"/>
            <a:ext cx="724058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AU" altLang="en-US" sz="2000" i="1"/>
              <a:t># This is a short list covering only metre and centimetre wavelengths.</a:t>
            </a:r>
          </a:p>
          <a:p>
            <a:pPr>
              <a:spcBef>
                <a:spcPct val="30000"/>
              </a:spcBef>
            </a:pPr>
            <a:r>
              <a:rPr lang="en-US" altLang="en-US" sz="2000" i="1"/>
              <a:t>Wilkinson, Kellermann, Ekers, Cordes &amp; Lazio (2004)</a:t>
            </a:r>
            <a:endParaRPr lang="en-AU" altLang="en-US" sz="2000"/>
          </a:p>
        </p:txBody>
      </p:sp>
      <p:sp>
        <p:nvSpPr>
          <p:cNvPr id="345160" name="Rectangle 72"/>
          <p:cNvSpPr>
            <a:spLocks noChangeArrowheads="1"/>
          </p:cNvSpPr>
          <p:nvPr/>
        </p:nvSpPr>
        <p:spPr bwMode="auto">
          <a:xfrm>
            <a:off x="0" y="1828800"/>
            <a:ext cx="9144000" cy="4191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45161" name="Line 73"/>
          <p:cNvSpPr>
            <a:spLocks noChangeShapeType="1"/>
          </p:cNvSpPr>
          <p:nvPr/>
        </p:nvSpPr>
        <p:spPr bwMode="auto">
          <a:xfrm>
            <a:off x="4648200" y="1828800"/>
            <a:ext cx="0" cy="4191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3" name="Group 2"/>
          <p:cNvGrpSpPr/>
          <p:nvPr/>
        </p:nvGrpSpPr>
        <p:grpSpPr>
          <a:xfrm>
            <a:off x="76200" y="2132856"/>
            <a:ext cx="8960296" cy="3886944"/>
            <a:chOff x="76200" y="2132856"/>
            <a:chExt cx="8960296" cy="3886944"/>
          </a:xfrm>
        </p:grpSpPr>
        <p:sp>
          <p:nvSpPr>
            <p:cNvPr id="2" name="Rectangle 1"/>
            <p:cNvSpPr/>
            <p:nvPr/>
          </p:nvSpPr>
          <p:spPr bwMode="auto">
            <a:xfrm>
              <a:off x="76200" y="4005064"/>
              <a:ext cx="4495800" cy="2014736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737396" y="2132856"/>
              <a:ext cx="4299100" cy="792088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286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0189-06F6-4D96-BFDB-312CF8F25C3A}" type="slidenum">
              <a:rPr lang="en-AU" altLang="en-US"/>
              <a:pPr/>
              <a:t>5</a:t>
            </a:fld>
            <a:endParaRPr lang="en-AU" alt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>
                <a:cs typeface="Times New Roman" panose="02020603050405020304" pitchFamily="18" charset="0"/>
              </a:rPr>
              <a:t>Key Discoveries :</a:t>
            </a:r>
            <a:br>
              <a:rPr lang="en-AU" altLang="en-US">
                <a:cs typeface="Times New Roman" panose="02020603050405020304" pitchFamily="18" charset="0"/>
              </a:rPr>
            </a:br>
            <a:r>
              <a:rPr lang="en-AU" altLang="en-US">
                <a:cs typeface="Times New Roman" panose="02020603050405020304" pitchFamily="18" charset="0"/>
              </a:rPr>
              <a:t>Type of instrument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>
                <a:cs typeface="Times New Roman" panose="02020603050405020304" pitchFamily="18" charset="0"/>
              </a:rPr>
              <a:t>The number of discoveries made with special purpose instruments has declined</a:t>
            </a: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814638"/>
            <a:ext cx="6172200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430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/>
              <a:t>Transition from specialised to general purpose instruments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8062913" cy="484346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AU" dirty="0" smtClean="0"/>
              <a:t>During the 1960s the first of the General Purpose Radio Telescopes were in use</a:t>
            </a:r>
          </a:p>
          <a:p>
            <a:pPr lvl="1"/>
            <a:r>
              <a:rPr lang="en-AU" dirty="0" smtClean="0"/>
              <a:t>1958 OVRO 2x90’ dishes</a:t>
            </a:r>
          </a:p>
          <a:p>
            <a:pPr lvl="1"/>
            <a:r>
              <a:rPr lang="en-AU" dirty="0" smtClean="0"/>
              <a:t>1960 Parkes 210’ dish</a:t>
            </a:r>
          </a:p>
          <a:p>
            <a:pPr lvl="1"/>
            <a:r>
              <a:rPr lang="en-AU" dirty="0" smtClean="0"/>
              <a:t>1962 Cambridge One-mile Telescope</a:t>
            </a:r>
          </a:p>
          <a:p>
            <a:pPr lvl="1"/>
            <a:r>
              <a:rPr lang="en-AU" dirty="0" smtClean="0"/>
              <a:t>1963 Arecibo 1000’ fixed spherical reflector</a:t>
            </a:r>
          </a:p>
          <a:p>
            <a:pPr lvl="1"/>
            <a:r>
              <a:rPr lang="en-AU" dirty="0" smtClean="0"/>
              <a:t>1964 Haystack 120’ dish</a:t>
            </a:r>
          </a:p>
          <a:p>
            <a:pPr lvl="1"/>
            <a:r>
              <a:rPr lang="en-AU" dirty="0" smtClean="0"/>
              <a:t>1965 Greenbank 140’ dish</a:t>
            </a:r>
          </a:p>
          <a:p>
            <a:pPr lvl="1"/>
            <a:r>
              <a:rPr lang="en-AU" dirty="0" smtClean="0">
                <a:solidFill>
                  <a:srgbClr val="FFC000"/>
                </a:solidFill>
              </a:rPr>
              <a:t>1965 VLA proposal submitted</a:t>
            </a:r>
          </a:p>
          <a:p>
            <a:pPr lvl="1"/>
            <a:r>
              <a:rPr lang="en-AU" dirty="0" smtClean="0"/>
              <a:t>1966 Goldstone 210’ Deep Space Network</a:t>
            </a:r>
          </a:p>
          <a:p>
            <a:pPr lvl="1"/>
            <a:r>
              <a:rPr lang="en-AU" dirty="0" smtClean="0"/>
              <a:t>1967 </a:t>
            </a:r>
            <a:r>
              <a:rPr lang="en-AU" dirty="0" err="1" smtClean="0"/>
              <a:t>Culgoora</a:t>
            </a:r>
            <a:r>
              <a:rPr lang="en-AU" dirty="0" smtClean="0"/>
              <a:t> Solar Heliograph</a:t>
            </a:r>
          </a:p>
          <a:p>
            <a:pPr lvl="1"/>
            <a:r>
              <a:rPr lang="en-AU" dirty="0" smtClean="0"/>
              <a:t>1970 WSRT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33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259F73-D435-448B-8C7D-062E5E0DAB44}" type="slidenum">
              <a:rPr lang="en-AU" smtClean="0"/>
              <a:pPr/>
              <a:t>7</a:t>
            </a:fld>
            <a:endParaRPr lang="en-AU" smtClean="0"/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72040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746C02E8-AEC6-4768-95FC-59094EC4379C}" type="slidenum">
              <a:rPr lang="en-AU" sz="1400">
                <a:solidFill>
                  <a:schemeClr val="bg2"/>
                </a:solidFill>
              </a:rPr>
              <a:pPr algn="r"/>
              <a:t>7</a:t>
            </a:fld>
            <a:endParaRPr lang="en-AU" sz="1400">
              <a:solidFill>
                <a:schemeClr val="bg2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5731" y="-99392"/>
            <a:ext cx="6048797" cy="2249633"/>
          </a:xfrm>
        </p:spPr>
        <p:txBody>
          <a:bodyPr/>
          <a:lstStyle/>
          <a:p>
            <a:pPr algn="ctr"/>
            <a:r>
              <a:rPr lang="en-AU" sz="3600" dirty="0"/>
              <a:t>E</a:t>
            </a:r>
            <a:r>
              <a:rPr lang="en-AU" sz="3600" dirty="0" smtClean="0"/>
              <a:t>arly Australian Telescopes</a:t>
            </a:r>
            <a:br>
              <a:rPr lang="en-AU" sz="3600" dirty="0" smtClean="0"/>
            </a:br>
            <a:r>
              <a:rPr lang="en-AU" sz="3600" dirty="0" smtClean="0"/>
              <a:t>Specialised</a:t>
            </a:r>
            <a:br>
              <a:rPr lang="en-AU" sz="3600" dirty="0" smtClean="0"/>
            </a:br>
            <a:r>
              <a:rPr lang="en-AU" sz="3600" dirty="0" smtClean="0"/>
              <a:t> </a:t>
            </a:r>
            <a:r>
              <a:rPr lang="en-AU" sz="3600" dirty="0" smtClean="0">
                <a:sym typeface="Wingdings" panose="05000000000000000000" pitchFamily="2" charset="2"/>
              </a:rPr>
              <a:t></a:t>
            </a:r>
            <a:r>
              <a:rPr lang="en-AU" sz="3600" dirty="0" smtClean="0"/>
              <a:t> </a:t>
            </a:r>
            <a:br>
              <a:rPr lang="en-AU" sz="3600" dirty="0" smtClean="0"/>
            </a:br>
            <a:r>
              <a:rPr lang="en-AU" sz="3600" dirty="0" smtClean="0"/>
              <a:t>General Purpose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/>
          <a:stretch/>
        </p:blipFill>
        <p:spPr>
          <a:xfrm>
            <a:off x="4484998" y="2226708"/>
            <a:ext cx="4659003" cy="497469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06104"/>
            <a:ext cx="4493904" cy="332548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60774" name="Picture 6" descr="Potts Hil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44" y="44449"/>
            <a:ext cx="3559843" cy="376654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74355" y="38109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AU" dirty="0">
                <a:solidFill>
                  <a:schemeClr val="bg1"/>
                </a:solidFill>
              </a:rPr>
              <a:t>Mills C</a:t>
            </a:r>
            <a:r>
              <a:rPr lang="en-AU" dirty="0" smtClean="0">
                <a:solidFill>
                  <a:schemeClr val="bg1"/>
                </a:solidFill>
              </a:rPr>
              <a:t>ross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656"/>
            <a:ext cx="1721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Christiansen</a:t>
            </a:r>
          </a:p>
          <a:p>
            <a:pPr algn="ctr"/>
            <a:r>
              <a:rPr lang="en-AU" dirty="0" smtClean="0">
                <a:solidFill>
                  <a:schemeClr val="bg1"/>
                </a:solidFill>
              </a:rPr>
              <a:t>Potts </a:t>
            </a:r>
            <a:r>
              <a:rPr lang="en-AU" dirty="0">
                <a:solidFill>
                  <a:schemeClr val="bg1"/>
                </a:solidFill>
              </a:rPr>
              <a:t>Hill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/>
              <a:t>1960s Discoveries with General Purpose Instruments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8062913" cy="460796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AU" dirty="0" smtClean="0"/>
              <a:t>Cambridge</a:t>
            </a:r>
          </a:p>
          <a:p>
            <a:pPr lvl="1"/>
            <a:r>
              <a:rPr lang="en-AU" dirty="0" smtClean="0"/>
              <a:t>Ryle and Neville earth rotation synthesis image of the North pole</a:t>
            </a:r>
          </a:p>
          <a:p>
            <a:pPr lvl="2"/>
            <a:r>
              <a:rPr lang="en-AU" dirty="0" smtClean="0"/>
              <a:t>MNRAS 125, 39</a:t>
            </a:r>
          </a:p>
          <a:p>
            <a:pPr lvl="1"/>
            <a:r>
              <a:rPr lang="en-AU" dirty="0" smtClean="0"/>
              <a:t>FT done using EDSAC II</a:t>
            </a:r>
          </a:p>
          <a:p>
            <a:pPr lvl="0"/>
            <a:r>
              <a:rPr lang="en-AU" dirty="0" smtClean="0"/>
              <a:t>Parkes</a:t>
            </a:r>
          </a:p>
          <a:p>
            <a:pPr lvl="1"/>
            <a:r>
              <a:rPr lang="en-AU" dirty="0" smtClean="0"/>
              <a:t>Quasars - Hazard as an example of an outside user</a:t>
            </a:r>
          </a:p>
          <a:p>
            <a:pPr lvl="0"/>
            <a:r>
              <a:rPr lang="en-AU" dirty="0" smtClean="0"/>
              <a:t>JPL/Arecibo</a:t>
            </a:r>
          </a:p>
          <a:p>
            <a:pPr lvl="1"/>
            <a:r>
              <a:rPr lang="en-AU" dirty="0" smtClean="0"/>
              <a:t>Mercury/Venus </a:t>
            </a:r>
            <a:r>
              <a:rPr lang="en-AU" dirty="0"/>
              <a:t>spin rates</a:t>
            </a:r>
          </a:p>
          <a:p>
            <a:pPr lvl="0"/>
            <a:r>
              <a:rPr lang="en-AU" dirty="0" err="1" smtClean="0"/>
              <a:t>Culgoora</a:t>
            </a:r>
            <a:r>
              <a:rPr lang="en-AU" dirty="0" smtClean="0"/>
              <a:t> Solar Heliograph</a:t>
            </a:r>
          </a:p>
          <a:p>
            <a:pPr lvl="1"/>
            <a:r>
              <a:rPr lang="en-AU" dirty="0" smtClean="0"/>
              <a:t>2D dynamic spectra of  solar bursts</a:t>
            </a:r>
          </a:p>
          <a:p>
            <a:pPr lvl="0"/>
            <a:r>
              <a:rPr lang="en-AU" dirty="0" smtClean="0"/>
              <a:t>VLA</a:t>
            </a:r>
          </a:p>
          <a:p>
            <a:pPr lvl="1"/>
            <a:r>
              <a:rPr lang="en-AU" dirty="0" smtClean="0"/>
              <a:t>images of quasars (3C273)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EF8D-6A58-4C33-8EAF-28AFCDD6FC9C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05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022781-1528-43E0-B566-E629C8ECB05A}" type="slidenum">
              <a:rPr lang="en-AU" smtClean="0"/>
              <a:pPr/>
              <a:t>9</a:t>
            </a:fld>
            <a:endParaRPr lang="en-AU" smtClean="0"/>
          </a:p>
        </p:txBody>
      </p:sp>
      <p:sp>
        <p:nvSpPr>
          <p:cNvPr id="32771" name="Slide Number Placeholder 4"/>
          <p:cNvSpPr txBox="1">
            <a:spLocks noGrp="1"/>
          </p:cNvSpPr>
          <p:nvPr/>
        </p:nvSpPr>
        <p:spPr bwMode="auto">
          <a:xfrm>
            <a:off x="72040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85483F38-68E5-42F2-9AA1-6B4D59325436}" type="slidenum">
              <a:rPr lang="en-AU" sz="1400">
                <a:solidFill>
                  <a:schemeClr val="bg2"/>
                </a:solidFill>
              </a:rPr>
              <a:pPr algn="r"/>
              <a:t>9</a:t>
            </a:fld>
            <a:endParaRPr lang="en-AU" sz="1400">
              <a:solidFill>
                <a:schemeClr val="bg2"/>
              </a:solidFill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8038" y="115888"/>
            <a:ext cx="5616575" cy="1143000"/>
          </a:xfrm>
        </p:spPr>
        <p:txBody>
          <a:bodyPr/>
          <a:lstStyle/>
          <a:p>
            <a:r>
              <a:rPr lang="en-AU" sz="4000" smtClean="0"/>
              <a:t>First Cambridge Earth Rotation Synthesis Image</a:t>
            </a:r>
          </a:p>
        </p:txBody>
      </p:sp>
      <p:pic>
        <p:nvPicPr>
          <p:cNvPr id="32773" name="Picture 5" descr="Ryle_Nevil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25" y="0"/>
            <a:ext cx="33083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492500" y="1557338"/>
            <a:ext cx="5256213" cy="4114800"/>
          </a:xfrm>
        </p:spPr>
        <p:txBody>
          <a:bodyPr/>
          <a:lstStyle/>
          <a:p>
            <a:r>
              <a:rPr lang="en-AU" sz="2800" dirty="0" smtClean="0"/>
              <a:t>Ryle &amp; Neville, MNRAS 1962</a:t>
            </a:r>
          </a:p>
          <a:p>
            <a:r>
              <a:rPr lang="en-AU" sz="2800" dirty="0" smtClean="0"/>
              <a:t>North pole survey</a:t>
            </a:r>
          </a:p>
          <a:p>
            <a:r>
              <a:rPr lang="en-AU" sz="2800" dirty="0" smtClean="0"/>
              <a:t>178 MHz</a:t>
            </a:r>
          </a:p>
          <a:p>
            <a:r>
              <a:rPr lang="en-AU" sz="2800" dirty="0" smtClean="0"/>
              <a:t>200x200 pixels took a full night on EDSACII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EM2000">
  <a:themeElements>
    <a:clrScheme name="CPEM2000 1">
      <a:dk1>
        <a:srgbClr val="000080"/>
      </a:dk1>
      <a:lt1>
        <a:srgbClr val="FFFFFF"/>
      </a:lt1>
      <a:dk2>
        <a:srgbClr val="000000"/>
      </a:dk2>
      <a:lt2>
        <a:srgbClr val="FFCC66"/>
      </a:lt2>
      <a:accent1>
        <a:srgbClr val="3366FF"/>
      </a:accent1>
      <a:accent2>
        <a:srgbClr val="00CCCC"/>
      </a:accent2>
      <a:accent3>
        <a:srgbClr val="AAAAAA"/>
      </a:accent3>
      <a:accent4>
        <a:srgbClr val="DADADA"/>
      </a:accent4>
      <a:accent5>
        <a:srgbClr val="ADB8FF"/>
      </a:accent5>
      <a:accent6>
        <a:srgbClr val="00B9B9"/>
      </a:accent6>
      <a:hlink>
        <a:srgbClr val="FF0033"/>
      </a:hlink>
      <a:folHlink>
        <a:srgbClr val="CCECFF"/>
      </a:folHlink>
    </a:clrScheme>
    <a:fontScheme name="CPEM200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PEM2000 1">
        <a:dk1>
          <a:srgbClr val="000080"/>
        </a:dk1>
        <a:lt1>
          <a:srgbClr val="FFFFFF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00CCCC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B9B9"/>
        </a:accent6>
        <a:hlink>
          <a:srgbClr val="FF0033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EM2000 2">
        <a:dk1>
          <a:srgbClr val="000066"/>
        </a:dk1>
        <a:lt1>
          <a:srgbClr val="99CCFF"/>
        </a:lt1>
        <a:dk2>
          <a:srgbClr val="3366CC"/>
        </a:dk2>
        <a:lt2>
          <a:srgbClr val="000080"/>
        </a:lt2>
        <a:accent1>
          <a:srgbClr val="CCECFF"/>
        </a:accent1>
        <a:accent2>
          <a:srgbClr val="CCFFCC"/>
        </a:accent2>
        <a:accent3>
          <a:srgbClr val="CAE2FF"/>
        </a:accent3>
        <a:accent4>
          <a:srgbClr val="000056"/>
        </a:accent4>
        <a:accent5>
          <a:srgbClr val="E2F4FF"/>
        </a:accent5>
        <a:accent6>
          <a:srgbClr val="B9E7B9"/>
        </a:accent6>
        <a:hlink>
          <a:srgbClr val="FFC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EAEAEA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4">
        <a:dk1>
          <a:srgbClr val="000000"/>
        </a:dk1>
        <a:lt1>
          <a:srgbClr val="FFFFFF"/>
        </a:lt1>
        <a:dk2>
          <a:srgbClr val="003366"/>
        </a:dk2>
        <a:lt2>
          <a:srgbClr val="FF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EM2000 5">
        <a:dk1>
          <a:srgbClr val="000000"/>
        </a:dk1>
        <a:lt1>
          <a:srgbClr val="0099FF"/>
        </a:lt1>
        <a:dk2>
          <a:srgbClr val="000099"/>
        </a:dk2>
        <a:lt2>
          <a:srgbClr val="000066"/>
        </a:lt2>
        <a:accent1>
          <a:srgbClr val="99CCFF"/>
        </a:accent1>
        <a:accent2>
          <a:srgbClr val="FFFFCC"/>
        </a:accent2>
        <a:accent3>
          <a:srgbClr val="AACAFF"/>
        </a:accent3>
        <a:accent4>
          <a:srgbClr val="000000"/>
        </a:accent4>
        <a:accent5>
          <a:srgbClr val="CAE2FF"/>
        </a:accent5>
        <a:accent6>
          <a:srgbClr val="E7E7B9"/>
        </a:accent6>
        <a:hlink>
          <a:srgbClr val="00CC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6">
        <a:dk1>
          <a:srgbClr val="000000"/>
        </a:dk1>
        <a:lt1>
          <a:srgbClr val="FFFFFF"/>
        </a:lt1>
        <a:dk2>
          <a:srgbClr val="660066"/>
        </a:dk2>
        <a:lt2>
          <a:srgbClr val="FFCC66"/>
        </a:lt2>
        <a:accent1>
          <a:srgbClr val="6600CC"/>
        </a:accent1>
        <a:accent2>
          <a:srgbClr val="0099CC"/>
        </a:accent2>
        <a:accent3>
          <a:srgbClr val="B8AAB8"/>
        </a:accent3>
        <a:accent4>
          <a:srgbClr val="DADADA"/>
        </a:accent4>
        <a:accent5>
          <a:srgbClr val="B8AAE2"/>
        </a:accent5>
        <a:accent6>
          <a:srgbClr val="008AB9"/>
        </a:accent6>
        <a:hlink>
          <a:srgbClr val="CC66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PEM2000">
  <a:themeElements>
    <a:clrScheme name="CPEM2000 1">
      <a:dk1>
        <a:srgbClr val="000080"/>
      </a:dk1>
      <a:lt1>
        <a:srgbClr val="FFFFFF"/>
      </a:lt1>
      <a:dk2>
        <a:srgbClr val="000000"/>
      </a:dk2>
      <a:lt2>
        <a:srgbClr val="FFCC66"/>
      </a:lt2>
      <a:accent1>
        <a:srgbClr val="3366FF"/>
      </a:accent1>
      <a:accent2>
        <a:srgbClr val="00CCCC"/>
      </a:accent2>
      <a:accent3>
        <a:srgbClr val="AAAAAA"/>
      </a:accent3>
      <a:accent4>
        <a:srgbClr val="DADADA"/>
      </a:accent4>
      <a:accent5>
        <a:srgbClr val="ADB8FF"/>
      </a:accent5>
      <a:accent6>
        <a:srgbClr val="00B9B9"/>
      </a:accent6>
      <a:hlink>
        <a:srgbClr val="FF0033"/>
      </a:hlink>
      <a:folHlink>
        <a:srgbClr val="CCECFF"/>
      </a:folHlink>
    </a:clrScheme>
    <a:fontScheme name="CPEM200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PEM2000 1">
        <a:dk1>
          <a:srgbClr val="000080"/>
        </a:dk1>
        <a:lt1>
          <a:srgbClr val="FFFFFF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00CCCC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B9B9"/>
        </a:accent6>
        <a:hlink>
          <a:srgbClr val="FF0033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EM2000 2">
        <a:dk1>
          <a:srgbClr val="000066"/>
        </a:dk1>
        <a:lt1>
          <a:srgbClr val="99CCFF"/>
        </a:lt1>
        <a:dk2>
          <a:srgbClr val="3366CC"/>
        </a:dk2>
        <a:lt2>
          <a:srgbClr val="000080"/>
        </a:lt2>
        <a:accent1>
          <a:srgbClr val="CCECFF"/>
        </a:accent1>
        <a:accent2>
          <a:srgbClr val="CCFFCC"/>
        </a:accent2>
        <a:accent3>
          <a:srgbClr val="CAE2FF"/>
        </a:accent3>
        <a:accent4>
          <a:srgbClr val="000056"/>
        </a:accent4>
        <a:accent5>
          <a:srgbClr val="E2F4FF"/>
        </a:accent5>
        <a:accent6>
          <a:srgbClr val="B9E7B9"/>
        </a:accent6>
        <a:hlink>
          <a:srgbClr val="FFC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EAEAEA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4">
        <a:dk1>
          <a:srgbClr val="000000"/>
        </a:dk1>
        <a:lt1>
          <a:srgbClr val="FFFFFF"/>
        </a:lt1>
        <a:dk2>
          <a:srgbClr val="003366"/>
        </a:dk2>
        <a:lt2>
          <a:srgbClr val="FF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EM2000 5">
        <a:dk1>
          <a:srgbClr val="000000"/>
        </a:dk1>
        <a:lt1>
          <a:srgbClr val="0099FF"/>
        </a:lt1>
        <a:dk2>
          <a:srgbClr val="000099"/>
        </a:dk2>
        <a:lt2>
          <a:srgbClr val="000066"/>
        </a:lt2>
        <a:accent1>
          <a:srgbClr val="99CCFF"/>
        </a:accent1>
        <a:accent2>
          <a:srgbClr val="FFFFCC"/>
        </a:accent2>
        <a:accent3>
          <a:srgbClr val="AACAFF"/>
        </a:accent3>
        <a:accent4>
          <a:srgbClr val="000000"/>
        </a:accent4>
        <a:accent5>
          <a:srgbClr val="CAE2FF"/>
        </a:accent5>
        <a:accent6>
          <a:srgbClr val="E7E7B9"/>
        </a:accent6>
        <a:hlink>
          <a:srgbClr val="00CC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6">
        <a:dk1>
          <a:srgbClr val="000000"/>
        </a:dk1>
        <a:lt1>
          <a:srgbClr val="FFFFFF"/>
        </a:lt1>
        <a:dk2>
          <a:srgbClr val="660066"/>
        </a:dk2>
        <a:lt2>
          <a:srgbClr val="FFCC66"/>
        </a:lt2>
        <a:accent1>
          <a:srgbClr val="6600CC"/>
        </a:accent1>
        <a:accent2>
          <a:srgbClr val="0099CC"/>
        </a:accent2>
        <a:accent3>
          <a:srgbClr val="B8AAB8"/>
        </a:accent3>
        <a:accent4>
          <a:srgbClr val="DADADA"/>
        </a:accent4>
        <a:accent5>
          <a:srgbClr val="B8AAE2"/>
        </a:accent5>
        <a:accent6>
          <a:srgbClr val="008AB9"/>
        </a:accent6>
        <a:hlink>
          <a:srgbClr val="CC66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PEM2000">
  <a:themeElements>
    <a:clrScheme name="CPEM2000 1">
      <a:dk1>
        <a:srgbClr val="000080"/>
      </a:dk1>
      <a:lt1>
        <a:srgbClr val="FFFFFF"/>
      </a:lt1>
      <a:dk2>
        <a:srgbClr val="000000"/>
      </a:dk2>
      <a:lt2>
        <a:srgbClr val="FFCC66"/>
      </a:lt2>
      <a:accent1>
        <a:srgbClr val="3366FF"/>
      </a:accent1>
      <a:accent2>
        <a:srgbClr val="00CCCC"/>
      </a:accent2>
      <a:accent3>
        <a:srgbClr val="AAAAAA"/>
      </a:accent3>
      <a:accent4>
        <a:srgbClr val="DADADA"/>
      </a:accent4>
      <a:accent5>
        <a:srgbClr val="ADB8FF"/>
      </a:accent5>
      <a:accent6>
        <a:srgbClr val="00B9B9"/>
      </a:accent6>
      <a:hlink>
        <a:srgbClr val="FF0033"/>
      </a:hlink>
      <a:folHlink>
        <a:srgbClr val="CCECFF"/>
      </a:folHlink>
    </a:clrScheme>
    <a:fontScheme name="CPEM200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PEM2000 1">
        <a:dk1>
          <a:srgbClr val="000080"/>
        </a:dk1>
        <a:lt1>
          <a:srgbClr val="FFFFFF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00CCCC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B9B9"/>
        </a:accent6>
        <a:hlink>
          <a:srgbClr val="FF0033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EM2000 2">
        <a:dk1>
          <a:srgbClr val="000066"/>
        </a:dk1>
        <a:lt1>
          <a:srgbClr val="99CCFF"/>
        </a:lt1>
        <a:dk2>
          <a:srgbClr val="3366CC"/>
        </a:dk2>
        <a:lt2>
          <a:srgbClr val="000080"/>
        </a:lt2>
        <a:accent1>
          <a:srgbClr val="CCECFF"/>
        </a:accent1>
        <a:accent2>
          <a:srgbClr val="CCFFCC"/>
        </a:accent2>
        <a:accent3>
          <a:srgbClr val="CAE2FF"/>
        </a:accent3>
        <a:accent4>
          <a:srgbClr val="000056"/>
        </a:accent4>
        <a:accent5>
          <a:srgbClr val="E2F4FF"/>
        </a:accent5>
        <a:accent6>
          <a:srgbClr val="B9E7B9"/>
        </a:accent6>
        <a:hlink>
          <a:srgbClr val="FFC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EAEAEA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4">
        <a:dk1>
          <a:srgbClr val="000000"/>
        </a:dk1>
        <a:lt1>
          <a:srgbClr val="FFFFFF"/>
        </a:lt1>
        <a:dk2>
          <a:srgbClr val="003366"/>
        </a:dk2>
        <a:lt2>
          <a:srgbClr val="FF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EM2000 5">
        <a:dk1>
          <a:srgbClr val="000000"/>
        </a:dk1>
        <a:lt1>
          <a:srgbClr val="0099FF"/>
        </a:lt1>
        <a:dk2>
          <a:srgbClr val="000099"/>
        </a:dk2>
        <a:lt2>
          <a:srgbClr val="000066"/>
        </a:lt2>
        <a:accent1>
          <a:srgbClr val="99CCFF"/>
        </a:accent1>
        <a:accent2>
          <a:srgbClr val="FFFFCC"/>
        </a:accent2>
        <a:accent3>
          <a:srgbClr val="AACAFF"/>
        </a:accent3>
        <a:accent4>
          <a:srgbClr val="000000"/>
        </a:accent4>
        <a:accent5>
          <a:srgbClr val="CAE2FF"/>
        </a:accent5>
        <a:accent6>
          <a:srgbClr val="E7E7B9"/>
        </a:accent6>
        <a:hlink>
          <a:srgbClr val="00CC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6">
        <a:dk1>
          <a:srgbClr val="000000"/>
        </a:dk1>
        <a:lt1>
          <a:srgbClr val="FFFFFF"/>
        </a:lt1>
        <a:dk2>
          <a:srgbClr val="660066"/>
        </a:dk2>
        <a:lt2>
          <a:srgbClr val="FFCC66"/>
        </a:lt2>
        <a:accent1>
          <a:srgbClr val="6600CC"/>
        </a:accent1>
        <a:accent2>
          <a:srgbClr val="0099CC"/>
        </a:accent2>
        <a:accent3>
          <a:srgbClr val="B8AAB8"/>
        </a:accent3>
        <a:accent4>
          <a:srgbClr val="DADADA"/>
        </a:accent4>
        <a:accent5>
          <a:srgbClr val="B8AAE2"/>
        </a:accent5>
        <a:accent6>
          <a:srgbClr val="008AB9"/>
        </a:accent6>
        <a:hlink>
          <a:srgbClr val="CC66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10914</TotalTime>
  <Words>1398</Words>
  <Application>Microsoft Office PowerPoint</Application>
  <PresentationFormat>On-screen Show (4:3)</PresentationFormat>
  <Paragraphs>327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CPEM2000</vt:lpstr>
      <vt:lpstr>1_CPEM2000</vt:lpstr>
      <vt:lpstr>2_CPEM2000</vt:lpstr>
      <vt:lpstr>Impact of New Generation of User Oriented Radio Telescopes</vt:lpstr>
      <vt:lpstr>Overview</vt:lpstr>
      <vt:lpstr>The discovery process</vt:lpstr>
      <vt:lpstr>Key Discoveries  in cm Radio Astronomy#</vt:lpstr>
      <vt:lpstr>Key Discoveries : Type of instrument</vt:lpstr>
      <vt:lpstr>Transition from specialised to general purpose instruments</vt:lpstr>
      <vt:lpstr>Early Australian Telescopes Specialised    General Purpose</vt:lpstr>
      <vt:lpstr>1960s Discoveries with General Purpose Instruments</vt:lpstr>
      <vt:lpstr>First Cambridge Earth Rotation Synthesis Image</vt:lpstr>
      <vt:lpstr>3C 273 identification (1963)                                 </vt:lpstr>
      <vt:lpstr>1962 JPL &amp; 1965Arecibo radar Mercury/Venus rotation period</vt:lpstr>
      <vt:lpstr>Culgoora Solar Heliograph 1968</vt:lpstr>
      <vt:lpstr>Technology leads scientific discoveries</vt:lpstr>
      <vt:lpstr>Impact of the 1960’s technology revolution</vt:lpstr>
      <vt:lpstr>Dishes v Arrays circa 1957</vt:lpstr>
      <vt:lpstr>Receiver developments (Radio Astronomy) </vt:lpstr>
      <vt:lpstr>Receiver Sensitivity exponentials again!</vt:lpstr>
      <vt:lpstr>Computers and signal processing</vt:lpstr>
      <vt:lpstr>Cambridge One-Mile Telescope: 1962</vt:lpstr>
      <vt:lpstr>1960 – First Radio Astronomy Digital Correlator</vt:lpstr>
      <vt:lpstr>The concept of user facilities</vt:lpstr>
      <vt:lpstr>Pawsey 1962 "Promising Fields of Radio Astronomy”</vt:lpstr>
      <vt:lpstr>Source Counts</vt:lpstr>
      <vt:lpstr>Pawsey 1962 "Promising Fields of Radio Astronomy”</vt:lpstr>
      <vt:lpstr>VLA performance goals 1965</vt:lpstr>
      <vt:lpstr>VLA  New Mexico</vt:lpstr>
      <vt:lpstr>3C273 Optical HST</vt:lpstr>
      <vt:lpstr>3C273 VLA 5GHz 1998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technology</dc:title>
  <dc:subject>radio astronomy</dc:subject>
  <dc:creator>Ekers, Ron (ATNF, Marsfield)</dc:creator>
  <cp:keywords>history, technology</cp:keywords>
  <dc:description>URSI Com J tutorial</dc:description>
  <cp:lastModifiedBy>Ken Kellermann</cp:lastModifiedBy>
  <cp:revision>749</cp:revision>
  <cp:lastPrinted>2015-07-13T01:42:37Z</cp:lastPrinted>
  <dcterms:created xsi:type="dcterms:W3CDTF">2008-11-10T07:34:37Z</dcterms:created>
  <dcterms:modified xsi:type="dcterms:W3CDTF">2015-08-19T13:15:20Z</dcterms:modified>
  <cp:category>Invited talk</cp:category>
  <cp:contentStatus>final</cp:contentStatus>
</cp:coreProperties>
</file>