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72" r:id="rId2"/>
    <p:sldId id="273" r:id="rId3"/>
    <p:sldId id="278" r:id="rId4"/>
    <p:sldId id="263" r:id="rId5"/>
    <p:sldId id="274" r:id="rId6"/>
    <p:sldId id="264" r:id="rId7"/>
    <p:sldId id="275" r:id="rId8"/>
    <p:sldId id="279" r:id="rId9"/>
    <p:sldId id="271" r:id="rId10"/>
    <p:sldId id="276" r:id="rId11"/>
    <p:sldId id="277" r:id="rId12"/>
    <p:sldId id="261" r:id="rId13"/>
    <p:sldId id="269" r:id="rId14"/>
    <p:sldId id="270" r:id="rId15"/>
  </p:sldIdLst>
  <p:sldSz cx="9144000" cy="6858000" type="screen4x3"/>
  <p:notesSz cx="6858000" cy="9144000"/>
  <p:custShowLst>
    <p:custShow name="EMU Feb 2012" id="0">
      <p:sldLst>
        <p:sld r:id="rId5"/>
        <p:sld r:id="rId13"/>
        <p:sld r:id="rId14"/>
        <p:sld r:id="rId15"/>
        <p:sld r:id="rId7"/>
        <p:sld r:id="rId10"/>
      </p:sldLst>
    </p:custShow>
    <p:custShow name="IAUGA Beijing" id="1">
      <p:sldLst>
        <p:sld r:id="rId2"/>
        <p:sld r:id="rId3"/>
        <p:sld r:id="rId4"/>
        <p:sld r:id="rId5"/>
        <p:sld r:id="rId6"/>
        <p:sld r:id="rId7"/>
        <p:sld r:id="rId8"/>
        <p:sld r:id="rId9"/>
        <p:sld r:id="rId10"/>
        <p:sld r:id="rId11"/>
        <p:sld r:id="rId12"/>
        <p:sld r:id="rId13"/>
        <p:sld r:id="rId14"/>
        <p:sld r:id="rId15"/>
      </p:sldLst>
    </p:custShow>
  </p:custShowLst>
  <p:defaultTextStyle>
    <a:defPPr>
      <a:defRPr lang="en-AU"/>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custShow id="1"/>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6" autoAdjust="0"/>
    <p:restoredTop sz="86355" autoAdjust="0"/>
  </p:normalViewPr>
  <p:slideViewPr>
    <p:cSldViewPr>
      <p:cViewPr varScale="1">
        <p:scale>
          <a:sx n="61" d="100"/>
          <a:sy n="61" d="100"/>
        </p:scale>
        <p:origin x="-72" y="-126"/>
      </p:cViewPr>
      <p:guideLst>
        <p:guide orient="horz" pos="2160"/>
        <p:guide pos="2880"/>
      </p:guideLst>
    </p:cSldViewPr>
  </p:slideViewPr>
  <p:outlineViewPr>
    <p:cViewPr>
      <p:scale>
        <a:sx n="33" d="100"/>
        <a:sy n="33" d="100"/>
      </p:scale>
      <p:origin x="48" y="6084"/>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AU"/>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AU"/>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AU"/>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CFDD614D-03A5-4C5A-8666-5BD6E0196B3A}" type="slidenum">
              <a:rPr lang="en-AU"/>
              <a:pPr/>
              <a:t>‹#›</a:t>
            </a:fld>
            <a:endParaRPr lang="en-A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DB88B2-CFC9-4B8B-BE55-A25443CCB645}" type="slidenum">
              <a:rPr lang="en-AU"/>
              <a:pPr/>
              <a:t>1</a:t>
            </a:fld>
            <a:endParaRPr lang="en-AU"/>
          </a:p>
        </p:txBody>
      </p:sp>
      <p:sp>
        <p:nvSpPr>
          <p:cNvPr id="5122" name="Rectangle 2"/>
          <p:cNvSpPr>
            <a:spLocks noGrp="1" noRot="1" noChangeAspect="1" noChangeArrowheads="1" noTextEdit="1"/>
          </p:cNvSpPr>
          <p:nvPr>
            <p:ph type="sldImg"/>
          </p:nvPr>
        </p:nvSpPr>
        <p:spPr bwMode="auto">
          <a:xfrm>
            <a:off x="1293813" y="796925"/>
            <a:ext cx="4273550" cy="3205163"/>
          </a:xfrm>
          <a:prstGeom prst="rect">
            <a:avLst/>
          </a:prstGeom>
          <a:solidFill>
            <a:srgbClr val="FFFFFF"/>
          </a:solidFill>
          <a:ln>
            <a:solidFill>
              <a:srgbClr val="000000"/>
            </a:solidFill>
            <a:miter lim="800000"/>
            <a:headEnd/>
            <a:tailEnd/>
          </a:ln>
        </p:spPr>
      </p:sp>
      <p:sp>
        <p:nvSpPr>
          <p:cNvPr id="5123" name="Rectangle 3"/>
          <p:cNvSpPr>
            <a:spLocks noGrp="1" noChangeArrowheads="1"/>
          </p:cNvSpPr>
          <p:nvPr>
            <p:ph type="body" idx="1"/>
          </p:nvPr>
        </p:nvSpPr>
        <p:spPr bwMode="auto">
          <a:xfrm>
            <a:off x="914400" y="4346575"/>
            <a:ext cx="5029200" cy="3849688"/>
          </a:xfrm>
          <a:prstGeom prst="rect">
            <a:avLst/>
          </a:prstGeom>
          <a:solidFill>
            <a:srgbClr val="FFFFFF"/>
          </a:solidFill>
          <a:ln>
            <a:solidFill>
              <a:srgbClr val="000000"/>
            </a:solidFill>
            <a:miter lim="800000"/>
            <a:headEnd/>
            <a:tailEnd/>
          </a:ln>
        </p:spPr>
        <p:txBody>
          <a:bodyPr/>
          <a:lstStyle/>
          <a:p>
            <a:r>
              <a:rPr lang="en-AU" dirty="0" smtClean="0"/>
              <a:t>Title: How Fred Hoyle reconciled radio source counts and the Steady State Cosmology</a:t>
            </a:r>
          </a:p>
          <a:p>
            <a:endParaRPr lang="en-AU" dirty="0" smtClean="0"/>
          </a:p>
          <a:p>
            <a:r>
              <a:rPr lang="en-AU" dirty="0" smtClean="0"/>
              <a:t>Abstract:  In 1969 Fred Hoyle invited me to his Institute of Theoretical Astronomy (IOTA) in Cambridge to work with him on the interpretation of the radio source counts.   This was a period of extreme tension with Ryle using the steep slope of the radio source counts to argue that the radio source population was evolving and Hoyle maintaining </a:t>
            </a:r>
          </a:p>
          <a:p>
            <a:r>
              <a:rPr lang="en-AU" dirty="0" smtClean="0"/>
              <a:t>that the counts were </a:t>
            </a:r>
            <a:r>
              <a:rPr lang="en-AU" dirty="0" err="1" smtClean="0"/>
              <a:t>consistant</a:t>
            </a:r>
            <a:r>
              <a:rPr lang="en-AU" dirty="0" smtClean="0"/>
              <a:t> with the steady state cosmology.  Both of these great men had made some correct deductions but they had also both made mistakes.  The universe was evolving, but the source counts alone could tell us very little if anything about cosmology.  I will try to give some indication of the atmosphere and the issues at the time and look at what we can learn from this saga.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IAUGA version</a:t>
            </a:r>
            <a:endParaRPr lang="en-AU" dirty="0"/>
          </a:p>
        </p:txBody>
      </p:sp>
      <p:sp>
        <p:nvSpPr>
          <p:cNvPr id="4" name="Slide Number Placeholder 3"/>
          <p:cNvSpPr>
            <a:spLocks noGrp="1"/>
          </p:cNvSpPr>
          <p:nvPr>
            <p:ph type="sldNum" sz="quarter" idx="10"/>
          </p:nvPr>
        </p:nvSpPr>
        <p:spPr/>
        <p:txBody>
          <a:bodyPr/>
          <a:lstStyle/>
          <a:p>
            <a:fld id="{CFDD614D-03A5-4C5A-8666-5BD6E0196B3A}"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Changed Big Bang a “derogatory term” to “popular”.  Note that it</a:t>
            </a:r>
            <a:r>
              <a:rPr lang="en-AU" baseline="0" dirty="0" smtClean="0"/>
              <a:t> is probably a</a:t>
            </a:r>
            <a:r>
              <a:rPr lang="en-AU" dirty="0" smtClean="0"/>
              <a:t> myth that Fred intended it to be derogatory.  See </a:t>
            </a:r>
            <a:r>
              <a:rPr lang="en-AU" sz="1200" kern="1200" dirty="0" smtClean="0">
                <a:solidFill>
                  <a:schemeClr val="tx1"/>
                </a:solidFill>
                <a:latin typeface="Times New Roman" pitchFamily="18" charset="0"/>
                <a:ea typeface="+mn-ea"/>
                <a:cs typeface="+mn-cs"/>
              </a:rPr>
              <a:t>Hoyle’s biographer Simon </a:t>
            </a:r>
            <a:r>
              <a:rPr lang="en-AU" sz="1200" kern="1200" dirty="0" err="1" smtClean="0">
                <a:solidFill>
                  <a:schemeClr val="tx1"/>
                </a:solidFill>
                <a:latin typeface="Times New Roman" pitchFamily="18" charset="0"/>
                <a:ea typeface="+mn-ea"/>
                <a:cs typeface="+mn-cs"/>
              </a:rPr>
              <a:t>Mitton</a:t>
            </a:r>
            <a:r>
              <a:rPr lang="en-AU" sz="1200" kern="1200" dirty="0" smtClean="0">
                <a:solidFill>
                  <a:schemeClr val="tx1"/>
                </a:solidFill>
                <a:latin typeface="Times New Roman" pitchFamily="18" charset="0"/>
                <a:ea typeface="+mn-ea"/>
                <a:cs typeface="+mn-cs"/>
              </a:rPr>
              <a:t> who blames George Gamow for the Myth.</a:t>
            </a:r>
            <a:endParaRPr lang="en-AU" dirty="0"/>
          </a:p>
        </p:txBody>
      </p:sp>
      <p:sp>
        <p:nvSpPr>
          <p:cNvPr id="4" name="Slide Number Placeholder 3"/>
          <p:cNvSpPr>
            <a:spLocks noGrp="1"/>
          </p:cNvSpPr>
          <p:nvPr>
            <p:ph type="sldNum" sz="quarter" idx="10"/>
          </p:nvPr>
        </p:nvSpPr>
        <p:spPr/>
        <p:txBody>
          <a:bodyPr/>
          <a:lstStyle/>
          <a:p>
            <a:fld id="{CFDD614D-03A5-4C5A-8666-5BD6E0196B3A}"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mtClean="0"/>
              <a:t>Updated version</a:t>
            </a:r>
            <a:endParaRPr lang="en-AU" dirty="0"/>
          </a:p>
        </p:txBody>
      </p:sp>
      <p:sp>
        <p:nvSpPr>
          <p:cNvPr id="4" name="Slide Number Placeholder 3"/>
          <p:cNvSpPr>
            <a:spLocks noGrp="1"/>
          </p:cNvSpPr>
          <p:nvPr>
            <p:ph type="sldNum" sz="quarter" idx="10"/>
          </p:nvPr>
        </p:nvSpPr>
        <p:spPr/>
        <p:txBody>
          <a:bodyPr/>
          <a:lstStyle/>
          <a:p>
            <a:fld id="{CFDD614D-03A5-4C5A-8666-5BD6E0196B3A}" type="slidenum">
              <a:rPr lang="en-AU" smtClean="0"/>
              <a:pPr/>
              <a:t>12</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5DD75C-290A-4DAF-9FCC-D492999E4900}" type="slidenum">
              <a:rPr lang="en-AU"/>
              <a:pPr/>
              <a:t>14</a:t>
            </a:fld>
            <a:endParaRPr lang="en-AU"/>
          </a:p>
        </p:txBody>
      </p:sp>
      <p:sp>
        <p:nvSpPr>
          <p:cNvPr id="300034" name="Rectangle 2"/>
          <p:cNvSpPr>
            <a:spLocks noGrp="1" noRot="1" noChangeAspect="1" noChangeArrowheads="1" noTextEdit="1"/>
          </p:cNvSpPr>
          <p:nvPr>
            <p:ph type="sldImg"/>
          </p:nvPr>
        </p:nvSpPr>
        <p:spPr>
          <a:xfrm>
            <a:off x="1293813" y="796925"/>
            <a:ext cx="4275137" cy="3205163"/>
          </a:xfrm>
          <a:ln/>
        </p:spPr>
      </p:sp>
      <p:sp>
        <p:nvSpPr>
          <p:cNvPr id="300035" name="Rectangle 3"/>
          <p:cNvSpPr>
            <a:spLocks noGrp="1" noChangeArrowheads="1"/>
          </p:cNvSpPr>
          <p:nvPr>
            <p:ph type="body" idx="1"/>
          </p:nvPr>
        </p:nvSpPr>
        <p:spPr>
          <a:xfrm>
            <a:off x="913991" y="4345776"/>
            <a:ext cx="5030018" cy="3849359"/>
          </a:xfrm>
        </p:spPr>
        <p:txBody>
          <a:bodyPr/>
          <a:lstStyle/>
          <a:p>
            <a:r>
              <a:rPr lang="en-AU"/>
              <a:t>The figure shows the rate of increase of operating energy in particle accelerators (Livingston, M.S. and Blewett, J.P., "Particle Accelerators" McGraw Hill Book Co. 1962., updated by Sessler, A.M., Physics Today, Jan. 1988, pp 26-34). Starting in 1930, each particle accelerator technology provided exponential growth up to a ceiling when a new technology is introduced.  The envelope of the set of curves is itself an exponential with an increase in energy of 10**10  in 60 years.  This example, originally presented by Fermi, has become known as the "Livingston </a:t>
            </a:r>
          </a:p>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731DE146-D4FF-456C-96DB-34A7AD1A3EAB}" type="slidenum">
              <a:rPr lang="en-AU"/>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6766E7A-59DD-4C55-B3DA-0F66927F2739}" type="slidenum">
              <a:rPr lang="en-AU"/>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90500"/>
            <a:ext cx="1943100" cy="59055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190500"/>
            <a:ext cx="5676900" cy="5905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E3EF365E-4690-4394-91BD-A5A2DFEF89AB}" type="slidenum">
              <a:rPr lang="en-AU"/>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192213" y="115888"/>
            <a:ext cx="7772400" cy="11430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685800" y="1557338"/>
            <a:ext cx="3954463"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hart Placeholder 3"/>
          <p:cNvSpPr>
            <a:spLocks noGrp="1"/>
          </p:cNvSpPr>
          <p:nvPr>
            <p:ph type="chart" sz="half" idx="2"/>
          </p:nvPr>
        </p:nvSpPr>
        <p:spPr>
          <a:xfrm>
            <a:off x="4792663" y="1557338"/>
            <a:ext cx="3956050" cy="4114800"/>
          </a:xfrm>
        </p:spPr>
        <p:txBody>
          <a:bodyPr/>
          <a:lstStyle/>
          <a:p>
            <a:endParaRPr lang="en-AU"/>
          </a:p>
        </p:txBody>
      </p:sp>
      <p:sp>
        <p:nvSpPr>
          <p:cNvPr id="5" name="Date Placeholder 4"/>
          <p:cNvSpPr>
            <a:spLocks noGrp="1"/>
          </p:cNvSpPr>
          <p:nvPr>
            <p:ph type="dt" sz="half" idx="10"/>
          </p:nvPr>
        </p:nvSpPr>
        <p:spPr>
          <a:xfrm>
            <a:off x="1336675" y="6400800"/>
            <a:ext cx="1905000" cy="457200"/>
          </a:xfrm>
        </p:spPr>
        <p:txBody>
          <a:bodyPr/>
          <a:lstStyle>
            <a:lvl1pPr>
              <a:defRPr/>
            </a:lvl1pPr>
          </a:lstStyle>
          <a:p>
            <a:r>
              <a:rPr lang="en-US"/>
              <a:t>11 Aug 2009 </a:t>
            </a:r>
            <a:endParaRPr lang="en-AU"/>
          </a:p>
        </p:txBody>
      </p:sp>
      <p:sp>
        <p:nvSpPr>
          <p:cNvPr id="6" name="Footer Placeholder 5"/>
          <p:cNvSpPr>
            <a:spLocks noGrp="1"/>
          </p:cNvSpPr>
          <p:nvPr>
            <p:ph type="ftr" sz="quarter" idx="11"/>
          </p:nvPr>
        </p:nvSpPr>
        <p:spPr>
          <a:xfrm>
            <a:off x="3775075" y="6400800"/>
            <a:ext cx="2895600" cy="457200"/>
          </a:xfrm>
        </p:spPr>
        <p:txBody>
          <a:bodyPr/>
          <a:lstStyle>
            <a:lvl1pPr>
              <a:defRPr/>
            </a:lvl1pPr>
          </a:lstStyle>
          <a:p>
            <a:r>
              <a:rPr lang="en-AU"/>
              <a:t>IAU GA XXVII SpS5</a:t>
            </a:r>
          </a:p>
        </p:txBody>
      </p:sp>
      <p:sp>
        <p:nvSpPr>
          <p:cNvPr id="7" name="Slide Number Placeholder 6"/>
          <p:cNvSpPr>
            <a:spLocks noGrp="1"/>
          </p:cNvSpPr>
          <p:nvPr>
            <p:ph type="sldNum" sz="quarter" idx="12"/>
          </p:nvPr>
        </p:nvSpPr>
        <p:spPr>
          <a:xfrm>
            <a:off x="7204075" y="6400800"/>
            <a:ext cx="1905000" cy="457200"/>
          </a:xfrm>
        </p:spPr>
        <p:txBody>
          <a:bodyPr/>
          <a:lstStyle>
            <a:lvl1pPr>
              <a:defRPr/>
            </a:lvl1pPr>
          </a:lstStyle>
          <a:p>
            <a:fld id="{29AC899F-3428-4031-8492-936D55CA46E3}" type="slidenum">
              <a:rPr lang="en-AU"/>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dirty="0" smtClean="0"/>
              <a:t>17 Feb 2012</a:t>
            </a:r>
            <a:endParaRPr lang="en-AU" dirty="0"/>
          </a:p>
        </p:txBody>
      </p:sp>
      <p:sp>
        <p:nvSpPr>
          <p:cNvPr id="5" name="Footer Placeholder 4"/>
          <p:cNvSpPr>
            <a:spLocks noGrp="1"/>
          </p:cNvSpPr>
          <p:nvPr>
            <p:ph type="ftr" sz="quarter" idx="11"/>
          </p:nvPr>
        </p:nvSpPr>
        <p:spPr/>
        <p:txBody>
          <a:bodyPr/>
          <a:lstStyle>
            <a:lvl1pPr>
              <a:defRPr/>
            </a:lvl1pPr>
          </a:lstStyle>
          <a:p>
            <a:r>
              <a:rPr lang="en-US" dirty="0" smtClean="0"/>
              <a:t>Ron Ekers</a:t>
            </a:r>
            <a:endParaRPr lang="en-AU" dirty="0"/>
          </a:p>
        </p:txBody>
      </p:sp>
      <p:sp>
        <p:nvSpPr>
          <p:cNvPr id="6" name="Slide Number Placeholder 5"/>
          <p:cNvSpPr>
            <a:spLocks noGrp="1"/>
          </p:cNvSpPr>
          <p:nvPr>
            <p:ph type="sldNum" sz="quarter" idx="12"/>
          </p:nvPr>
        </p:nvSpPr>
        <p:spPr/>
        <p:txBody>
          <a:bodyPr/>
          <a:lstStyle>
            <a:lvl1pPr>
              <a:defRPr/>
            </a:lvl1pPr>
          </a:lstStyle>
          <a:p>
            <a:fld id="{1E300EA3-ADE8-46F3-AA08-8A7AE5FC9F17}" type="slidenum">
              <a:rPr lang="en-AU"/>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a:p>
        </p:txBody>
      </p:sp>
      <p:sp>
        <p:nvSpPr>
          <p:cNvPr id="5" name="Footer Placeholder 4"/>
          <p:cNvSpPr>
            <a:spLocks noGrp="1"/>
          </p:cNvSpPr>
          <p:nvPr>
            <p:ph type="ftr" sz="quarter" idx="11"/>
          </p:nvPr>
        </p:nvSpPr>
        <p:spPr/>
        <p:txBody>
          <a:bodyPr/>
          <a:lstStyle>
            <a:lvl1pPr>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F2D339E4-CEA8-49DC-8D80-81ECF99749C8}" type="slidenum">
              <a:rPr lang="en-AU"/>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C6ACBEC3-FBD3-4D8F-ABCC-10367F2A3A3E}" type="slidenum">
              <a:rPr lang="en-AU"/>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a:p>
        </p:txBody>
      </p:sp>
      <p:sp>
        <p:nvSpPr>
          <p:cNvPr id="8" name="Footer Placeholder 7"/>
          <p:cNvSpPr>
            <a:spLocks noGrp="1"/>
          </p:cNvSpPr>
          <p:nvPr>
            <p:ph type="ftr" sz="quarter" idx="11"/>
          </p:nvPr>
        </p:nvSpPr>
        <p:spPr/>
        <p:txBody>
          <a:bodyPr/>
          <a:lstStyle>
            <a:lvl1pPr>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8AC66BA9-79DC-4367-A4DC-D96F4F4BC40C}" type="slidenum">
              <a:rPr lang="en-AU"/>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a:p>
        </p:txBody>
      </p:sp>
      <p:sp>
        <p:nvSpPr>
          <p:cNvPr id="4" name="Footer Placeholder 3"/>
          <p:cNvSpPr>
            <a:spLocks noGrp="1"/>
          </p:cNvSpPr>
          <p:nvPr>
            <p:ph type="ftr" sz="quarter" idx="11"/>
          </p:nvPr>
        </p:nvSpPr>
        <p:spPr/>
        <p:txBody>
          <a:bodyPr/>
          <a:lstStyle>
            <a:lvl1pPr>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E3146D23-8328-4DF3-8243-E15383ECB768}" type="slidenum">
              <a:rPr lang="en-AU"/>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AU"/>
          </a:p>
        </p:txBody>
      </p:sp>
      <p:sp>
        <p:nvSpPr>
          <p:cNvPr id="3" name="Footer Placeholder 2"/>
          <p:cNvSpPr>
            <a:spLocks noGrp="1"/>
          </p:cNvSpPr>
          <p:nvPr>
            <p:ph type="ftr" sz="quarter" idx="11"/>
          </p:nvPr>
        </p:nvSpPr>
        <p:spPr/>
        <p:txBody>
          <a:bodyPr/>
          <a:lstStyle>
            <a:lvl1pPr>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0C9FF370-B73F-49F9-8111-64C3DDFE2FC8}" type="slidenum">
              <a:rPr lang="en-AU"/>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9923D05B-2CF5-4BAC-A45F-01895C417460}" type="slidenum">
              <a:rPr lang="en-AU"/>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a:p>
        </p:txBody>
      </p:sp>
      <p:sp>
        <p:nvSpPr>
          <p:cNvPr id="6" name="Footer Placeholder 5"/>
          <p:cNvSpPr>
            <a:spLocks noGrp="1"/>
          </p:cNvSpPr>
          <p:nvPr>
            <p:ph type="ftr" sz="quarter" idx="11"/>
          </p:nvPr>
        </p:nvSpPr>
        <p:spPr/>
        <p:txBody>
          <a:bodyPr/>
          <a:lstStyle>
            <a:lvl1pPr>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3E55DA14-C1B2-44CB-B2EB-089B9B00A61D}" type="slidenum">
              <a:rPr lang="en-AU"/>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amma/>
                <a:shade val="46275"/>
                <a:invGamma/>
              </a:srgbClr>
            </a:gs>
            <a:gs pos="100000">
              <a:srgbClr val="000099"/>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6350" y="1443038"/>
            <a:ext cx="8372475" cy="287337"/>
            <a:chOff x="4" y="909"/>
            <a:chExt cx="5274" cy="181"/>
          </a:xfrm>
        </p:grpSpPr>
        <p:grpSp>
          <p:nvGrpSpPr>
            <p:cNvPr id="6147" name="Group 3"/>
            <p:cNvGrpSpPr>
              <a:grpSpLocks/>
            </p:cNvGrpSpPr>
            <p:nvPr/>
          </p:nvGrpSpPr>
          <p:grpSpPr bwMode="auto">
            <a:xfrm>
              <a:off x="5162" y="909"/>
              <a:ext cx="116" cy="181"/>
              <a:chOff x="5162" y="909"/>
              <a:chExt cx="116" cy="181"/>
            </a:xfrm>
          </p:grpSpPr>
          <p:sp>
            <p:nvSpPr>
              <p:cNvPr id="6148" name="Rectangle 4"/>
              <p:cNvSpPr>
                <a:spLocks noChangeArrowheads="1"/>
              </p:cNvSpPr>
              <p:nvPr/>
            </p:nvSpPr>
            <p:spPr bwMode="auto">
              <a:xfrm>
                <a:off x="5256" y="909"/>
                <a:ext cx="22"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49" name="Rectangle 5"/>
              <p:cNvSpPr>
                <a:spLocks noChangeArrowheads="1"/>
              </p:cNvSpPr>
              <p:nvPr/>
            </p:nvSpPr>
            <p:spPr bwMode="auto">
              <a:xfrm>
                <a:off x="5162" y="909"/>
                <a:ext cx="52"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grpSp>
        <p:grpSp>
          <p:nvGrpSpPr>
            <p:cNvPr id="6150" name="Group 6"/>
            <p:cNvGrpSpPr>
              <a:grpSpLocks/>
            </p:cNvGrpSpPr>
            <p:nvPr/>
          </p:nvGrpSpPr>
          <p:grpSpPr bwMode="auto">
            <a:xfrm>
              <a:off x="4852" y="909"/>
              <a:ext cx="255" cy="181"/>
              <a:chOff x="4852" y="909"/>
              <a:chExt cx="255" cy="181"/>
            </a:xfrm>
          </p:grpSpPr>
          <p:sp>
            <p:nvSpPr>
              <p:cNvPr id="6151" name="Rectangle 7"/>
              <p:cNvSpPr>
                <a:spLocks noChangeArrowheads="1"/>
              </p:cNvSpPr>
              <p:nvPr/>
            </p:nvSpPr>
            <p:spPr bwMode="auto">
              <a:xfrm>
                <a:off x="5022" y="909"/>
                <a:ext cx="85"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52" name="Rectangle 8"/>
              <p:cNvSpPr>
                <a:spLocks noChangeArrowheads="1"/>
              </p:cNvSpPr>
              <p:nvPr/>
            </p:nvSpPr>
            <p:spPr bwMode="auto">
              <a:xfrm>
                <a:off x="4852" y="909"/>
                <a:ext cx="118"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grpSp>
        <p:grpSp>
          <p:nvGrpSpPr>
            <p:cNvPr id="6153" name="Group 9"/>
            <p:cNvGrpSpPr>
              <a:grpSpLocks/>
            </p:cNvGrpSpPr>
            <p:nvPr/>
          </p:nvGrpSpPr>
          <p:grpSpPr bwMode="auto">
            <a:xfrm>
              <a:off x="4422" y="909"/>
              <a:ext cx="378" cy="181"/>
              <a:chOff x="4422" y="909"/>
              <a:chExt cx="378" cy="181"/>
            </a:xfrm>
          </p:grpSpPr>
          <p:sp>
            <p:nvSpPr>
              <p:cNvPr id="6154" name="Rectangle 10"/>
              <p:cNvSpPr>
                <a:spLocks noChangeArrowheads="1"/>
              </p:cNvSpPr>
              <p:nvPr/>
            </p:nvSpPr>
            <p:spPr bwMode="auto">
              <a:xfrm>
                <a:off x="4654" y="909"/>
                <a:ext cx="146"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55" name="Rectangle 11"/>
              <p:cNvSpPr>
                <a:spLocks noChangeArrowheads="1"/>
              </p:cNvSpPr>
              <p:nvPr/>
            </p:nvSpPr>
            <p:spPr bwMode="auto">
              <a:xfrm>
                <a:off x="4422" y="909"/>
                <a:ext cx="181"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grpSp>
        <p:grpSp>
          <p:nvGrpSpPr>
            <p:cNvPr id="6156" name="Group 12"/>
            <p:cNvGrpSpPr>
              <a:grpSpLocks/>
            </p:cNvGrpSpPr>
            <p:nvPr/>
          </p:nvGrpSpPr>
          <p:grpSpPr bwMode="auto">
            <a:xfrm>
              <a:off x="3187" y="909"/>
              <a:ext cx="1183" cy="181"/>
              <a:chOff x="3187" y="909"/>
              <a:chExt cx="1183" cy="181"/>
            </a:xfrm>
          </p:grpSpPr>
          <p:sp>
            <p:nvSpPr>
              <p:cNvPr id="6157" name="Rectangle 13"/>
              <p:cNvSpPr>
                <a:spLocks noChangeArrowheads="1"/>
              </p:cNvSpPr>
              <p:nvPr/>
            </p:nvSpPr>
            <p:spPr bwMode="auto">
              <a:xfrm>
                <a:off x="3562" y="909"/>
                <a:ext cx="242"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58" name="Rectangle 14"/>
              <p:cNvSpPr>
                <a:spLocks noChangeArrowheads="1"/>
              </p:cNvSpPr>
              <p:nvPr/>
            </p:nvSpPr>
            <p:spPr bwMode="auto">
              <a:xfrm>
                <a:off x="4160" y="909"/>
                <a:ext cx="210"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59" name="Rectangle 15"/>
              <p:cNvSpPr>
                <a:spLocks noChangeArrowheads="1"/>
              </p:cNvSpPr>
              <p:nvPr/>
            </p:nvSpPr>
            <p:spPr bwMode="auto">
              <a:xfrm>
                <a:off x="3868" y="909"/>
                <a:ext cx="242"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60" name="Rectangle 16"/>
              <p:cNvSpPr>
                <a:spLocks noChangeArrowheads="1"/>
              </p:cNvSpPr>
              <p:nvPr/>
            </p:nvSpPr>
            <p:spPr bwMode="auto">
              <a:xfrm>
                <a:off x="3187" y="909"/>
                <a:ext cx="306"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grpSp>
        <p:grpSp>
          <p:nvGrpSpPr>
            <p:cNvPr id="6161" name="Group 17"/>
            <p:cNvGrpSpPr>
              <a:grpSpLocks/>
            </p:cNvGrpSpPr>
            <p:nvPr/>
          </p:nvGrpSpPr>
          <p:grpSpPr bwMode="auto">
            <a:xfrm>
              <a:off x="4" y="909"/>
              <a:ext cx="3135" cy="181"/>
              <a:chOff x="4" y="909"/>
              <a:chExt cx="3135" cy="181"/>
            </a:xfrm>
          </p:grpSpPr>
          <p:sp>
            <p:nvSpPr>
              <p:cNvPr id="6162" name="Rectangle 18"/>
              <p:cNvSpPr>
                <a:spLocks noChangeArrowheads="1"/>
              </p:cNvSpPr>
              <p:nvPr/>
            </p:nvSpPr>
            <p:spPr bwMode="auto">
              <a:xfrm>
                <a:off x="2802" y="909"/>
                <a:ext cx="337"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sp>
            <p:nvSpPr>
              <p:cNvPr id="6163" name="Rectangle 19"/>
              <p:cNvSpPr>
                <a:spLocks noChangeArrowheads="1"/>
              </p:cNvSpPr>
              <p:nvPr/>
            </p:nvSpPr>
            <p:spPr bwMode="auto">
              <a:xfrm>
                <a:off x="4" y="909"/>
                <a:ext cx="2748" cy="181"/>
              </a:xfrm>
              <a:prstGeom prst="rect">
                <a:avLst/>
              </a:prstGeom>
              <a:solidFill>
                <a:schemeClr val="tx2"/>
              </a:solidFill>
              <a:ln w="12700">
                <a:solidFill>
                  <a:schemeClr val="tx1"/>
                </a:solidFill>
                <a:miter lim="800000"/>
                <a:headEnd/>
                <a:tailEnd/>
              </a:ln>
              <a:effectLst/>
            </p:spPr>
            <p:txBody>
              <a:bodyPr wrap="none" anchor="ctr"/>
              <a:lstStyle/>
              <a:p>
                <a:endParaRPr lang="en-AU"/>
              </a:p>
            </p:txBody>
          </p:sp>
        </p:grpSp>
      </p:grpSp>
      <p:sp>
        <p:nvSpPr>
          <p:cNvPr id="6164" name="Rectangle 20"/>
          <p:cNvSpPr>
            <a:spLocks noGrp="1" noChangeArrowheads="1"/>
          </p:cNvSpPr>
          <p:nvPr>
            <p:ph type="title"/>
          </p:nvPr>
        </p:nvSpPr>
        <p:spPr bwMode="auto">
          <a:xfrm>
            <a:off x="685800" y="190500"/>
            <a:ext cx="7772400" cy="11811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endParaRPr lang="en-AU" smtClean="0"/>
          </a:p>
        </p:txBody>
      </p:sp>
      <p:sp>
        <p:nvSpPr>
          <p:cNvPr id="6165" name="Rectangle 21"/>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graphicFrame>
        <p:nvGraphicFramePr>
          <p:cNvPr id="6166" name="Object 22"/>
          <p:cNvGraphicFramePr>
            <a:graphicFrameLocks/>
          </p:cNvGraphicFramePr>
          <p:nvPr/>
        </p:nvGraphicFramePr>
        <p:xfrm>
          <a:off x="47625" y="76200"/>
          <a:ext cx="1019175" cy="1219200"/>
        </p:xfrm>
        <a:graphic>
          <a:graphicData uri="http://schemas.openxmlformats.org/presentationml/2006/ole">
            <p:oleObj spid="_x0000_s6166" name="Bitmap Image" r:id="rId15" imgW="3114355" imgH="3724138" progId="PBrush">
              <p:embed/>
            </p:oleObj>
          </a:graphicData>
        </a:graphic>
      </p:graphicFrame>
      <p:sp>
        <p:nvSpPr>
          <p:cNvPr id="6167" name="Rectangle 23"/>
          <p:cNvSpPr>
            <a:spLocks noGrp="1" noChangeArrowheads="1"/>
          </p:cNvSpPr>
          <p:nvPr>
            <p:ph type="dt" sz="half" idx="2"/>
          </p:nvPr>
        </p:nvSpPr>
        <p:spPr bwMode="auto">
          <a:xfrm>
            <a:off x="685800" y="6477000"/>
            <a:ext cx="19050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AU"/>
          </a:p>
        </p:txBody>
      </p:sp>
      <p:sp>
        <p:nvSpPr>
          <p:cNvPr id="6168" name="Rectangle 24"/>
          <p:cNvSpPr>
            <a:spLocks noGrp="1" noChangeArrowheads="1"/>
          </p:cNvSpPr>
          <p:nvPr>
            <p:ph type="ftr" sz="quarter" idx="3"/>
          </p:nvPr>
        </p:nvSpPr>
        <p:spPr bwMode="auto">
          <a:xfrm>
            <a:off x="3124200" y="6477000"/>
            <a:ext cx="28956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AU"/>
          </a:p>
        </p:txBody>
      </p:sp>
      <p:sp>
        <p:nvSpPr>
          <p:cNvPr id="6169" name="Rectangle 25"/>
          <p:cNvSpPr>
            <a:spLocks noGrp="1" noChangeArrowheads="1"/>
          </p:cNvSpPr>
          <p:nvPr>
            <p:ph type="sldNum" sz="quarter" idx="4"/>
          </p:nvPr>
        </p:nvSpPr>
        <p:spPr bwMode="auto">
          <a:xfrm>
            <a:off x="6553200" y="6477000"/>
            <a:ext cx="1905000" cy="457200"/>
          </a:xfrm>
          <a:prstGeom prst="rect">
            <a:avLst/>
          </a:prstGeom>
          <a:noFill/>
          <a:ln w="12700">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A7504DB-4886-4E02-8F29-2E47A4D378ED}" type="slidenum">
              <a:rPr lang="en-AU"/>
              <a:pPr/>
              <a:t>‹#›</a:t>
            </a:fld>
            <a:endParaRPr lang="en-A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r" rtl="0" eaLnBrk="1" fontAlgn="base" hangingPunct="1">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tx2"/>
        </a:buClr>
        <a:buSzPct val="75000"/>
        <a:buFont typeface="Monotype Sort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100000"/>
        <a:buChar char="–"/>
        <a:defRPr sz="2400">
          <a:solidFill>
            <a:schemeClr val="tx1"/>
          </a:solidFill>
          <a:latin typeface="+mn-lt"/>
        </a:defRPr>
      </a:lvl2pPr>
      <a:lvl3pPr marL="1143000" indent="-228600" algn="l" rtl="0" eaLnBrk="1" fontAlgn="base" hangingPunct="1">
        <a:spcBef>
          <a:spcPct val="20000"/>
        </a:spcBef>
        <a:spcAft>
          <a:spcPct val="0"/>
        </a:spcAft>
        <a:buClr>
          <a:schemeClr val="tx2"/>
        </a:buClr>
        <a:buSzPct val="100000"/>
        <a:buChar char="»"/>
        <a:defRPr sz="2000">
          <a:solidFill>
            <a:schemeClr val="tx1"/>
          </a:solidFill>
          <a:latin typeface="+mn-lt"/>
        </a:defRPr>
      </a:lvl3pPr>
      <a:lvl4pPr marL="1600200" indent="-228600" algn="l" rtl="0" eaLnBrk="1" fontAlgn="base" hangingPunct="1">
        <a:spcBef>
          <a:spcPct val="20000"/>
        </a:spcBef>
        <a:spcAft>
          <a:spcPct val="0"/>
        </a:spcAft>
        <a:buClr>
          <a:schemeClr val="tx2"/>
        </a:buClr>
        <a:buSzPct val="100000"/>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SzPct val="100000"/>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87624" y="0"/>
            <a:ext cx="7696200" cy="1323256"/>
          </a:xfrm>
        </p:spPr>
        <p:txBody>
          <a:bodyPr/>
          <a:lstStyle/>
          <a:p>
            <a:r>
              <a:rPr lang="en-AU" dirty="0" smtClean="0"/>
              <a:t>Fred Hoyle - Source Counts - Steady State Cosmology</a:t>
            </a:r>
            <a:endParaRPr lang="en-AU" sz="5400" dirty="0"/>
          </a:p>
        </p:txBody>
      </p:sp>
      <p:sp>
        <p:nvSpPr>
          <p:cNvPr id="3075" name="Rectangle 3"/>
          <p:cNvSpPr>
            <a:spLocks noGrp="1" noChangeArrowheads="1"/>
          </p:cNvSpPr>
          <p:nvPr>
            <p:ph type="subTitle" idx="1"/>
          </p:nvPr>
        </p:nvSpPr>
        <p:spPr>
          <a:xfrm>
            <a:off x="1115616" y="2348880"/>
            <a:ext cx="7162800" cy="3744416"/>
          </a:xfrm>
        </p:spPr>
        <p:txBody>
          <a:bodyPr/>
          <a:lstStyle/>
          <a:p>
            <a:r>
              <a:rPr lang="en-AU" sz="3600" b="1" dirty="0" smtClean="0"/>
              <a:t>Historical Radio Astronomy</a:t>
            </a:r>
          </a:p>
          <a:p>
            <a:endParaRPr lang="en-AU" b="1" dirty="0" smtClean="0"/>
          </a:p>
          <a:p>
            <a:r>
              <a:rPr lang="en-AU" b="1" dirty="0" smtClean="0"/>
              <a:t>27 Aug 2012</a:t>
            </a:r>
            <a:br>
              <a:rPr lang="en-AU" b="1" dirty="0" smtClean="0"/>
            </a:br>
            <a:r>
              <a:rPr lang="en-AU" b="1" dirty="0" smtClean="0"/>
              <a:t>IAU GA Beijing</a:t>
            </a:r>
          </a:p>
          <a:p>
            <a:endParaRPr lang="en-AU" b="1" dirty="0"/>
          </a:p>
          <a:p>
            <a:r>
              <a:rPr lang="en-AU" b="1" dirty="0" smtClean="0"/>
              <a:t> </a:t>
            </a:r>
            <a:r>
              <a:rPr lang="en-AU" sz="2400" dirty="0" smtClean="0"/>
              <a:t>Ron  </a:t>
            </a:r>
            <a:r>
              <a:rPr lang="en-AU" sz="2400" dirty="0"/>
              <a:t>Ekers</a:t>
            </a:r>
          </a:p>
          <a:p>
            <a:r>
              <a:rPr lang="en-AU" sz="2400" dirty="0"/>
              <a:t>CSIRO, </a:t>
            </a:r>
            <a:r>
              <a:rPr lang="en-AU" sz="2400" dirty="0" smtClean="0"/>
              <a:t>Australia</a:t>
            </a:r>
            <a:endParaRPr lang="en-AU" sz="2400" dirty="0"/>
          </a:p>
          <a:p>
            <a:endParaRPr lang="en-AU" dirty="0"/>
          </a:p>
        </p:txBody>
      </p:sp>
      <p:sp>
        <p:nvSpPr>
          <p:cNvPr id="4" name="Slide Number Placeholder 5"/>
          <p:cNvSpPr>
            <a:spLocks noGrp="1"/>
          </p:cNvSpPr>
          <p:nvPr>
            <p:ph type="sldNum" sz="quarter" idx="12"/>
          </p:nvPr>
        </p:nvSpPr>
        <p:spPr/>
        <p:txBody>
          <a:bodyPr/>
          <a:lstStyle/>
          <a:p>
            <a:fld id="{3D335F54-D606-456B-BAB7-AE73298A0ACF}" type="slidenum">
              <a:rPr lang="en-AU"/>
              <a:pPr/>
              <a:t>1</a:t>
            </a:fld>
            <a:endParaRPr lang="en-AU"/>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Hoyle 1970 </a:t>
            </a:r>
            <a:endParaRPr lang="en-AU" dirty="0"/>
          </a:p>
        </p:txBody>
      </p:sp>
      <p:sp>
        <p:nvSpPr>
          <p:cNvPr id="3" name="Content Placeholder 2"/>
          <p:cNvSpPr>
            <a:spLocks noGrp="1"/>
          </p:cNvSpPr>
          <p:nvPr>
            <p:ph idx="1"/>
          </p:nvPr>
        </p:nvSpPr>
        <p:spPr/>
        <p:txBody>
          <a:bodyPr/>
          <a:lstStyle/>
          <a:p>
            <a:r>
              <a:rPr lang="en-US" dirty="0" smtClean="0"/>
              <a:t>Hoyle &amp; Burbidge, Nature </a:t>
            </a:r>
            <a:r>
              <a:rPr lang="en-US" u="sng" dirty="0" smtClean="0"/>
              <a:t>227</a:t>
            </a:r>
            <a:r>
              <a:rPr lang="en-US" dirty="0" smtClean="0"/>
              <a:t> , 359- 361 (1970)</a:t>
            </a:r>
          </a:p>
          <a:p>
            <a:pPr lvl="1"/>
            <a:r>
              <a:rPr lang="en-US" i="1" dirty="0" smtClean="0">
                <a:solidFill>
                  <a:srgbClr val="FFC000"/>
                </a:solidFill>
              </a:rPr>
              <a:t>the data supports a differential luminosity function of the form </a:t>
            </a:r>
            <a:r>
              <a:rPr lang="en-US" i="1" dirty="0" err="1" smtClean="0">
                <a:solidFill>
                  <a:srgbClr val="FFC000"/>
                </a:solidFill>
              </a:rPr>
              <a:t>dL</a:t>
            </a:r>
            <a:r>
              <a:rPr lang="en-US" i="1" dirty="0" smtClean="0">
                <a:solidFill>
                  <a:srgbClr val="FFC000"/>
                </a:solidFill>
              </a:rPr>
              <a:t>/L</a:t>
            </a:r>
            <a:r>
              <a:rPr lang="en-US" i="1" baseline="30000" dirty="0" smtClean="0">
                <a:solidFill>
                  <a:srgbClr val="FFC000"/>
                </a:solidFill>
              </a:rPr>
              <a:t>5/2</a:t>
            </a:r>
            <a:r>
              <a:rPr lang="en-US" i="1" dirty="0" smtClean="0">
                <a:solidFill>
                  <a:srgbClr val="FFC000"/>
                </a:solidFill>
              </a:rPr>
              <a:t> </a:t>
            </a:r>
            <a:endParaRPr lang="en-US" dirty="0" smtClean="0"/>
          </a:p>
          <a:p>
            <a:r>
              <a:rPr lang="en-US" dirty="0" smtClean="0"/>
              <a:t>They then go on to show that there is no relation between flux density and </a:t>
            </a:r>
            <a:r>
              <a:rPr lang="en-US" dirty="0" err="1" smtClean="0"/>
              <a:t>redshift</a:t>
            </a:r>
            <a:endParaRPr lang="en-US" dirty="0" smtClean="0"/>
          </a:p>
          <a:p>
            <a:r>
              <a:rPr lang="en-US" dirty="0" smtClean="0"/>
              <a:t>Van </a:t>
            </a:r>
            <a:r>
              <a:rPr lang="en-US" dirty="0" err="1" smtClean="0"/>
              <a:t>Hoerner</a:t>
            </a:r>
            <a:r>
              <a:rPr lang="en-US" dirty="0" smtClean="0"/>
              <a:t>, </a:t>
            </a:r>
            <a:r>
              <a:rPr lang="en-US" dirty="0" err="1" smtClean="0"/>
              <a:t>ApJ</a:t>
            </a:r>
            <a:r>
              <a:rPr lang="en-US" dirty="0" smtClean="0"/>
              <a:t> </a:t>
            </a:r>
            <a:r>
              <a:rPr lang="en-US" u="sng" dirty="0" smtClean="0"/>
              <a:t>186</a:t>
            </a:r>
            <a:r>
              <a:rPr lang="en-US" dirty="0" smtClean="0"/>
              <a:t>, 741-765 (1973)</a:t>
            </a:r>
          </a:p>
          <a:p>
            <a:pPr lvl="1"/>
            <a:r>
              <a:rPr lang="en-US" dirty="0" smtClean="0"/>
              <a:t>Introduces concept of a critical luminosity function</a:t>
            </a:r>
          </a:p>
          <a:p>
            <a:pPr lvl="1"/>
            <a:r>
              <a:rPr lang="en-US" dirty="0" smtClean="0"/>
              <a:t>Discusses the evolution of the </a:t>
            </a:r>
            <a:r>
              <a:rPr lang="en-US" dirty="0" err="1" smtClean="0"/>
              <a:t>rlf</a:t>
            </a:r>
            <a:r>
              <a:rPr lang="en-US" dirty="0" smtClean="0"/>
              <a:t> </a:t>
            </a:r>
          </a:p>
          <a:p>
            <a:pPr lvl="1"/>
            <a:r>
              <a:rPr lang="en-US" dirty="0" err="1" smtClean="0"/>
              <a:t>eg</a:t>
            </a:r>
            <a:r>
              <a:rPr lang="en-US" dirty="0" smtClean="0"/>
              <a:t> density v luminosity evolution</a:t>
            </a:r>
          </a:p>
          <a:p>
            <a:endParaRPr lang="en-AU" dirty="0"/>
          </a:p>
        </p:txBody>
      </p:sp>
      <p:sp>
        <p:nvSpPr>
          <p:cNvPr id="4" name="Slide Number Placeholder 3"/>
          <p:cNvSpPr>
            <a:spLocks noGrp="1"/>
          </p:cNvSpPr>
          <p:nvPr>
            <p:ph type="sldNum" sz="quarter" idx="12"/>
          </p:nvPr>
        </p:nvSpPr>
        <p:spPr/>
        <p:txBody>
          <a:bodyPr/>
          <a:lstStyle/>
          <a:p>
            <a:fld id="{1E300EA3-ADE8-46F3-AA08-8A7AE5FC9F17}" type="slidenum">
              <a:rPr lang="en-AU" smtClean="0"/>
              <a:pPr/>
              <a:t>10</a:t>
            </a:fld>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Fred’s Institute (</a:t>
            </a:r>
            <a:r>
              <a:rPr lang="en-US" dirty="0" err="1" smtClean="0"/>
              <a:t>IoTA</a:t>
            </a:r>
            <a:r>
              <a:rPr lang="en-US" dirty="0" smtClean="0"/>
              <a:t>) in 1969 </a:t>
            </a:r>
            <a:endParaRPr lang="en-AU" dirty="0"/>
          </a:p>
        </p:txBody>
      </p:sp>
      <p:sp>
        <p:nvSpPr>
          <p:cNvPr id="3" name="Content Placeholder 2"/>
          <p:cNvSpPr>
            <a:spLocks noGrp="1"/>
          </p:cNvSpPr>
          <p:nvPr>
            <p:ph idx="1"/>
          </p:nvPr>
        </p:nvSpPr>
        <p:spPr>
          <a:xfrm>
            <a:off x="685800" y="1981200"/>
            <a:ext cx="7772400" cy="4400128"/>
          </a:xfrm>
        </p:spPr>
        <p:txBody>
          <a:bodyPr>
            <a:normAutofit fontScale="92500" lnSpcReduction="20000"/>
          </a:bodyPr>
          <a:lstStyle/>
          <a:p>
            <a:r>
              <a:rPr lang="en-US" dirty="0" smtClean="0"/>
              <a:t>Across </a:t>
            </a:r>
            <a:r>
              <a:rPr lang="en-US" dirty="0" err="1" smtClean="0"/>
              <a:t>Madingly</a:t>
            </a:r>
            <a:r>
              <a:rPr lang="en-US" dirty="0" smtClean="0"/>
              <a:t> Road from the Cavendish Laboratory</a:t>
            </a:r>
          </a:p>
          <a:p>
            <a:r>
              <a:rPr lang="en-US" dirty="0" smtClean="0"/>
              <a:t>A few of us crossed the road</a:t>
            </a:r>
          </a:p>
          <a:p>
            <a:pPr lvl="1"/>
            <a:r>
              <a:rPr lang="en-US" dirty="0" smtClean="0"/>
              <a:t>Foreigners</a:t>
            </a:r>
          </a:p>
          <a:p>
            <a:pPr lvl="1"/>
            <a:r>
              <a:rPr lang="en-US" dirty="0" smtClean="0"/>
              <a:t>Peter </a:t>
            </a:r>
            <a:r>
              <a:rPr lang="en-US" dirty="0" err="1" smtClean="0"/>
              <a:t>Scheuer</a:t>
            </a:r>
            <a:endParaRPr lang="en-US" dirty="0" smtClean="0"/>
          </a:p>
          <a:p>
            <a:pPr lvl="1"/>
            <a:r>
              <a:rPr lang="en-US" dirty="0" smtClean="0"/>
              <a:t>Martin Rees</a:t>
            </a:r>
          </a:p>
          <a:p>
            <a:r>
              <a:rPr lang="en-US" dirty="0" smtClean="0"/>
              <a:t>Atmosphere was very different</a:t>
            </a:r>
          </a:p>
          <a:p>
            <a:r>
              <a:rPr lang="en-US" dirty="0" smtClean="0"/>
              <a:t>Fred’s circus – many visitors</a:t>
            </a:r>
          </a:p>
          <a:p>
            <a:r>
              <a:rPr lang="en-US" dirty="0" smtClean="0"/>
              <a:t>Open v Closed</a:t>
            </a:r>
          </a:p>
          <a:p>
            <a:r>
              <a:rPr lang="en-US" dirty="0" smtClean="0"/>
              <a:t>Fred supported </a:t>
            </a:r>
            <a:r>
              <a:rPr lang="en-US" dirty="0" smtClean="0"/>
              <a:t>my experiment </a:t>
            </a:r>
            <a:r>
              <a:rPr lang="en-US" dirty="0" smtClean="0"/>
              <a:t>at Algonquin </a:t>
            </a:r>
            <a:r>
              <a:rPr lang="en-US" dirty="0" smtClean="0"/>
              <a:t>Park to </a:t>
            </a:r>
            <a:r>
              <a:rPr lang="en-US" dirty="0" smtClean="0"/>
              <a:t>search for CMB fluctuations (1969)</a:t>
            </a:r>
            <a:endParaRPr lang="en-AU" dirty="0"/>
          </a:p>
        </p:txBody>
      </p:sp>
      <p:sp>
        <p:nvSpPr>
          <p:cNvPr id="4" name="Slide Number Placeholder 3"/>
          <p:cNvSpPr>
            <a:spLocks noGrp="1"/>
          </p:cNvSpPr>
          <p:nvPr>
            <p:ph type="sldNum" sz="quarter" idx="12"/>
          </p:nvPr>
        </p:nvSpPr>
        <p:spPr/>
        <p:txBody>
          <a:bodyPr/>
          <a:lstStyle/>
          <a:p>
            <a:fld id="{1E300EA3-ADE8-46F3-AA08-8A7AE5FC9F17}" type="slidenum">
              <a:rPr lang="en-AU" smtClean="0"/>
              <a:pPr/>
              <a:t>11</a:t>
            </a:fld>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0500"/>
            <a:ext cx="7772400" cy="862236"/>
          </a:xfrm>
        </p:spPr>
        <p:txBody>
          <a:bodyPr/>
          <a:lstStyle/>
          <a:p>
            <a:pPr lvl="0"/>
            <a:r>
              <a:rPr lang="en-AU" dirty="0" smtClean="0"/>
              <a:t>Evolution of radio surveys</a:t>
            </a:r>
            <a:endParaRPr lang="en-AU" dirty="0"/>
          </a:p>
        </p:txBody>
      </p:sp>
      <p:sp>
        <p:nvSpPr>
          <p:cNvPr id="4" name="Slide Number Placeholder 3"/>
          <p:cNvSpPr>
            <a:spLocks noGrp="1"/>
          </p:cNvSpPr>
          <p:nvPr>
            <p:ph type="sldNum" sz="quarter" idx="12"/>
          </p:nvPr>
        </p:nvSpPr>
        <p:spPr/>
        <p:txBody>
          <a:bodyPr/>
          <a:lstStyle/>
          <a:p>
            <a:fld id="{1E300EA3-ADE8-46F3-AA08-8A7AE5FC9F17}" type="slidenum">
              <a:rPr lang="en-AU" smtClean="0"/>
              <a:pPr/>
              <a:t>12</a:t>
            </a:fld>
            <a:endParaRPr lang="en-AU"/>
          </a:p>
        </p:txBody>
      </p:sp>
      <p:sp>
        <p:nvSpPr>
          <p:cNvPr id="8" name="Text Placeholder 7"/>
          <p:cNvSpPr>
            <a:spLocks noGrp="1"/>
          </p:cNvSpPr>
          <p:nvPr>
            <p:ph type="body" idx="4294967295"/>
          </p:nvPr>
        </p:nvSpPr>
        <p:spPr>
          <a:xfrm>
            <a:off x="251520" y="1916832"/>
            <a:ext cx="3672408" cy="4735488"/>
          </a:xfrm>
        </p:spPr>
        <p:txBody>
          <a:bodyPr>
            <a:normAutofit fontScale="92500"/>
          </a:bodyPr>
          <a:lstStyle/>
          <a:p>
            <a:r>
              <a:rPr lang="en-US" dirty="0" smtClean="0"/>
              <a:t>Increase by 10</a:t>
            </a:r>
            <a:r>
              <a:rPr lang="en-US" baseline="30000" dirty="0" smtClean="0"/>
              <a:t>5</a:t>
            </a:r>
            <a:r>
              <a:rPr lang="en-US" dirty="0" smtClean="0"/>
              <a:t> in 60 </a:t>
            </a:r>
            <a:r>
              <a:rPr lang="en-US" dirty="0" smtClean="0"/>
              <a:t>yr </a:t>
            </a:r>
            <a:endParaRPr lang="en-US" dirty="0" smtClean="0"/>
          </a:p>
          <a:p>
            <a:r>
              <a:rPr lang="en-US" dirty="0" smtClean="0"/>
              <a:t>3 year doubling time for survey size</a:t>
            </a:r>
          </a:p>
          <a:p>
            <a:r>
              <a:rPr lang="en-US" dirty="0" smtClean="0"/>
              <a:t>Exponential?</a:t>
            </a:r>
          </a:p>
          <a:p>
            <a:r>
              <a:rPr lang="en-US" dirty="0" smtClean="0"/>
              <a:t>What </a:t>
            </a:r>
            <a:r>
              <a:rPr lang="en-US" dirty="0" smtClean="0"/>
              <a:t>happened from </a:t>
            </a:r>
            <a:r>
              <a:rPr lang="en-US" dirty="0" smtClean="0"/>
              <a:t>1970 to 1990</a:t>
            </a:r>
            <a:r>
              <a:rPr lang="en-US" dirty="0" smtClean="0"/>
              <a:t>?</a:t>
            </a:r>
          </a:p>
          <a:p>
            <a:pPr lvl="1"/>
            <a:r>
              <a:rPr lang="en-US" dirty="0" smtClean="0"/>
              <a:t>WSRT and VLA focus on individual objects</a:t>
            </a:r>
            <a:endParaRPr lang="en-US" dirty="0" smtClean="0"/>
          </a:p>
          <a:p>
            <a:r>
              <a:rPr lang="en-US" dirty="0" smtClean="0"/>
              <a:t>Tracks telescope sensitivity evolution</a:t>
            </a:r>
            <a:endParaRPr lang="en-AU" dirty="0"/>
          </a:p>
        </p:txBody>
      </p:sp>
      <p:pic>
        <p:nvPicPr>
          <p:cNvPr id="3" name="Picture 2" descr="C:\User Files\images work\Astronomy\radio sources\Radio_surveys_labeled2.png"/>
          <p:cNvPicPr>
            <a:picLocks noChangeAspect="1" noChangeArrowheads="1"/>
          </p:cNvPicPr>
          <p:nvPr/>
        </p:nvPicPr>
        <p:blipFill>
          <a:blip r:embed="rId3" cstate="print"/>
          <a:srcRect/>
          <a:stretch>
            <a:fillRect/>
          </a:stretch>
        </p:blipFill>
        <p:spPr bwMode="auto">
          <a:xfrm>
            <a:off x="4211961" y="1425608"/>
            <a:ext cx="4932040" cy="543239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dirty="0"/>
              <a:t>11 Aug 2009 </a:t>
            </a:r>
            <a:endParaRPr lang="en-AU" dirty="0"/>
          </a:p>
        </p:txBody>
      </p:sp>
      <p:sp>
        <p:nvSpPr>
          <p:cNvPr id="6" name="Footer Placeholder 4"/>
          <p:cNvSpPr>
            <a:spLocks noGrp="1"/>
          </p:cNvSpPr>
          <p:nvPr>
            <p:ph type="ftr" sz="quarter" idx="11"/>
          </p:nvPr>
        </p:nvSpPr>
        <p:spPr/>
        <p:txBody>
          <a:bodyPr/>
          <a:lstStyle/>
          <a:p>
            <a:r>
              <a:rPr lang="en-AU"/>
              <a:t>IAU GA XXVII SpS5</a:t>
            </a:r>
          </a:p>
        </p:txBody>
      </p:sp>
      <p:sp>
        <p:nvSpPr>
          <p:cNvPr id="290818" name="Rectangle 2"/>
          <p:cNvSpPr>
            <a:spLocks noGrp="1" noChangeArrowheads="1"/>
          </p:cNvSpPr>
          <p:nvPr>
            <p:ph type="title"/>
          </p:nvPr>
        </p:nvSpPr>
        <p:spPr/>
        <p:txBody>
          <a:bodyPr/>
          <a:lstStyle/>
          <a:p>
            <a:r>
              <a:rPr lang="en-US" dirty="0"/>
              <a:t>Radio Telescope Sensitivity</a:t>
            </a:r>
          </a:p>
        </p:txBody>
      </p:sp>
      <p:pic>
        <p:nvPicPr>
          <p:cNvPr id="290819" name="Picture 3" descr="radio telescope sensitivity"/>
          <p:cNvPicPr>
            <a:picLocks noChangeAspect="1" noChangeArrowheads="1"/>
          </p:cNvPicPr>
          <p:nvPr/>
        </p:nvPicPr>
        <p:blipFill>
          <a:blip r:embed="rId2" cstate="print"/>
          <a:srcRect/>
          <a:stretch>
            <a:fillRect/>
          </a:stretch>
        </p:blipFill>
        <p:spPr bwMode="auto">
          <a:xfrm>
            <a:off x="4477742" y="1628800"/>
            <a:ext cx="4666258" cy="4824388"/>
          </a:xfrm>
          <a:prstGeom prst="rect">
            <a:avLst/>
          </a:prstGeom>
          <a:noFill/>
          <a:ln w="9525">
            <a:solidFill>
              <a:schemeClr val="tx2"/>
            </a:solidFill>
            <a:miter lim="800000"/>
            <a:headEnd/>
            <a:tailEnd/>
          </a:ln>
        </p:spPr>
      </p:pic>
      <p:sp>
        <p:nvSpPr>
          <p:cNvPr id="290820" name="Rectangle 4"/>
          <p:cNvSpPr>
            <a:spLocks noGrp="1" noChangeArrowheads="1"/>
          </p:cNvSpPr>
          <p:nvPr>
            <p:ph type="body" idx="1"/>
          </p:nvPr>
        </p:nvSpPr>
        <p:spPr>
          <a:xfrm>
            <a:off x="0" y="1988840"/>
            <a:ext cx="4318001" cy="4114800"/>
          </a:xfrm>
        </p:spPr>
        <p:txBody>
          <a:bodyPr/>
          <a:lstStyle/>
          <a:p>
            <a:pPr>
              <a:lnSpc>
                <a:spcPct val="90000"/>
              </a:lnSpc>
            </a:pPr>
            <a:r>
              <a:rPr lang="en-AU" dirty="0"/>
              <a:t>Exponential increase in sensitivity x 10</a:t>
            </a:r>
            <a:r>
              <a:rPr lang="en-AU" baseline="30000" dirty="0"/>
              <a:t>5 </a:t>
            </a:r>
            <a:r>
              <a:rPr lang="en-AU" dirty="0"/>
              <a:t>since 1940 !</a:t>
            </a:r>
          </a:p>
          <a:p>
            <a:pPr>
              <a:lnSpc>
                <a:spcPct val="90000"/>
              </a:lnSpc>
              <a:buFontTx/>
              <a:buNone/>
            </a:pPr>
            <a:endParaRPr lang="en-AU" dirty="0"/>
          </a:p>
          <a:p>
            <a:pPr lvl="1">
              <a:lnSpc>
                <a:spcPct val="90000"/>
              </a:lnSpc>
            </a:pPr>
            <a:r>
              <a:rPr lang="en-AU" dirty="0"/>
              <a:t>3 year doubling time for </a:t>
            </a:r>
            <a:r>
              <a:rPr lang="en-AU" dirty="0" smtClean="0"/>
              <a:t>sensitivity</a:t>
            </a:r>
          </a:p>
          <a:p>
            <a:pPr lvl="1">
              <a:lnSpc>
                <a:spcPct val="90000"/>
              </a:lnSpc>
            </a:pPr>
            <a:endParaRPr lang="en-AU" dirty="0" smtClean="0"/>
          </a:p>
          <a:p>
            <a:pPr>
              <a:lnSpc>
                <a:spcPct val="90000"/>
              </a:lnSpc>
            </a:pPr>
            <a:r>
              <a:rPr lang="en-AU" dirty="0" smtClean="0"/>
              <a:t>Follows the well known law of exponential growth in Science</a:t>
            </a:r>
            <a:endParaRPr lang="en-AU"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p>
            <a:fld id="{491EB889-16D0-4F11-B9A9-652046E8EB5B}" type="slidenum">
              <a:rPr lang="en-AU"/>
              <a:pPr/>
              <a:t>14</a:t>
            </a:fld>
            <a:endParaRPr lang="en-AU"/>
          </a:p>
        </p:txBody>
      </p:sp>
      <p:sp>
        <p:nvSpPr>
          <p:cNvPr id="299010" name="Rectangle 2"/>
          <p:cNvSpPr>
            <a:spLocks noGrp="1" noChangeArrowheads="1"/>
          </p:cNvSpPr>
          <p:nvPr>
            <p:ph type="title"/>
          </p:nvPr>
        </p:nvSpPr>
        <p:spPr>
          <a:xfrm>
            <a:off x="1192213" y="115888"/>
            <a:ext cx="3810000" cy="1143000"/>
          </a:xfrm>
        </p:spPr>
        <p:txBody>
          <a:bodyPr/>
          <a:lstStyle/>
          <a:p>
            <a:pPr algn="l"/>
            <a:r>
              <a:rPr lang="en-US" dirty="0"/>
              <a:t>Exponential Growth</a:t>
            </a:r>
          </a:p>
        </p:txBody>
      </p:sp>
      <p:sp>
        <p:nvSpPr>
          <p:cNvPr id="299011" name="Rectangle 3"/>
          <p:cNvSpPr>
            <a:spLocks noGrp="1" noChangeArrowheads="1"/>
          </p:cNvSpPr>
          <p:nvPr>
            <p:ph type="body" sz="half" idx="1"/>
          </p:nvPr>
        </p:nvSpPr>
        <p:spPr>
          <a:xfrm>
            <a:off x="395536" y="1916832"/>
            <a:ext cx="4343400" cy="4495800"/>
          </a:xfrm>
        </p:spPr>
        <p:txBody>
          <a:bodyPr/>
          <a:lstStyle/>
          <a:p>
            <a:r>
              <a:rPr lang="en-US" dirty="0"/>
              <a:t>Livingstone Curve</a:t>
            </a:r>
          </a:p>
          <a:p>
            <a:pPr lvl="1"/>
            <a:r>
              <a:rPr lang="en-US" dirty="0" err="1"/>
              <a:t>Blewett</a:t>
            </a:r>
            <a:r>
              <a:rPr lang="en-US" dirty="0"/>
              <a:t>, Brookhaven 1950</a:t>
            </a:r>
          </a:p>
          <a:p>
            <a:pPr lvl="1"/>
            <a:r>
              <a:rPr lang="en-US" dirty="0"/>
              <a:t>Fermi 1954</a:t>
            </a:r>
          </a:p>
          <a:p>
            <a:pPr lvl="1"/>
            <a:r>
              <a:rPr lang="en-US" dirty="0"/>
              <a:t>Livingstone 1962</a:t>
            </a:r>
          </a:p>
          <a:p>
            <a:r>
              <a:rPr lang="en-US" dirty="0"/>
              <a:t>De </a:t>
            </a:r>
            <a:r>
              <a:rPr lang="en-US" dirty="0" err="1"/>
              <a:t>Solla</a:t>
            </a:r>
            <a:r>
              <a:rPr lang="en-US" dirty="0"/>
              <a:t> Price 1963</a:t>
            </a:r>
          </a:p>
          <a:p>
            <a:pPr lvl="1"/>
            <a:r>
              <a:rPr lang="en-US" dirty="0"/>
              <a:t>exponential growth</a:t>
            </a:r>
          </a:p>
          <a:p>
            <a:pPr lvl="1"/>
            <a:r>
              <a:rPr lang="en-US" i="1" dirty="0"/>
              <a:t>Little science, big Science</a:t>
            </a:r>
            <a:endParaRPr lang="en-US" dirty="0"/>
          </a:p>
        </p:txBody>
      </p:sp>
      <p:pic>
        <p:nvPicPr>
          <p:cNvPr id="299012" name="Picture 4" descr="Accelerator_beam_energy"/>
          <p:cNvPicPr>
            <a:picLocks noChangeAspect="1" noChangeArrowheads="1"/>
          </p:cNvPicPr>
          <p:nvPr/>
        </p:nvPicPr>
        <p:blipFill>
          <a:blip r:embed="rId3" cstate="print"/>
          <a:srcRect/>
          <a:stretch>
            <a:fillRect/>
          </a:stretch>
        </p:blipFill>
        <p:spPr bwMode="auto">
          <a:xfrm>
            <a:off x="4572000" y="-228600"/>
            <a:ext cx="4651375" cy="7162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9011">
                                            <p:txEl>
                                              <p:pRg st="0" end="0"/>
                                            </p:txEl>
                                          </p:spTgt>
                                        </p:tgtEl>
                                        <p:attrNameLst>
                                          <p:attrName>style.visibility</p:attrName>
                                        </p:attrNameLst>
                                      </p:cBhvr>
                                      <p:to>
                                        <p:strVal val="visible"/>
                                      </p:to>
                                    </p:set>
                                    <p:animEffect transition="in" filter="fade">
                                      <p:cBhvr>
                                        <p:cTn id="7" dur="1000"/>
                                        <p:tgtEl>
                                          <p:spTgt spid="299011">
                                            <p:txEl>
                                              <p:pRg st="0" end="0"/>
                                            </p:txEl>
                                          </p:spTgt>
                                        </p:tgtEl>
                                      </p:cBhvr>
                                    </p:animEffect>
                                    <p:anim calcmode="lin" valueType="num">
                                      <p:cBhvr>
                                        <p:cTn id="8" dur="1000" fill="hold"/>
                                        <p:tgtEl>
                                          <p:spTgt spid="299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901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9011">
                                            <p:txEl>
                                              <p:pRg st="1" end="1"/>
                                            </p:txEl>
                                          </p:spTgt>
                                        </p:tgtEl>
                                        <p:attrNameLst>
                                          <p:attrName>style.visibility</p:attrName>
                                        </p:attrNameLst>
                                      </p:cBhvr>
                                      <p:to>
                                        <p:strVal val="visible"/>
                                      </p:to>
                                    </p:set>
                                    <p:animEffect transition="in" filter="fade">
                                      <p:cBhvr>
                                        <p:cTn id="12" dur="1000"/>
                                        <p:tgtEl>
                                          <p:spTgt spid="299011">
                                            <p:txEl>
                                              <p:pRg st="1" end="1"/>
                                            </p:txEl>
                                          </p:spTgt>
                                        </p:tgtEl>
                                      </p:cBhvr>
                                    </p:animEffect>
                                    <p:anim calcmode="lin" valueType="num">
                                      <p:cBhvr>
                                        <p:cTn id="13" dur="1000" fill="hold"/>
                                        <p:tgtEl>
                                          <p:spTgt spid="29901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9901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99011">
                                            <p:txEl>
                                              <p:pRg st="2" end="2"/>
                                            </p:txEl>
                                          </p:spTgt>
                                        </p:tgtEl>
                                        <p:attrNameLst>
                                          <p:attrName>style.visibility</p:attrName>
                                        </p:attrNameLst>
                                      </p:cBhvr>
                                      <p:to>
                                        <p:strVal val="visible"/>
                                      </p:to>
                                    </p:set>
                                    <p:animEffect transition="in" filter="fade">
                                      <p:cBhvr>
                                        <p:cTn id="17" dur="1000"/>
                                        <p:tgtEl>
                                          <p:spTgt spid="299011">
                                            <p:txEl>
                                              <p:pRg st="2" end="2"/>
                                            </p:txEl>
                                          </p:spTgt>
                                        </p:tgtEl>
                                      </p:cBhvr>
                                    </p:animEffect>
                                    <p:anim calcmode="lin" valueType="num">
                                      <p:cBhvr>
                                        <p:cTn id="18" dur="1000" fill="hold"/>
                                        <p:tgtEl>
                                          <p:spTgt spid="29901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9901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99011">
                                            <p:txEl>
                                              <p:pRg st="3" end="3"/>
                                            </p:txEl>
                                          </p:spTgt>
                                        </p:tgtEl>
                                        <p:attrNameLst>
                                          <p:attrName>style.visibility</p:attrName>
                                        </p:attrNameLst>
                                      </p:cBhvr>
                                      <p:to>
                                        <p:strVal val="visible"/>
                                      </p:to>
                                    </p:set>
                                    <p:animEffect transition="in" filter="fade">
                                      <p:cBhvr>
                                        <p:cTn id="22" dur="1000"/>
                                        <p:tgtEl>
                                          <p:spTgt spid="299011">
                                            <p:txEl>
                                              <p:pRg st="3" end="3"/>
                                            </p:txEl>
                                          </p:spTgt>
                                        </p:tgtEl>
                                      </p:cBhvr>
                                    </p:animEffect>
                                    <p:anim calcmode="lin" valueType="num">
                                      <p:cBhvr>
                                        <p:cTn id="23" dur="1000" fill="hold"/>
                                        <p:tgtEl>
                                          <p:spTgt spid="29901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990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99011">
                                            <p:txEl>
                                              <p:pRg st="4" end="4"/>
                                            </p:txEl>
                                          </p:spTgt>
                                        </p:tgtEl>
                                        <p:attrNameLst>
                                          <p:attrName>style.visibility</p:attrName>
                                        </p:attrNameLst>
                                      </p:cBhvr>
                                      <p:to>
                                        <p:strVal val="visible"/>
                                      </p:to>
                                    </p:set>
                                    <p:animEffect transition="in" filter="fade">
                                      <p:cBhvr>
                                        <p:cTn id="29" dur="1000"/>
                                        <p:tgtEl>
                                          <p:spTgt spid="299011">
                                            <p:txEl>
                                              <p:pRg st="4" end="4"/>
                                            </p:txEl>
                                          </p:spTgt>
                                        </p:tgtEl>
                                      </p:cBhvr>
                                    </p:animEffect>
                                    <p:anim calcmode="lin" valueType="num">
                                      <p:cBhvr>
                                        <p:cTn id="30" dur="1000" fill="hold"/>
                                        <p:tgtEl>
                                          <p:spTgt spid="299011">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99011">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99011">
                                            <p:txEl>
                                              <p:pRg st="5" end="5"/>
                                            </p:txEl>
                                          </p:spTgt>
                                        </p:tgtEl>
                                        <p:attrNameLst>
                                          <p:attrName>style.visibility</p:attrName>
                                        </p:attrNameLst>
                                      </p:cBhvr>
                                      <p:to>
                                        <p:strVal val="visible"/>
                                      </p:to>
                                    </p:set>
                                    <p:animEffect transition="in" filter="fade">
                                      <p:cBhvr>
                                        <p:cTn id="34" dur="1000"/>
                                        <p:tgtEl>
                                          <p:spTgt spid="299011">
                                            <p:txEl>
                                              <p:pRg st="5" end="5"/>
                                            </p:txEl>
                                          </p:spTgt>
                                        </p:tgtEl>
                                      </p:cBhvr>
                                    </p:animEffect>
                                    <p:anim calcmode="lin" valueType="num">
                                      <p:cBhvr>
                                        <p:cTn id="35" dur="1000" fill="hold"/>
                                        <p:tgtEl>
                                          <p:spTgt spid="299011">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99011">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99011">
                                            <p:txEl>
                                              <p:pRg st="6" end="6"/>
                                            </p:txEl>
                                          </p:spTgt>
                                        </p:tgtEl>
                                        <p:attrNameLst>
                                          <p:attrName>style.visibility</p:attrName>
                                        </p:attrNameLst>
                                      </p:cBhvr>
                                      <p:to>
                                        <p:strVal val="visible"/>
                                      </p:to>
                                    </p:set>
                                    <p:animEffect transition="in" filter="fade">
                                      <p:cBhvr>
                                        <p:cTn id="39" dur="1000"/>
                                        <p:tgtEl>
                                          <p:spTgt spid="299011">
                                            <p:txEl>
                                              <p:pRg st="6" end="6"/>
                                            </p:txEl>
                                          </p:spTgt>
                                        </p:tgtEl>
                                      </p:cBhvr>
                                    </p:animEffect>
                                    <p:anim calcmode="lin" valueType="num">
                                      <p:cBhvr>
                                        <p:cTn id="40" dur="1000" fill="hold"/>
                                        <p:tgtEl>
                                          <p:spTgt spid="299011">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990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AU" dirty="0"/>
          </a:p>
        </p:txBody>
      </p:sp>
      <p:sp>
        <p:nvSpPr>
          <p:cNvPr id="3" name="Content Placeholder 2"/>
          <p:cNvSpPr>
            <a:spLocks noGrp="1"/>
          </p:cNvSpPr>
          <p:nvPr>
            <p:ph idx="1"/>
          </p:nvPr>
        </p:nvSpPr>
        <p:spPr/>
        <p:txBody>
          <a:bodyPr/>
          <a:lstStyle/>
          <a:p>
            <a:r>
              <a:rPr lang="en-US" sz="2400" dirty="0" smtClean="0">
                <a:solidFill>
                  <a:schemeClr val="tx1"/>
                </a:solidFill>
                <a:latin typeface="+mn-lt"/>
                <a:ea typeface="+mn-ea"/>
                <a:cs typeface="+mn-cs"/>
              </a:rPr>
              <a:t>My involvement with Hoyle &amp; Ryle in 1969</a:t>
            </a:r>
          </a:p>
          <a:p>
            <a:r>
              <a:rPr lang="en-US" sz="2400" dirty="0" smtClean="0"/>
              <a:t>The controversy</a:t>
            </a:r>
            <a:endParaRPr lang="en-AU" sz="2400" dirty="0" smtClean="0">
              <a:solidFill>
                <a:schemeClr val="tx1"/>
              </a:solidFill>
              <a:latin typeface="+mn-lt"/>
              <a:ea typeface="+mn-ea"/>
              <a:cs typeface="+mn-cs"/>
            </a:endParaRPr>
          </a:p>
          <a:p>
            <a:r>
              <a:rPr lang="en-AU" sz="2400" dirty="0" smtClean="0">
                <a:solidFill>
                  <a:schemeClr val="tx1"/>
                </a:solidFill>
                <a:latin typeface="+mn-lt"/>
                <a:ea typeface="+mn-ea"/>
                <a:cs typeface="+mn-cs"/>
              </a:rPr>
              <a:t>History </a:t>
            </a:r>
            <a:r>
              <a:rPr lang="en-AU" sz="2400" dirty="0">
                <a:solidFill>
                  <a:schemeClr val="tx1"/>
                </a:solidFill>
                <a:latin typeface="+mn-lt"/>
                <a:ea typeface="+mn-ea"/>
                <a:cs typeface="+mn-cs"/>
              </a:rPr>
              <a:t>of source </a:t>
            </a:r>
            <a:r>
              <a:rPr lang="en-AU" sz="2400" dirty="0" smtClean="0">
                <a:solidFill>
                  <a:schemeClr val="tx1"/>
                </a:solidFill>
                <a:latin typeface="+mn-lt"/>
                <a:ea typeface="+mn-ea"/>
                <a:cs typeface="+mn-cs"/>
              </a:rPr>
              <a:t>counting</a:t>
            </a:r>
          </a:p>
          <a:p>
            <a:r>
              <a:rPr lang="en-AU" sz="2400" dirty="0" smtClean="0">
                <a:solidFill>
                  <a:schemeClr val="tx1"/>
                </a:solidFill>
                <a:latin typeface="+mn-lt"/>
                <a:ea typeface="+mn-ea"/>
                <a:cs typeface="+mn-cs"/>
              </a:rPr>
              <a:t>The </a:t>
            </a:r>
            <a:r>
              <a:rPr lang="en-AU" sz="2400" dirty="0">
                <a:solidFill>
                  <a:schemeClr val="tx1"/>
                </a:solidFill>
                <a:latin typeface="+mn-lt"/>
                <a:ea typeface="+mn-ea"/>
                <a:cs typeface="+mn-cs"/>
              </a:rPr>
              <a:t>radio luminosity function and how it can mess everything </a:t>
            </a:r>
            <a:r>
              <a:rPr lang="en-AU" sz="2400" dirty="0" smtClean="0">
                <a:solidFill>
                  <a:schemeClr val="tx1"/>
                </a:solidFill>
                <a:latin typeface="+mn-lt"/>
                <a:ea typeface="+mn-ea"/>
                <a:cs typeface="+mn-cs"/>
              </a:rPr>
              <a:t>up</a:t>
            </a:r>
          </a:p>
          <a:p>
            <a:r>
              <a:rPr lang="en-AU" sz="2400" dirty="0" smtClean="0">
                <a:solidFill>
                  <a:schemeClr val="tx1"/>
                </a:solidFill>
                <a:latin typeface="+mn-lt"/>
                <a:ea typeface="+mn-ea"/>
                <a:cs typeface="+mn-cs"/>
              </a:rPr>
              <a:t>Evolution of radio surveys over time</a:t>
            </a:r>
          </a:p>
          <a:p>
            <a:pPr lvl="1"/>
            <a:r>
              <a:rPr lang="en-AU" sz="2000" dirty="0" smtClean="0">
                <a:solidFill>
                  <a:schemeClr val="tx1"/>
                </a:solidFill>
                <a:latin typeface="+mn-lt"/>
                <a:ea typeface="+mn-ea"/>
                <a:cs typeface="+mn-cs"/>
              </a:rPr>
              <a:t>Livingston curves </a:t>
            </a:r>
          </a:p>
        </p:txBody>
      </p:sp>
      <p:sp>
        <p:nvSpPr>
          <p:cNvPr id="4" name="Slide Number Placeholder 3"/>
          <p:cNvSpPr>
            <a:spLocks noGrp="1"/>
          </p:cNvSpPr>
          <p:nvPr>
            <p:ph type="sldNum" sz="quarter" idx="12"/>
          </p:nvPr>
        </p:nvSpPr>
        <p:spPr/>
        <p:txBody>
          <a:bodyPr/>
          <a:lstStyle/>
          <a:p>
            <a:fld id="{1E300EA3-ADE8-46F3-AA08-8A7AE5FC9F17}" type="slidenum">
              <a:rPr lang="en-AU" smtClean="0"/>
              <a:pPr/>
              <a:t>2</a:t>
            </a:fld>
            <a:endParaRPr lang="en-A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views on cosmology and radio sources</a:t>
            </a:r>
            <a:endParaRPr lang="en-AU" dirty="0"/>
          </a:p>
        </p:txBody>
      </p:sp>
      <p:sp>
        <p:nvSpPr>
          <p:cNvPr id="3" name="Content Placeholder 2"/>
          <p:cNvSpPr>
            <a:spLocks noGrp="1"/>
          </p:cNvSpPr>
          <p:nvPr>
            <p:ph idx="1"/>
          </p:nvPr>
        </p:nvSpPr>
        <p:spPr/>
        <p:txBody>
          <a:bodyPr/>
          <a:lstStyle/>
          <a:p>
            <a:r>
              <a:rPr lang="en-US" dirty="0" smtClean="0"/>
              <a:t>Steady State was the favored cosmology</a:t>
            </a:r>
          </a:p>
          <a:p>
            <a:pPr lvl="1"/>
            <a:r>
              <a:rPr lang="en-US" dirty="0" smtClean="0"/>
              <a:t>Testable theory</a:t>
            </a:r>
          </a:p>
          <a:p>
            <a:pPr lvl="1"/>
            <a:r>
              <a:rPr lang="en-US" dirty="0" smtClean="0"/>
              <a:t>Charismatic advocates (Gold, Hoyle ……</a:t>
            </a:r>
          </a:p>
          <a:p>
            <a:r>
              <a:rPr lang="en-US" i="1" dirty="0" smtClean="0">
                <a:solidFill>
                  <a:srgbClr val="FFC000"/>
                </a:solidFill>
              </a:rPr>
              <a:t>Big Bang</a:t>
            </a:r>
            <a:endParaRPr lang="en-US" dirty="0" smtClean="0"/>
          </a:p>
          <a:p>
            <a:pPr lvl="1"/>
            <a:r>
              <a:rPr lang="en-US" dirty="0" smtClean="0"/>
              <a:t>a </a:t>
            </a:r>
            <a:r>
              <a:rPr lang="en-US" dirty="0" smtClean="0"/>
              <a:t>popular </a:t>
            </a:r>
            <a:r>
              <a:rPr lang="en-US" dirty="0" smtClean="0"/>
              <a:t>term coined by Fred Hoyle</a:t>
            </a:r>
          </a:p>
          <a:p>
            <a:pPr marL="342900" lvl="1" indent="-342900">
              <a:buSzPct val="75000"/>
              <a:buFont typeface="Monotype Sorts" pitchFamily="2" charset="2"/>
              <a:buChar char="n"/>
            </a:pPr>
            <a:r>
              <a:rPr lang="en-US" sz="2800" dirty="0" smtClean="0"/>
              <a:t>Hoyle and Burbidge were early supporters of the extra galactic radio source models</a:t>
            </a:r>
          </a:p>
          <a:p>
            <a:pPr marL="742950" lvl="2" indent="-342900">
              <a:buSzPct val="75000"/>
              <a:buFont typeface="Monotype Sorts" pitchFamily="2" charset="2"/>
              <a:buChar char="n"/>
            </a:pPr>
            <a:r>
              <a:rPr lang="en-US" dirty="0" smtClean="0"/>
              <a:t>Super massive stars (not </a:t>
            </a:r>
            <a:r>
              <a:rPr lang="en-US" dirty="0" err="1" smtClean="0"/>
              <a:t>blackholes</a:t>
            </a:r>
            <a:r>
              <a:rPr lang="en-US" dirty="0" smtClean="0"/>
              <a:t>) in </a:t>
            </a:r>
            <a:r>
              <a:rPr lang="en-US" dirty="0" err="1" smtClean="0"/>
              <a:t>centres</a:t>
            </a:r>
            <a:r>
              <a:rPr lang="en-US" dirty="0" smtClean="0"/>
              <a:t> of galaxies</a:t>
            </a:r>
          </a:p>
          <a:p>
            <a:pPr marL="742950" lvl="2" indent="-342900">
              <a:buSzPct val="75000"/>
              <a:buFont typeface="Monotype Sorts" pitchFamily="2" charset="2"/>
              <a:buChar char="n"/>
            </a:pPr>
            <a:r>
              <a:rPr lang="en-US" dirty="0" smtClean="0"/>
              <a:t>Opposed the radio star interpretation and already in conflict with Ryle</a:t>
            </a:r>
          </a:p>
          <a:p>
            <a:pPr lvl="1">
              <a:buNone/>
            </a:pPr>
            <a:endParaRPr lang="en-AU" dirty="0"/>
          </a:p>
        </p:txBody>
      </p:sp>
      <p:sp>
        <p:nvSpPr>
          <p:cNvPr id="4" name="Slide Number Placeholder 3"/>
          <p:cNvSpPr>
            <a:spLocks noGrp="1"/>
          </p:cNvSpPr>
          <p:nvPr>
            <p:ph type="sldNum" sz="quarter" idx="12"/>
          </p:nvPr>
        </p:nvSpPr>
        <p:spPr/>
        <p:txBody>
          <a:bodyPr/>
          <a:lstStyle/>
          <a:p>
            <a:fld id="{1E300EA3-ADE8-46F3-AA08-8A7AE5FC9F17}" type="slidenum">
              <a:rPr lang="en-AU" smtClean="0"/>
              <a:pPr/>
              <a:t>3</a:t>
            </a:fld>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smtClean="0"/>
              <a:t>History of source counting</a:t>
            </a:r>
            <a:endParaRPr lang="en-AU" dirty="0"/>
          </a:p>
        </p:txBody>
      </p:sp>
      <p:sp>
        <p:nvSpPr>
          <p:cNvPr id="3" name="Content Placeholder 2"/>
          <p:cNvSpPr>
            <a:spLocks noGrp="1"/>
          </p:cNvSpPr>
          <p:nvPr>
            <p:ph idx="1"/>
          </p:nvPr>
        </p:nvSpPr>
        <p:spPr>
          <a:xfrm>
            <a:off x="683568" y="1772816"/>
            <a:ext cx="8064896" cy="4680520"/>
          </a:xfrm>
        </p:spPr>
        <p:txBody>
          <a:bodyPr>
            <a:normAutofit fontScale="92500" lnSpcReduction="10000"/>
          </a:bodyPr>
          <a:lstStyle/>
          <a:p>
            <a:pPr lvl="0"/>
            <a:r>
              <a:rPr lang="en-AU" sz="2400" dirty="0" smtClean="0"/>
              <a:t>Ryle measures a cumulative source count slope steeper than S</a:t>
            </a:r>
            <a:r>
              <a:rPr lang="en-AU" sz="2400" baseline="30000" dirty="0" smtClean="0"/>
              <a:t>-1.5  </a:t>
            </a:r>
          </a:p>
          <a:p>
            <a:pPr lvl="1"/>
            <a:r>
              <a:rPr lang="en-US" sz="2000" dirty="0" smtClean="0"/>
              <a:t>Concludes that the universe is evolving</a:t>
            </a:r>
          </a:p>
          <a:p>
            <a:pPr lvl="1"/>
            <a:r>
              <a:rPr lang="en-AU" sz="2000" dirty="0" smtClean="0"/>
              <a:t>Initially S </a:t>
            </a:r>
            <a:r>
              <a:rPr lang="en-AU" sz="2000" baseline="30000" dirty="0" smtClean="0"/>
              <a:t>-2.5 </a:t>
            </a:r>
            <a:r>
              <a:rPr lang="en-AU" sz="2000" dirty="0" smtClean="0"/>
              <a:t>and later revised to S</a:t>
            </a:r>
            <a:r>
              <a:rPr lang="en-AU" sz="2000" baseline="30000" dirty="0" smtClean="0"/>
              <a:t>-1.8</a:t>
            </a:r>
          </a:p>
          <a:p>
            <a:pPr lvl="1"/>
            <a:r>
              <a:rPr lang="en-US" sz="2000" dirty="0" smtClean="0"/>
              <a:t>Peter </a:t>
            </a:r>
            <a:r>
              <a:rPr lang="en-US" sz="2000" dirty="0" err="1" smtClean="0"/>
              <a:t>Scheuer</a:t>
            </a:r>
            <a:r>
              <a:rPr lang="en-US" sz="2000" dirty="0" smtClean="0"/>
              <a:t> understood the confusion issue</a:t>
            </a:r>
            <a:endParaRPr lang="en-AU" sz="2000" dirty="0" smtClean="0"/>
          </a:p>
          <a:p>
            <a:pPr lvl="0"/>
            <a:r>
              <a:rPr lang="en-US" sz="2400" dirty="0" smtClean="0"/>
              <a:t>Mills obtains a slope less than S</a:t>
            </a:r>
            <a:r>
              <a:rPr lang="en-US" sz="2400" baseline="30000" dirty="0" smtClean="0"/>
              <a:t>-1.5</a:t>
            </a:r>
            <a:endParaRPr lang="en-US" sz="2000" baseline="30000" dirty="0" smtClean="0"/>
          </a:p>
          <a:p>
            <a:pPr lvl="1"/>
            <a:r>
              <a:rPr lang="en-US" sz="2000" dirty="0" smtClean="0"/>
              <a:t>Measured  </a:t>
            </a:r>
            <a:r>
              <a:rPr lang="en-AU" sz="2000" dirty="0" smtClean="0"/>
              <a:t>S</a:t>
            </a:r>
            <a:r>
              <a:rPr lang="en-AU" sz="2000" baseline="30000" dirty="0" smtClean="0"/>
              <a:t>-1.8 </a:t>
            </a:r>
            <a:r>
              <a:rPr lang="en-US" sz="2000" dirty="0" smtClean="0"/>
              <a:t>and corrected it to </a:t>
            </a:r>
            <a:r>
              <a:rPr lang="en-AU" sz="2000" dirty="0" smtClean="0"/>
              <a:t>S</a:t>
            </a:r>
            <a:r>
              <a:rPr lang="en-AU" sz="2000" baseline="30000" dirty="0" smtClean="0"/>
              <a:t>-1.5</a:t>
            </a:r>
            <a:r>
              <a:rPr lang="en-US" sz="2000" dirty="0" smtClean="0"/>
              <a:t> (resolution bias)</a:t>
            </a:r>
          </a:p>
          <a:p>
            <a:pPr lvl="1"/>
            <a:r>
              <a:rPr lang="en-US" sz="2000" dirty="0" smtClean="0"/>
              <a:t>Concludes that the universe is consistent with static Euclidean or steady state.</a:t>
            </a:r>
          </a:p>
          <a:p>
            <a:pPr lvl="1"/>
            <a:r>
              <a:rPr lang="en-US" sz="2000" dirty="0" smtClean="0"/>
              <a:t>May have been misled by the number of bright extended SH sources</a:t>
            </a:r>
          </a:p>
          <a:p>
            <a:r>
              <a:rPr lang="en-US" sz="2400" dirty="0" smtClean="0"/>
              <a:t>Hoyle argues that Ryle is wrong and that counting sources can’t say anything about cosmology</a:t>
            </a:r>
          </a:p>
          <a:p>
            <a:pPr lvl="1"/>
            <a:r>
              <a:rPr lang="en-US" sz="2000" dirty="0" smtClean="0"/>
              <a:t>I worked with Hoyle  between 1969 and 1970</a:t>
            </a:r>
          </a:p>
          <a:p>
            <a:r>
              <a:rPr lang="en-US" sz="2400" dirty="0" smtClean="0"/>
              <a:t>All were wrong in different ways!</a:t>
            </a:r>
          </a:p>
          <a:p>
            <a:pPr lvl="1"/>
            <a:r>
              <a:rPr lang="en-US" sz="2000" dirty="0" smtClean="0"/>
              <a:t>Source counting  gets a bad reputation</a:t>
            </a:r>
          </a:p>
        </p:txBody>
      </p:sp>
      <p:sp>
        <p:nvSpPr>
          <p:cNvPr id="4" name="Slide Number Placeholder 3"/>
          <p:cNvSpPr>
            <a:spLocks noGrp="1"/>
          </p:cNvSpPr>
          <p:nvPr>
            <p:ph type="sldNum" sz="quarter" idx="12"/>
          </p:nvPr>
        </p:nvSpPr>
        <p:spPr/>
        <p:txBody>
          <a:bodyPr/>
          <a:lstStyle/>
          <a:p>
            <a:fld id="{1E300EA3-ADE8-46F3-AA08-8A7AE5FC9F17}" type="slidenum">
              <a:rPr lang="en-AU" smtClean="0"/>
              <a:pPr/>
              <a:t>4</a:t>
            </a:fld>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0" y="1772816"/>
            <a:ext cx="9144000" cy="5085184"/>
          </a:xfrm>
          <a:prstGeom prst="rect">
            <a:avLst/>
          </a:prstGeom>
          <a:solidFill>
            <a:schemeClr val="bg2"/>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Radio Source Counts</a:t>
            </a:r>
            <a:endParaRPr lang="en-AU" dirty="0"/>
          </a:p>
        </p:txBody>
      </p:sp>
      <p:sp>
        <p:nvSpPr>
          <p:cNvPr id="3" name="Slide Number Placeholder 2"/>
          <p:cNvSpPr>
            <a:spLocks noGrp="1"/>
          </p:cNvSpPr>
          <p:nvPr>
            <p:ph type="sldNum" sz="quarter" idx="12"/>
          </p:nvPr>
        </p:nvSpPr>
        <p:spPr/>
        <p:txBody>
          <a:bodyPr/>
          <a:lstStyle/>
          <a:p>
            <a:fld id="{E3146D23-8328-4DF3-8243-E15383ECB768}" type="slidenum">
              <a:rPr lang="en-AU" smtClean="0"/>
              <a:pPr/>
              <a:t>5</a:t>
            </a:fld>
            <a:endParaRPr lang="en-AU"/>
          </a:p>
        </p:txBody>
      </p:sp>
      <p:pic>
        <p:nvPicPr>
          <p:cNvPr id="7170" name="Picture 2" descr="C:\User Files\images work\Astronomy\radio sources\condon_source_counts.GIF"/>
          <p:cNvPicPr>
            <a:picLocks noChangeAspect="1" noChangeArrowheads="1"/>
          </p:cNvPicPr>
          <p:nvPr/>
        </p:nvPicPr>
        <p:blipFill>
          <a:blip r:embed="rId2" cstate="print"/>
          <a:srcRect/>
          <a:stretch>
            <a:fillRect/>
          </a:stretch>
        </p:blipFill>
        <p:spPr bwMode="auto">
          <a:xfrm>
            <a:off x="827584" y="1772816"/>
            <a:ext cx="7355895" cy="597666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smtClean="0"/>
              <a:t>Role of the Radio Luminosity Function</a:t>
            </a:r>
            <a:endParaRPr lang="en-AU" dirty="0"/>
          </a:p>
        </p:txBody>
      </p:sp>
      <p:sp>
        <p:nvSpPr>
          <p:cNvPr id="7" name="Content Placeholder 6"/>
          <p:cNvSpPr>
            <a:spLocks noGrp="1"/>
          </p:cNvSpPr>
          <p:nvPr>
            <p:ph idx="1"/>
          </p:nvPr>
        </p:nvSpPr>
        <p:spPr>
          <a:xfrm>
            <a:off x="685800" y="1906488"/>
            <a:ext cx="7772400" cy="4114800"/>
          </a:xfrm>
        </p:spPr>
        <p:txBody>
          <a:bodyPr/>
          <a:lstStyle/>
          <a:p>
            <a:r>
              <a:rPr lang="en-AU" dirty="0" smtClean="0"/>
              <a:t>What is the relationship between flux density and distance?</a:t>
            </a:r>
          </a:p>
          <a:p>
            <a:pPr lvl="1"/>
            <a:r>
              <a:rPr lang="en-US" dirty="0" smtClean="0"/>
              <a:t>Naively you expect weaker sources to be further away but …</a:t>
            </a:r>
          </a:p>
          <a:p>
            <a:r>
              <a:rPr lang="en-US" dirty="0" smtClean="0">
                <a:solidFill>
                  <a:schemeClr val="tx1">
                    <a:lumMod val="50000"/>
                  </a:schemeClr>
                </a:solidFill>
              </a:rPr>
              <a:t>The critical luminosity function</a:t>
            </a:r>
          </a:p>
          <a:p>
            <a:pPr lvl="1"/>
            <a:r>
              <a:rPr lang="en-US" dirty="0" smtClean="0">
                <a:solidFill>
                  <a:schemeClr val="tx1">
                    <a:lumMod val="50000"/>
                  </a:schemeClr>
                </a:solidFill>
                <a:sym typeface="Symbol"/>
              </a:rPr>
              <a:t></a:t>
            </a:r>
            <a:r>
              <a:rPr lang="en-US" dirty="0" smtClean="0">
                <a:solidFill>
                  <a:schemeClr val="tx1">
                    <a:lumMod val="50000"/>
                  </a:schemeClr>
                </a:solidFill>
              </a:rPr>
              <a:t>(P) </a:t>
            </a:r>
            <a:r>
              <a:rPr lang="en-US" dirty="0" smtClean="0">
                <a:solidFill>
                  <a:schemeClr val="tx1">
                    <a:lumMod val="50000"/>
                  </a:schemeClr>
                </a:solidFill>
                <a:sym typeface="Symbol"/>
              </a:rPr>
              <a:t> P</a:t>
            </a:r>
            <a:r>
              <a:rPr lang="en-US" baseline="30000" dirty="0" smtClean="0">
                <a:solidFill>
                  <a:schemeClr val="tx1">
                    <a:lumMod val="50000"/>
                  </a:schemeClr>
                </a:solidFill>
                <a:sym typeface="Symbol"/>
              </a:rPr>
              <a:t>-3/2  </a:t>
            </a:r>
            <a:r>
              <a:rPr lang="en-US" dirty="0" smtClean="0">
                <a:solidFill>
                  <a:schemeClr val="tx1">
                    <a:lumMod val="50000"/>
                  </a:schemeClr>
                </a:solidFill>
                <a:sym typeface="Symbol"/>
              </a:rPr>
              <a:t>(Static Euclidean)</a:t>
            </a:r>
          </a:p>
          <a:p>
            <a:pPr lvl="1"/>
            <a:r>
              <a:rPr lang="en-US" dirty="0" smtClean="0">
                <a:solidFill>
                  <a:schemeClr val="tx1">
                    <a:lumMod val="50000"/>
                  </a:schemeClr>
                </a:solidFill>
                <a:sym typeface="Symbol"/>
              </a:rPr>
              <a:t>Applies for a large range in radio luminosity</a:t>
            </a:r>
            <a:endParaRPr lang="en-US" dirty="0" smtClean="0">
              <a:solidFill>
                <a:schemeClr val="tx1">
                  <a:lumMod val="50000"/>
                </a:schemeClr>
              </a:solidFill>
            </a:endParaRPr>
          </a:p>
          <a:p>
            <a:pPr lvl="1"/>
            <a:r>
              <a:rPr lang="en-US" dirty="0" err="1" smtClean="0">
                <a:solidFill>
                  <a:schemeClr val="tx1">
                    <a:lumMod val="50000"/>
                  </a:schemeClr>
                </a:solidFill>
              </a:rPr>
              <a:t>Eg</a:t>
            </a:r>
            <a:r>
              <a:rPr lang="en-US" dirty="0" smtClean="0">
                <a:solidFill>
                  <a:schemeClr val="tx1">
                    <a:lumMod val="50000"/>
                  </a:schemeClr>
                </a:solidFill>
              </a:rPr>
              <a:t> van </a:t>
            </a:r>
            <a:r>
              <a:rPr lang="en-US" dirty="0" err="1" smtClean="0">
                <a:solidFill>
                  <a:schemeClr val="tx1">
                    <a:lumMod val="50000"/>
                  </a:schemeClr>
                </a:solidFill>
              </a:rPr>
              <a:t>Hoerner</a:t>
            </a:r>
            <a:r>
              <a:rPr lang="en-US" dirty="0" smtClean="0">
                <a:solidFill>
                  <a:schemeClr val="tx1">
                    <a:lumMod val="50000"/>
                  </a:schemeClr>
                </a:solidFill>
              </a:rPr>
              <a:t> </a:t>
            </a:r>
            <a:r>
              <a:rPr lang="en-US" dirty="0" err="1" smtClean="0">
                <a:solidFill>
                  <a:schemeClr val="tx1">
                    <a:lumMod val="50000"/>
                  </a:schemeClr>
                </a:solidFill>
              </a:rPr>
              <a:t>ApJ</a:t>
            </a:r>
            <a:r>
              <a:rPr lang="en-US" dirty="0" smtClean="0">
                <a:solidFill>
                  <a:schemeClr val="tx1">
                    <a:lumMod val="50000"/>
                  </a:schemeClr>
                </a:solidFill>
              </a:rPr>
              <a:t> 186, 741 (1973)</a:t>
            </a:r>
          </a:p>
          <a:p>
            <a:r>
              <a:rPr lang="en-US" dirty="0" smtClean="0">
                <a:solidFill>
                  <a:schemeClr val="tx1">
                    <a:lumMod val="50000"/>
                  </a:schemeClr>
                </a:solidFill>
              </a:rPr>
              <a:t>Hubble relation, an inverse Hubble relation or no relation between flux density and distance</a:t>
            </a:r>
          </a:p>
        </p:txBody>
      </p:sp>
      <p:sp>
        <p:nvSpPr>
          <p:cNvPr id="4" name="Slide Number Placeholder 3"/>
          <p:cNvSpPr>
            <a:spLocks noGrp="1"/>
          </p:cNvSpPr>
          <p:nvPr>
            <p:ph type="sldNum" sz="quarter" idx="12"/>
          </p:nvPr>
        </p:nvSpPr>
        <p:spPr/>
        <p:txBody>
          <a:bodyPr/>
          <a:lstStyle/>
          <a:p>
            <a:fld id="{1E300EA3-ADE8-46F3-AA08-8A7AE5FC9F17}" type="slidenum">
              <a:rPr lang="en-AU" smtClean="0"/>
              <a:pPr/>
              <a:t>6</a:t>
            </a:fld>
            <a:endParaRPr lang="en-A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 Luminosity Function</a:t>
            </a:r>
            <a:endParaRPr lang="en-AU" dirty="0"/>
          </a:p>
        </p:txBody>
      </p:sp>
      <p:sp>
        <p:nvSpPr>
          <p:cNvPr id="3" name="Slide Number Placeholder 2"/>
          <p:cNvSpPr>
            <a:spLocks noGrp="1"/>
          </p:cNvSpPr>
          <p:nvPr>
            <p:ph type="sldNum" sz="quarter" idx="12"/>
          </p:nvPr>
        </p:nvSpPr>
        <p:spPr/>
        <p:txBody>
          <a:bodyPr/>
          <a:lstStyle/>
          <a:p>
            <a:fld id="{E3146D23-8328-4DF3-8243-E15383ECB768}" type="slidenum">
              <a:rPr lang="en-AU" smtClean="0"/>
              <a:pPr/>
              <a:t>7</a:t>
            </a:fld>
            <a:endParaRPr lang="en-AU"/>
          </a:p>
        </p:txBody>
      </p:sp>
      <p:pic>
        <p:nvPicPr>
          <p:cNvPr id="8194" name="Picture 2" descr="C:\User Files\images work\Astronomy\radio sources\RLF.jpg"/>
          <p:cNvPicPr>
            <a:picLocks noChangeAspect="1" noChangeArrowheads="1"/>
          </p:cNvPicPr>
          <p:nvPr/>
        </p:nvPicPr>
        <p:blipFill>
          <a:blip r:embed="rId2" cstate="print"/>
          <a:srcRect/>
          <a:stretch>
            <a:fillRect/>
          </a:stretch>
        </p:blipFill>
        <p:spPr bwMode="auto">
          <a:xfrm>
            <a:off x="3339208" y="1844824"/>
            <a:ext cx="5769296" cy="5013176"/>
          </a:xfrm>
          <a:prstGeom prst="rect">
            <a:avLst/>
          </a:prstGeom>
          <a:noFill/>
        </p:spPr>
      </p:pic>
      <p:grpSp>
        <p:nvGrpSpPr>
          <p:cNvPr id="11" name="Group 10"/>
          <p:cNvGrpSpPr/>
          <p:nvPr/>
        </p:nvGrpSpPr>
        <p:grpSpPr>
          <a:xfrm>
            <a:off x="4059000" y="1628800"/>
            <a:ext cx="6336704" cy="3960440"/>
            <a:chOff x="3707904" y="1700808"/>
            <a:chExt cx="5436096" cy="3506442"/>
          </a:xfrm>
        </p:grpSpPr>
        <p:sp>
          <p:nvSpPr>
            <p:cNvPr id="8" name="Freeform 7"/>
            <p:cNvSpPr/>
            <p:nvPr/>
          </p:nvSpPr>
          <p:spPr bwMode="auto">
            <a:xfrm>
              <a:off x="3707904" y="1700808"/>
              <a:ext cx="5436096" cy="3506442"/>
            </a:xfrm>
            <a:custGeom>
              <a:avLst/>
              <a:gdLst>
                <a:gd name="connsiteX0" fmla="*/ 0 w 3815256"/>
                <a:gd name="connsiteY0" fmla="*/ 2301766 h 2301766"/>
                <a:gd name="connsiteX1" fmla="*/ 1497725 w 3815256"/>
                <a:gd name="connsiteY1" fmla="*/ 740979 h 2301766"/>
                <a:gd name="connsiteX2" fmla="*/ 3815256 w 3815256"/>
                <a:gd name="connsiteY2" fmla="*/ 0 h 2301766"/>
              </a:gdLst>
              <a:ahLst/>
              <a:cxnLst>
                <a:cxn ang="0">
                  <a:pos x="connsiteX0" y="connsiteY0"/>
                </a:cxn>
                <a:cxn ang="0">
                  <a:pos x="connsiteX1" y="connsiteY1"/>
                </a:cxn>
                <a:cxn ang="0">
                  <a:pos x="connsiteX2" y="connsiteY2"/>
                </a:cxn>
              </a:cxnLst>
              <a:rect l="l" t="t" r="r" b="b"/>
              <a:pathLst>
                <a:path w="3815256" h="2301766">
                  <a:moveTo>
                    <a:pt x="0" y="2301766"/>
                  </a:moveTo>
                  <a:cubicBezTo>
                    <a:pt x="430924" y="1713186"/>
                    <a:pt x="861849" y="1124607"/>
                    <a:pt x="1497725" y="740979"/>
                  </a:cubicBezTo>
                  <a:cubicBezTo>
                    <a:pt x="2133601" y="357351"/>
                    <a:pt x="3397470" y="139262"/>
                    <a:pt x="3815256" y="0"/>
                  </a:cubicBezTo>
                </a:path>
              </a:pathLst>
            </a:cu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139952" y="3543399"/>
              <a:ext cx="1182311" cy="461665"/>
            </a:xfrm>
            <a:prstGeom prst="rect">
              <a:avLst/>
            </a:prstGeom>
            <a:solidFill>
              <a:schemeClr val="tx1"/>
            </a:solidFill>
            <a:ln>
              <a:solidFill>
                <a:srgbClr val="FF0000"/>
              </a:solidFill>
            </a:ln>
          </p:spPr>
          <p:txBody>
            <a:bodyPr wrap="none" rtlCol="0">
              <a:spAutoFit/>
            </a:bodyPr>
            <a:lstStyle/>
            <a:p>
              <a:r>
                <a:rPr lang="en-US" b="1" dirty="0" smtClean="0">
                  <a:solidFill>
                    <a:srgbClr val="FF0000"/>
                  </a:solidFill>
                </a:rPr>
                <a:t>Volume</a:t>
              </a:r>
              <a:endParaRPr lang="en-AU" b="1" dirty="0">
                <a:solidFill>
                  <a:srgbClr val="FF0000"/>
                </a:solidFill>
              </a:endParaRPr>
            </a:p>
          </p:txBody>
        </p:sp>
        <p:sp>
          <p:nvSpPr>
            <p:cNvPr id="10" name="Rectangle 9"/>
            <p:cNvSpPr/>
            <p:nvPr/>
          </p:nvSpPr>
          <p:spPr bwMode="auto">
            <a:xfrm>
              <a:off x="6888832" y="1866009"/>
              <a:ext cx="1728192" cy="319564"/>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smtClean="0">
                <a:ln>
                  <a:noFill/>
                </a:ln>
                <a:solidFill>
                  <a:schemeClr val="tx1"/>
                </a:solidFill>
                <a:effectLst/>
                <a:latin typeface="Times New Roman" pitchFamily="18" charset="0"/>
              </a:endParaRPr>
            </a:p>
          </p:txBody>
        </p:sp>
      </p:grpSp>
      <p:sp>
        <p:nvSpPr>
          <p:cNvPr id="12" name="Text Placeholder 11"/>
          <p:cNvSpPr>
            <a:spLocks noGrp="1"/>
          </p:cNvSpPr>
          <p:nvPr>
            <p:ph type="body" idx="4294967295"/>
          </p:nvPr>
        </p:nvSpPr>
        <p:spPr>
          <a:xfrm>
            <a:off x="0" y="1981200"/>
            <a:ext cx="3275856" cy="4114800"/>
          </a:xfrm>
        </p:spPr>
        <p:txBody>
          <a:bodyPr/>
          <a:lstStyle/>
          <a:p>
            <a:r>
              <a:rPr lang="en-US" sz="2400" dirty="0" smtClean="0"/>
              <a:t>Local </a:t>
            </a:r>
            <a:r>
              <a:rPr lang="en-US" sz="2400" dirty="0" err="1" smtClean="0"/>
              <a:t>Bivariate</a:t>
            </a:r>
            <a:r>
              <a:rPr lang="en-US" sz="2400" dirty="0" smtClean="0"/>
              <a:t> RLF</a:t>
            </a:r>
          </a:p>
          <a:p>
            <a:pPr lvl="1"/>
            <a:r>
              <a:rPr lang="en-US" sz="2000" dirty="0" smtClean="0"/>
              <a:t>B2 radio survey</a:t>
            </a:r>
          </a:p>
          <a:p>
            <a:r>
              <a:rPr lang="en-US" sz="2400" dirty="0" err="1" smtClean="0"/>
              <a:t>Auriemma</a:t>
            </a:r>
            <a:r>
              <a:rPr lang="en-US" sz="2400" baseline="0" dirty="0" smtClean="0"/>
              <a:t> et al A&amp;A </a:t>
            </a:r>
            <a:r>
              <a:rPr lang="en-US" sz="2400" u="sng" baseline="0" dirty="0" smtClean="0"/>
              <a:t>57</a:t>
            </a:r>
            <a:r>
              <a:rPr lang="en-US" sz="2400" baseline="0" dirty="0" smtClean="0"/>
              <a:t>, 41-50 (1977)</a:t>
            </a:r>
            <a:endParaRPr lang="en-A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smtClean="0"/>
              <a:t>Role of the Radio Luminosity Function (2)</a:t>
            </a:r>
            <a:endParaRPr lang="en-AU" dirty="0"/>
          </a:p>
        </p:txBody>
      </p:sp>
      <p:sp>
        <p:nvSpPr>
          <p:cNvPr id="7" name="Content Placeholder 6"/>
          <p:cNvSpPr>
            <a:spLocks noGrp="1"/>
          </p:cNvSpPr>
          <p:nvPr>
            <p:ph idx="1"/>
          </p:nvPr>
        </p:nvSpPr>
        <p:spPr>
          <a:xfrm>
            <a:off x="685800" y="1906488"/>
            <a:ext cx="7772400" cy="4114800"/>
          </a:xfrm>
        </p:spPr>
        <p:txBody>
          <a:bodyPr/>
          <a:lstStyle/>
          <a:p>
            <a:r>
              <a:rPr lang="en-AU" dirty="0" smtClean="0">
                <a:solidFill>
                  <a:schemeClr val="tx1">
                    <a:lumMod val="50000"/>
                  </a:schemeClr>
                </a:solidFill>
              </a:rPr>
              <a:t>What is the relationship between flux density and distance?</a:t>
            </a:r>
          </a:p>
          <a:p>
            <a:pPr lvl="1"/>
            <a:r>
              <a:rPr lang="en-US" dirty="0" smtClean="0">
                <a:solidFill>
                  <a:schemeClr val="tx1">
                    <a:lumMod val="50000"/>
                  </a:schemeClr>
                </a:solidFill>
              </a:rPr>
              <a:t>Naively you expect weaker sources to be further away but …</a:t>
            </a:r>
          </a:p>
          <a:p>
            <a:r>
              <a:rPr lang="en-US" dirty="0" smtClean="0"/>
              <a:t>The critical luminosity function</a:t>
            </a:r>
          </a:p>
          <a:p>
            <a:pPr lvl="1"/>
            <a:r>
              <a:rPr lang="en-US" dirty="0" smtClean="0">
                <a:sym typeface="Symbol"/>
              </a:rPr>
              <a:t></a:t>
            </a:r>
            <a:r>
              <a:rPr lang="en-US" dirty="0" smtClean="0"/>
              <a:t>(P) </a:t>
            </a:r>
            <a:r>
              <a:rPr lang="en-US" dirty="0" smtClean="0">
                <a:sym typeface="Symbol"/>
              </a:rPr>
              <a:t> P</a:t>
            </a:r>
            <a:r>
              <a:rPr lang="en-US" baseline="30000" dirty="0" smtClean="0">
                <a:sym typeface="Symbol"/>
              </a:rPr>
              <a:t>-3/2  </a:t>
            </a:r>
            <a:r>
              <a:rPr lang="en-US" dirty="0" smtClean="0">
                <a:sym typeface="Symbol"/>
              </a:rPr>
              <a:t>(Static Euclidean)</a:t>
            </a:r>
          </a:p>
          <a:p>
            <a:pPr lvl="1"/>
            <a:r>
              <a:rPr lang="en-US" dirty="0" smtClean="0">
                <a:sym typeface="Symbol"/>
              </a:rPr>
              <a:t>Applies for a large range in radio luminosity</a:t>
            </a:r>
            <a:endParaRPr lang="en-US" dirty="0" smtClean="0"/>
          </a:p>
          <a:p>
            <a:pPr lvl="1"/>
            <a:r>
              <a:rPr lang="en-US" dirty="0" err="1" smtClean="0">
                <a:solidFill>
                  <a:srgbClr val="FFC000"/>
                </a:solidFill>
              </a:rPr>
              <a:t>Eg</a:t>
            </a:r>
            <a:r>
              <a:rPr lang="en-US" dirty="0" smtClean="0">
                <a:solidFill>
                  <a:srgbClr val="FFC000"/>
                </a:solidFill>
              </a:rPr>
              <a:t> van </a:t>
            </a:r>
            <a:r>
              <a:rPr lang="en-US" dirty="0" err="1" smtClean="0">
                <a:solidFill>
                  <a:srgbClr val="FFC000"/>
                </a:solidFill>
              </a:rPr>
              <a:t>Hoerner</a:t>
            </a:r>
            <a:r>
              <a:rPr lang="en-US" dirty="0" smtClean="0">
                <a:solidFill>
                  <a:srgbClr val="FFC000"/>
                </a:solidFill>
              </a:rPr>
              <a:t> </a:t>
            </a:r>
            <a:r>
              <a:rPr lang="en-US" dirty="0" err="1" smtClean="0">
                <a:solidFill>
                  <a:srgbClr val="FFC000"/>
                </a:solidFill>
              </a:rPr>
              <a:t>ApJ</a:t>
            </a:r>
            <a:r>
              <a:rPr lang="en-US" dirty="0" smtClean="0">
                <a:solidFill>
                  <a:srgbClr val="FFC000"/>
                </a:solidFill>
              </a:rPr>
              <a:t> 186, 741 (1973)</a:t>
            </a:r>
          </a:p>
          <a:p>
            <a:r>
              <a:rPr lang="en-US" dirty="0" smtClean="0"/>
              <a:t>Hubble relation, an inverse Hubble relation or no relation between flux density and distance</a:t>
            </a:r>
          </a:p>
        </p:txBody>
      </p:sp>
      <p:sp>
        <p:nvSpPr>
          <p:cNvPr id="4" name="Slide Number Placeholder 3"/>
          <p:cNvSpPr>
            <a:spLocks noGrp="1"/>
          </p:cNvSpPr>
          <p:nvPr>
            <p:ph type="sldNum" sz="quarter" idx="12"/>
          </p:nvPr>
        </p:nvSpPr>
        <p:spPr/>
        <p:txBody>
          <a:bodyPr/>
          <a:lstStyle/>
          <a:p>
            <a:fld id="{1E300EA3-ADE8-46F3-AA08-8A7AE5FC9F17}" type="slidenum">
              <a:rPr lang="en-AU" smtClean="0"/>
              <a:pPr/>
              <a:t>8</a:t>
            </a:fld>
            <a:endParaRPr lang="en-A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smtClean="0"/>
              <a:t>The radio luminosity function</a:t>
            </a:r>
            <a:endParaRPr lang="en-AU" dirty="0"/>
          </a:p>
        </p:txBody>
      </p:sp>
      <p:sp>
        <p:nvSpPr>
          <p:cNvPr id="7" name="Content Placeholder 6"/>
          <p:cNvSpPr>
            <a:spLocks noGrp="1"/>
          </p:cNvSpPr>
          <p:nvPr>
            <p:ph idx="1"/>
          </p:nvPr>
        </p:nvSpPr>
        <p:spPr>
          <a:xfrm>
            <a:off x="685800" y="1772816"/>
            <a:ext cx="7772400" cy="4114800"/>
          </a:xfrm>
        </p:spPr>
        <p:txBody>
          <a:bodyPr/>
          <a:lstStyle/>
          <a:p>
            <a:r>
              <a:rPr lang="en-US" sz="2400" dirty="0" smtClean="0"/>
              <a:t>For a flux limit </a:t>
            </a:r>
            <a:r>
              <a:rPr lang="en-US" sz="2400" dirty="0" err="1" smtClean="0"/>
              <a:t>S</a:t>
            </a:r>
            <a:r>
              <a:rPr lang="en-US" sz="2400" baseline="-25000" dirty="0" err="1" smtClean="0"/>
              <a:t>min</a:t>
            </a:r>
            <a:endParaRPr lang="en-US" sz="2400" baseline="-25000" dirty="0" smtClean="0"/>
          </a:p>
          <a:p>
            <a:pPr lvl="1"/>
            <a:r>
              <a:rPr lang="en-US" sz="2000" dirty="0" smtClean="0"/>
              <a:t>we see out to R=(P/</a:t>
            </a:r>
            <a:r>
              <a:rPr lang="en-US" sz="2000" dirty="0" err="1" smtClean="0"/>
              <a:t>S</a:t>
            </a:r>
            <a:r>
              <a:rPr lang="en-US" sz="2000" baseline="-25000" dirty="0" err="1" smtClean="0"/>
              <a:t>min</a:t>
            </a:r>
            <a:r>
              <a:rPr lang="en-US" sz="2000" dirty="0" smtClean="0"/>
              <a:t>)</a:t>
            </a:r>
            <a:r>
              <a:rPr lang="en-US" sz="2000" baseline="30000" dirty="0" smtClean="0"/>
              <a:t>0.5</a:t>
            </a:r>
          </a:p>
          <a:p>
            <a:pPr lvl="1"/>
            <a:r>
              <a:rPr lang="en-US" sz="2000" dirty="0" err="1" smtClean="0"/>
              <a:t>ie</a:t>
            </a:r>
            <a:r>
              <a:rPr lang="en-US" sz="2000" dirty="0" smtClean="0"/>
              <a:t> in a Volume V</a:t>
            </a:r>
            <a:r>
              <a:rPr lang="en-US" sz="2000" dirty="0" smtClean="0">
                <a:sym typeface="Symbol"/>
              </a:rPr>
              <a:t> (</a:t>
            </a:r>
            <a:r>
              <a:rPr lang="en-US" sz="2000" dirty="0" smtClean="0"/>
              <a:t>(P/</a:t>
            </a:r>
            <a:r>
              <a:rPr lang="en-US" sz="2000" dirty="0" err="1" smtClean="0"/>
              <a:t>S</a:t>
            </a:r>
            <a:r>
              <a:rPr lang="en-US" sz="2000" baseline="-25000" dirty="0" err="1" smtClean="0"/>
              <a:t>min</a:t>
            </a:r>
            <a:r>
              <a:rPr lang="en-US" sz="2000" dirty="0" smtClean="0"/>
              <a:t>)</a:t>
            </a:r>
            <a:r>
              <a:rPr lang="en-US" sz="2000" baseline="30000" dirty="0" smtClean="0"/>
              <a:t>1.5</a:t>
            </a:r>
          </a:p>
          <a:p>
            <a:r>
              <a:rPr lang="en-US" sz="2400" dirty="0" smtClean="0"/>
              <a:t>If the RLF </a:t>
            </a:r>
            <a:r>
              <a:rPr lang="en-US" sz="2400" dirty="0" smtClean="0">
                <a:sym typeface="Symbol"/>
              </a:rPr>
              <a:t></a:t>
            </a:r>
            <a:r>
              <a:rPr lang="en-US" sz="2400" dirty="0" smtClean="0"/>
              <a:t>(P) </a:t>
            </a:r>
            <a:r>
              <a:rPr lang="en-US" sz="2400" dirty="0" smtClean="0">
                <a:sym typeface="Symbol"/>
              </a:rPr>
              <a:t> P</a:t>
            </a:r>
            <a:r>
              <a:rPr lang="en-US" sz="2400" baseline="30000" dirty="0" smtClean="0">
                <a:sym typeface="Symbol"/>
              </a:rPr>
              <a:t></a:t>
            </a:r>
            <a:r>
              <a:rPr lang="en-US" sz="2400" dirty="0" smtClean="0">
                <a:sym typeface="Symbol"/>
              </a:rPr>
              <a:t> </a:t>
            </a:r>
          </a:p>
          <a:p>
            <a:pPr lvl="1"/>
            <a:r>
              <a:rPr lang="en-US" sz="2000" dirty="0" smtClean="0">
                <a:sym typeface="Symbol"/>
              </a:rPr>
              <a:t>Then  the number of sources  P</a:t>
            </a:r>
            <a:r>
              <a:rPr lang="en-US" sz="2000" baseline="30000" dirty="0" smtClean="0">
                <a:sym typeface="Symbol"/>
              </a:rPr>
              <a:t></a:t>
            </a:r>
            <a:r>
              <a:rPr lang="en-US" sz="2000" dirty="0" smtClean="0">
                <a:sym typeface="Symbol"/>
              </a:rPr>
              <a:t>  .  </a:t>
            </a:r>
            <a:r>
              <a:rPr lang="en-US" sz="2000" dirty="0" smtClean="0"/>
              <a:t>(P/</a:t>
            </a:r>
            <a:r>
              <a:rPr lang="en-US" sz="2000" dirty="0" err="1" smtClean="0"/>
              <a:t>S</a:t>
            </a:r>
            <a:r>
              <a:rPr lang="en-US" sz="2000" baseline="-25000" dirty="0" err="1" smtClean="0"/>
              <a:t>min</a:t>
            </a:r>
            <a:r>
              <a:rPr lang="en-US" sz="2000" dirty="0" smtClean="0"/>
              <a:t>)</a:t>
            </a:r>
            <a:r>
              <a:rPr lang="en-US" sz="2000" baseline="30000" dirty="0" smtClean="0"/>
              <a:t>1.5</a:t>
            </a:r>
          </a:p>
          <a:p>
            <a:r>
              <a:rPr lang="en-US" sz="2400" dirty="0" smtClean="0"/>
              <a:t>Hence 3 possibilities:</a:t>
            </a:r>
          </a:p>
          <a:p>
            <a:pPr lvl="1"/>
            <a:r>
              <a:rPr lang="en-US" sz="2000" dirty="0" smtClean="0">
                <a:sym typeface="Symbol"/>
              </a:rPr>
              <a:t>  -1.5  as P increases N increases</a:t>
            </a:r>
          </a:p>
          <a:p>
            <a:pPr lvl="2"/>
            <a:r>
              <a:rPr lang="en-US" sz="1800" dirty="0" smtClean="0">
                <a:sym typeface="Symbol"/>
              </a:rPr>
              <a:t>More sources at greater distance</a:t>
            </a:r>
          </a:p>
          <a:p>
            <a:pPr lvl="1"/>
            <a:r>
              <a:rPr lang="en-US" sz="2000" dirty="0" smtClean="0">
                <a:sym typeface="Symbol"/>
              </a:rPr>
              <a:t> = -1.5  any P is equally probable</a:t>
            </a:r>
          </a:p>
          <a:p>
            <a:pPr lvl="2"/>
            <a:r>
              <a:rPr lang="en-US" sz="1800" dirty="0" smtClean="0">
                <a:sym typeface="Symbol"/>
              </a:rPr>
              <a:t>Flux density is independent of distance</a:t>
            </a:r>
            <a:endParaRPr lang="en-US" sz="1800" dirty="0" smtClean="0"/>
          </a:p>
          <a:p>
            <a:pPr lvl="1"/>
            <a:r>
              <a:rPr lang="en-US" sz="2000" dirty="0" smtClean="0">
                <a:sym typeface="Symbol"/>
              </a:rPr>
              <a:t>  -1.5  as P increases N decreases</a:t>
            </a:r>
          </a:p>
          <a:p>
            <a:pPr lvl="2"/>
            <a:r>
              <a:rPr lang="en-US" sz="1800" dirty="0" smtClean="0">
                <a:sym typeface="Symbol"/>
              </a:rPr>
              <a:t>More sources at smaller distance</a:t>
            </a:r>
            <a:endParaRPr lang="en-US" sz="1800" dirty="0" smtClean="0"/>
          </a:p>
          <a:p>
            <a:pPr lvl="1"/>
            <a:endParaRPr lang="en-US" sz="2000" dirty="0" smtClean="0"/>
          </a:p>
        </p:txBody>
      </p:sp>
      <p:sp>
        <p:nvSpPr>
          <p:cNvPr id="4" name="Slide Number Placeholder 3"/>
          <p:cNvSpPr>
            <a:spLocks noGrp="1"/>
          </p:cNvSpPr>
          <p:nvPr>
            <p:ph type="sldNum" sz="quarter" idx="12"/>
          </p:nvPr>
        </p:nvSpPr>
        <p:spPr/>
        <p:txBody>
          <a:bodyPr/>
          <a:lstStyle/>
          <a:p>
            <a:fld id="{1E300EA3-ADE8-46F3-AA08-8A7AE5FC9F17}" type="slidenum">
              <a:rPr lang="en-AU" smtClean="0"/>
              <a:pPr/>
              <a:t>9</a:t>
            </a:fld>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IRO_neg_grad">
  <a:themeElements>
    <a:clrScheme name="CSIRO_neg_gra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CSIRO_neg_grad">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IRO_neg_gra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IRO_neg_gra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IRO_neg_gra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IRO_neg_gra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IRO_neg_gra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IRO_neg_gra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IRO_neg_gra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1166</TotalTime>
  <Words>1037</Words>
  <Application>Microsoft Office PowerPoint</Application>
  <PresentationFormat>On-screen Show (4:3)</PresentationFormat>
  <Paragraphs>138</Paragraphs>
  <Slides>14</Slides>
  <Notes>5</Notes>
  <HiddenSlides>0</HiddenSlides>
  <MMClips>0</MMClips>
  <ScaleCrop>false</ScaleCrop>
  <HeadingPairs>
    <vt:vector size="8" baseType="variant">
      <vt:variant>
        <vt:lpstr>Theme</vt:lpstr>
      </vt:variant>
      <vt:variant>
        <vt:i4>1</vt:i4>
      </vt:variant>
      <vt:variant>
        <vt:lpstr>Embedded OLE Servers</vt:lpstr>
      </vt:variant>
      <vt:variant>
        <vt:i4>1</vt:i4>
      </vt:variant>
      <vt:variant>
        <vt:lpstr>Slide Titles</vt:lpstr>
      </vt:variant>
      <vt:variant>
        <vt:i4>14</vt:i4>
      </vt:variant>
      <vt:variant>
        <vt:lpstr>Custom Shows</vt:lpstr>
      </vt:variant>
      <vt:variant>
        <vt:i4>2</vt:i4>
      </vt:variant>
    </vt:vector>
  </HeadingPairs>
  <TitlesOfParts>
    <vt:vector size="18" baseType="lpstr">
      <vt:lpstr>CSIRO_neg_grad</vt:lpstr>
      <vt:lpstr>Bitmap Image</vt:lpstr>
      <vt:lpstr>Fred Hoyle - Source Counts - Steady State Cosmology</vt:lpstr>
      <vt:lpstr>Summary</vt:lpstr>
      <vt:lpstr>Early views on cosmology and radio sources</vt:lpstr>
      <vt:lpstr>History of source counting</vt:lpstr>
      <vt:lpstr>Radio Source Counts</vt:lpstr>
      <vt:lpstr>Role of the Radio Luminosity Function</vt:lpstr>
      <vt:lpstr>Radio Luminosity Function</vt:lpstr>
      <vt:lpstr>Role of the Radio Luminosity Function (2)</vt:lpstr>
      <vt:lpstr>The radio luminosity function</vt:lpstr>
      <vt:lpstr>Hoyle 1970 </vt:lpstr>
      <vt:lpstr>Fred’s Institute (IoTA) in 1969 </vt:lpstr>
      <vt:lpstr>Evolution of radio surveys</vt:lpstr>
      <vt:lpstr>Radio Telescope Sensitivity</vt:lpstr>
      <vt:lpstr>Exponential Growth</vt:lpstr>
      <vt:lpstr>EMU Feb 2012</vt:lpstr>
      <vt:lpstr>IAUGA Beijing</vt:lpstr>
    </vt:vector>
  </TitlesOfParts>
  <Company>CSIRO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Hoyle and the source counts</dc:title>
  <dc:subject>History of Source Counts</dc:subject>
  <dc:creator>Ekers, Ron (CASS, Marsfield)</dc:creator>
  <cp:keywords>Hoyle cosmology radio_sources</cp:keywords>
  <dc:description>This is the custom show copied from" Radio Continuum Surveys"</dc:description>
  <cp:lastModifiedBy>Ekers, Ron (CASS, Marsfield)</cp:lastModifiedBy>
  <cp:revision>121</cp:revision>
  <dcterms:created xsi:type="dcterms:W3CDTF">2012-02-14T20:53:34Z</dcterms:created>
  <dcterms:modified xsi:type="dcterms:W3CDTF">2013-12-28T06:55:23Z</dcterms:modified>
  <cp:category>IAU GA talk</cp:category>
  <cp:contentStatus>archived</cp:contentStatus>
</cp:coreProperties>
</file>